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304" r:id="rId2"/>
    <p:sldId id="305" r:id="rId3"/>
    <p:sldId id="312" r:id="rId4"/>
    <p:sldId id="306" r:id="rId5"/>
    <p:sldId id="308" r:id="rId6"/>
    <p:sldId id="311" r:id="rId7"/>
    <p:sldId id="310" r:id="rId8"/>
    <p:sldId id="309" r:id="rId9"/>
    <p:sldId id="313" r:id="rId10"/>
    <p:sldId id="314" r:id="rId11"/>
    <p:sldId id="317" r:id="rId12"/>
    <p:sldId id="318" r:id="rId13"/>
    <p:sldId id="315" r:id="rId14"/>
    <p:sldId id="319" r:id="rId15"/>
    <p:sldId id="320" r:id="rId16"/>
    <p:sldId id="321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4821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90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90281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0120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76091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14823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05673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61970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44292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8891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23721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746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547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9732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07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894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17663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7264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1441F-55F5-42A3-87E6-50625924EB3C}" type="datetimeFigureOut">
              <a:rPr lang="pt-BR" smtClean="0"/>
              <a:pPr/>
              <a:t>09/12/2015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2BCF40-E7AB-41D0-9839-27037CC6BE8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83180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sz="6000" dirty="0" smtClean="0">
                <a:solidFill>
                  <a:srgbClr val="FF0000"/>
                </a:solidFill>
              </a:rPr>
              <a:t>Aluno- equivalente</a:t>
            </a:r>
            <a:endParaRPr lang="pt-BR" sz="6000" dirty="0">
              <a:solidFill>
                <a:srgbClr val="FF0000"/>
              </a:solidFill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pt-BR" sz="4000" dirty="0" smtClean="0">
                <a:solidFill>
                  <a:srgbClr val="FF0000"/>
                </a:solidFill>
              </a:rPr>
              <a:t>PROEN</a:t>
            </a:r>
          </a:p>
          <a:p>
            <a:r>
              <a:rPr lang="pt-BR" sz="4000" dirty="0" smtClean="0">
                <a:solidFill>
                  <a:srgbClr val="FF0000"/>
                </a:solidFill>
              </a:rPr>
              <a:t>Reunião de Diretores em Castanhal</a:t>
            </a:r>
          </a:p>
          <a:p>
            <a:r>
              <a:rPr lang="pt-BR" sz="4000" dirty="0" smtClean="0">
                <a:solidFill>
                  <a:srgbClr val="FF0000"/>
                </a:solidFill>
              </a:rPr>
              <a:t>Dezembro de 2015</a:t>
            </a:r>
            <a:endParaRPr lang="pt-B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902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Art. 1º da Portaria 818/2015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400600"/>
          </a:xfrm>
        </p:spPr>
        <p:txBody>
          <a:bodyPr>
            <a:normAutofit fontScale="92500" lnSpcReduction="10000"/>
          </a:bodyPr>
          <a:lstStyle/>
          <a:p>
            <a:r>
              <a:rPr lang="pt-BR" sz="3200" dirty="0"/>
              <a:t>II - Fator de</a:t>
            </a:r>
            <a:r>
              <a:rPr lang="pt-BR" sz="3200" u="sng" dirty="0"/>
              <a:t> Equiparação</a:t>
            </a:r>
            <a:r>
              <a:rPr lang="pt-BR" sz="3200" dirty="0"/>
              <a:t> de Carga Horária do curso: permite a equiparação de cursos com durações distintas, sendo calculado pela divisão da carga horária anual do curso por oitocentas horas. A carga horária anual do curso deve considerar a carga horária mínima regulamentada e a duração do ciclo do curso, em anos, definido no projeto pedagógico; e</a:t>
            </a:r>
          </a:p>
          <a:p>
            <a:r>
              <a:rPr lang="pt-BR" sz="3200" dirty="0"/>
              <a:t>III - Fator de Esforço de Curso: </a:t>
            </a:r>
            <a:r>
              <a:rPr lang="pt-BR" sz="3200" u="sng" dirty="0"/>
              <a:t>ajusta a carga horária do curso </a:t>
            </a:r>
            <a:r>
              <a:rPr lang="pt-BR" sz="3200" dirty="0"/>
              <a:t>em função da quantidade de aulas práticas que tecnicamente demandem menor Relação Aluno por</a:t>
            </a:r>
            <a:r>
              <a:rPr lang="pt-BR" sz="3500" dirty="0"/>
              <a:t> Professor.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34683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930400"/>
            <a:ext cx="8352928" cy="4155237"/>
          </a:xfrm>
        </p:spPr>
        <p:txBody>
          <a:bodyPr>
            <a:normAutofit/>
          </a:bodyPr>
          <a:lstStyle/>
          <a:p>
            <a:r>
              <a:rPr lang="pt-BR" sz="3200" dirty="0"/>
              <a:t>Fator de Equiparação de Carga Horária = (carga horária mínima regulamentada) : (duração do curso em anos) x (800 horas</a:t>
            </a:r>
            <a:r>
              <a:rPr lang="pt-BR" sz="3200" dirty="0" smtClean="0"/>
              <a:t>)</a:t>
            </a:r>
          </a:p>
          <a:p>
            <a:r>
              <a:rPr lang="pt-BR" sz="3200" dirty="0" smtClean="0"/>
              <a:t>As 800h anuais correspondem a 20h semanais de aula, portanto 4h diárias</a:t>
            </a:r>
          </a:p>
          <a:p>
            <a:pPr marL="0" indent="0">
              <a:buNone/>
            </a:pPr>
            <a:r>
              <a:rPr lang="pt-BR" sz="3200" u="sng" dirty="0" smtClean="0"/>
              <a:t>   1200___</a:t>
            </a:r>
            <a:r>
              <a:rPr lang="pt-BR" sz="3200" dirty="0" smtClean="0"/>
              <a:t> </a:t>
            </a:r>
            <a:r>
              <a:rPr lang="pt-BR" sz="3200" smtClean="0"/>
              <a:t>= 0,75</a:t>
            </a:r>
            <a:endParaRPr lang="pt-BR" sz="3200" dirty="0"/>
          </a:p>
          <a:p>
            <a:pPr marL="0" indent="0">
              <a:buNone/>
            </a:pPr>
            <a:r>
              <a:rPr lang="pt-BR" sz="3200" dirty="0"/>
              <a:t>  </a:t>
            </a:r>
            <a:r>
              <a:rPr lang="pt-BR" sz="3200" dirty="0" smtClean="0"/>
              <a:t>2 </a:t>
            </a:r>
            <a:r>
              <a:rPr lang="pt-BR" sz="3200" dirty="0"/>
              <a:t>x 800</a:t>
            </a:r>
          </a:p>
        </p:txBody>
      </p:sp>
    </p:spTree>
    <p:extLst>
      <p:ext uri="{BB962C8B-B14F-4D97-AF65-F5344CB8AC3E}">
        <p14:creationId xmlns="" xmlns:p14="http://schemas.microsoft.com/office/powerpoint/2010/main" val="395184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88640"/>
            <a:ext cx="9612560" cy="66693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sz="2800" dirty="0"/>
              <a:t>III - </a:t>
            </a:r>
            <a:r>
              <a:rPr lang="pt-BR" sz="3300" dirty="0"/>
              <a:t>Fator de Esforço de Curso: </a:t>
            </a:r>
            <a:r>
              <a:rPr lang="pt-BR" sz="3300" u="sng" dirty="0"/>
              <a:t>ajusta a carga horária do curso </a:t>
            </a:r>
            <a:r>
              <a:rPr lang="pt-BR" sz="3300" dirty="0"/>
              <a:t>em função da quantidade de aulas práticas que tecnicamente demandem menor Relação Aluno por Professor</a:t>
            </a:r>
            <a:r>
              <a:rPr lang="pt-BR" sz="3300" dirty="0" smtClean="0"/>
              <a:t>.</a:t>
            </a:r>
          </a:p>
          <a:p>
            <a:r>
              <a:rPr lang="pt-BR" sz="2400" dirty="0">
                <a:solidFill>
                  <a:srgbClr val="FF0000"/>
                </a:solidFill>
              </a:rPr>
              <a:t>Nos cursos técnicos </a:t>
            </a:r>
          </a:p>
          <a:p>
            <a:pPr marL="0" indent="0">
              <a:buNone/>
            </a:pPr>
            <a:r>
              <a:rPr lang="pt-BR" sz="2400" dirty="0"/>
              <a:t>TÉCNICO EM MERGULHO 1,00 </a:t>
            </a:r>
          </a:p>
          <a:p>
            <a:pPr marL="0" indent="0">
              <a:buNone/>
            </a:pPr>
            <a:r>
              <a:rPr lang="pt-BR" sz="2400" dirty="0"/>
              <a:t>TÉCNICO EM AGROECOLOGIA 1,20 </a:t>
            </a:r>
          </a:p>
          <a:p>
            <a:pPr marL="0" indent="0">
              <a:buNone/>
            </a:pPr>
            <a:r>
              <a:rPr lang="pt-BR" sz="2400" dirty="0"/>
              <a:t>TÉCNICO EM CANTO 1,30 </a:t>
            </a:r>
          </a:p>
          <a:p>
            <a:r>
              <a:rPr lang="pt-BR" sz="2400" dirty="0">
                <a:solidFill>
                  <a:srgbClr val="FF0000"/>
                </a:solidFill>
              </a:rPr>
              <a:t>Nos cursos tecnólogos</a:t>
            </a:r>
            <a:r>
              <a:rPr lang="pt-BR" sz="2400" dirty="0"/>
              <a:t> </a:t>
            </a:r>
          </a:p>
          <a:p>
            <a:pPr marL="0" indent="0">
              <a:buNone/>
            </a:pPr>
            <a:r>
              <a:rPr lang="pt-BR" sz="2400" dirty="0"/>
              <a:t>MATERIAL DE CONSTRUÇÃO 1,00 </a:t>
            </a:r>
          </a:p>
          <a:p>
            <a:pPr marL="0" indent="0">
              <a:buNone/>
            </a:pPr>
            <a:r>
              <a:rPr lang="pt-BR" sz="2400" dirty="0"/>
              <a:t>OBRAS HIDRÁULICAS 1,20 </a:t>
            </a:r>
          </a:p>
          <a:p>
            <a:pPr marL="0" indent="0">
              <a:buNone/>
            </a:pPr>
            <a:r>
              <a:rPr lang="pt-BR" sz="2400" dirty="0"/>
              <a:t>PILOTAGEM PROFISSIONAL DE AERON AV ES 1,30</a:t>
            </a:r>
          </a:p>
          <a:p>
            <a:r>
              <a:rPr lang="pt-BR" sz="2400" dirty="0">
                <a:solidFill>
                  <a:srgbClr val="FF0000"/>
                </a:solidFill>
              </a:rPr>
              <a:t>Licenciaturas</a:t>
            </a:r>
          </a:p>
          <a:p>
            <a:pPr marL="0" indent="0">
              <a:buNone/>
            </a:pPr>
            <a:r>
              <a:rPr lang="pt-BR" sz="2400" dirty="0"/>
              <a:t>C O M P U TA Ç Ã O 1,08</a:t>
            </a:r>
          </a:p>
          <a:p>
            <a:pPr marL="0" indent="0">
              <a:buNone/>
            </a:pPr>
            <a:r>
              <a:rPr lang="pt-BR" sz="2400" dirty="0"/>
              <a:t> DANÇA 1,27</a:t>
            </a:r>
          </a:p>
          <a:p>
            <a:r>
              <a:rPr lang="pt-BR" sz="2400" dirty="0">
                <a:solidFill>
                  <a:srgbClr val="FF0000"/>
                </a:solidFill>
              </a:rPr>
              <a:t>Bacharelados</a:t>
            </a:r>
          </a:p>
          <a:p>
            <a:pPr marL="0" indent="0">
              <a:buNone/>
            </a:pPr>
            <a:r>
              <a:rPr lang="pt-BR" sz="2400" dirty="0"/>
              <a:t>ADMINISTRAÇÃO 1,00</a:t>
            </a:r>
          </a:p>
          <a:p>
            <a:pPr marL="0" indent="0">
              <a:buNone/>
            </a:pPr>
            <a:r>
              <a:rPr lang="pt-BR" sz="2400" dirty="0"/>
              <a:t> ARQUITETURA E URBANISMO 1,20 </a:t>
            </a: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8418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850833" cy="1320800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0000"/>
                </a:solidFill>
              </a:rPr>
              <a:t>Aluno-Equivalente </a:t>
            </a:r>
            <a:r>
              <a:rPr lang="pt-BR" dirty="0" smtClean="0">
                <a:solidFill>
                  <a:srgbClr val="FF0000"/>
                </a:solidFill>
              </a:rPr>
              <a:t>= </a:t>
            </a:r>
            <a:r>
              <a:rPr lang="pt-BR" dirty="0">
                <a:solidFill>
                  <a:srgbClr val="FF0000"/>
                </a:solidFill>
              </a:rPr>
              <a:t>Aluno Matriculado X Fator de Equiparação de Carga Horária X</a:t>
            </a:r>
            <a:br>
              <a:rPr lang="pt-BR" dirty="0">
                <a:solidFill>
                  <a:srgbClr val="FF0000"/>
                </a:solidFill>
              </a:rPr>
            </a:br>
            <a:r>
              <a:rPr lang="pt-BR" dirty="0" smtClean="0">
                <a:solidFill>
                  <a:srgbClr val="FF0000"/>
                </a:solidFill>
              </a:rPr>
              <a:t>Fator </a:t>
            </a:r>
            <a:r>
              <a:rPr lang="pt-BR" dirty="0">
                <a:solidFill>
                  <a:srgbClr val="FF0000"/>
                </a:solidFill>
              </a:rPr>
              <a:t>de Esforço de Curso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       </a:t>
            </a:r>
            <a:r>
              <a:rPr lang="pt-BR" sz="2700" dirty="0" smtClean="0"/>
              <a:t>    </a:t>
            </a:r>
            <a:r>
              <a:rPr lang="pt-BR" sz="2700" dirty="0" smtClean="0">
                <a:solidFill>
                  <a:schemeClr val="accent2">
                    <a:lumMod val="50000"/>
                  </a:schemeClr>
                </a:solidFill>
              </a:rPr>
              <a:t>Em curso</a:t>
            </a:r>
            <a:br>
              <a:rPr lang="pt-BR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sz="27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2700" dirty="0" smtClean="0">
                <a:solidFill>
                  <a:schemeClr val="accent2">
                    <a:lumMod val="50000"/>
                  </a:schemeClr>
                </a:solidFill>
              </a:rPr>
              <a:t>          no SISTEC que</a:t>
            </a:r>
            <a:br>
              <a:rPr lang="pt-BR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sz="27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2700" dirty="0" smtClean="0">
                <a:solidFill>
                  <a:schemeClr val="accent2">
                    <a:lumMod val="50000"/>
                  </a:schemeClr>
                </a:solidFill>
              </a:rPr>
              <a:t>    esteja dentro do ciclo </a:t>
            </a:r>
            <a:r>
              <a:rPr lang="pt-BR" sz="2700" dirty="0" smtClean="0"/>
              <a:t>                  </a:t>
            </a:r>
            <a:r>
              <a:rPr lang="pt-BR" sz="27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2700" u="sng" dirty="0" err="1" smtClean="0">
                <a:solidFill>
                  <a:schemeClr val="accent2">
                    <a:lumMod val="50000"/>
                  </a:schemeClr>
                </a:solidFill>
              </a:rPr>
              <a:t>ch</a:t>
            </a:r>
            <a:r>
              <a:rPr lang="pt-BR" sz="2700" u="sng" dirty="0" smtClean="0">
                <a:solidFill>
                  <a:schemeClr val="accent2">
                    <a:lumMod val="50000"/>
                  </a:schemeClr>
                </a:solidFill>
              </a:rPr>
              <a:t> da legislação</a:t>
            </a:r>
            <a:br>
              <a:rPr lang="pt-BR" sz="2700" u="sng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sz="2700" u="sng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2700" u="sng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pt-BR" sz="2700" dirty="0" smtClean="0">
                <a:solidFill>
                  <a:schemeClr val="accent2">
                    <a:lumMod val="50000"/>
                  </a:schemeClr>
                </a:solidFill>
              </a:rPr>
              <a:t> matrícula do curso                       duração x 800</a:t>
            </a:r>
            <a:endParaRPr lang="pt-BR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830240"/>
            <a:ext cx="9036496" cy="38662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4400" dirty="0" smtClean="0">
                <a:solidFill>
                  <a:srgbClr val="FF0000"/>
                </a:solidFill>
              </a:rPr>
              <a:t>               </a:t>
            </a:r>
            <a:endParaRPr lang="pt-BR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Aluno Matriculado </a:t>
            </a:r>
          </a:p>
          <a:p>
            <a:pPr marL="0" indent="0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Fator </a:t>
            </a:r>
            <a:r>
              <a:rPr lang="pt-BR" sz="3600" dirty="0">
                <a:solidFill>
                  <a:srgbClr val="FF0000"/>
                </a:solidFill>
              </a:rPr>
              <a:t>de Equiparação de Carga </a:t>
            </a:r>
            <a:r>
              <a:rPr lang="pt-BR" sz="3600" dirty="0" smtClean="0">
                <a:solidFill>
                  <a:srgbClr val="FF0000"/>
                </a:solidFill>
              </a:rPr>
              <a:t>Horária</a:t>
            </a:r>
          </a:p>
          <a:p>
            <a:pPr marL="0" indent="0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 </a:t>
            </a:r>
            <a:r>
              <a:rPr lang="pt-BR" sz="3600" dirty="0">
                <a:solidFill>
                  <a:srgbClr val="FF0000"/>
                </a:solidFill>
              </a:rPr>
              <a:t/>
            </a:r>
            <a:br>
              <a:rPr lang="pt-BR" sz="3600" dirty="0">
                <a:solidFill>
                  <a:srgbClr val="FF0000"/>
                </a:solidFill>
              </a:rPr>
            </a:br>
            <a:r>
              <a:rPr lang="pt-BR" sz="3600" dirty="0" smtClean="0">
                <a:solidFill>
                  <a:srgbClr val="FF0000"/>
                </a:solidFill>
              </a:rPr>
              <a:t>                                     </a:t>
            </a:r>
            <a:r>
              <a:rPr lang="pt-BR" sz="2800" dirty="0" smtClean="0">
                <a:solidFill>
                  <a:schemeClr val="accent2">
                    <a:lumMod val="50000"/>
                  </a:schemeClr>
                </a:solidFill>
              </a:rPr>
              <a:t>número fornecido </a:t>
            </a:r>
          </a:p>
          <a:p>
            <a:pPr marL="0" indent="0">
              <a:buNone/>
            </a:pPr>
            <a:r>
              <a:rPr lang="pt-BR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28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na 25/2015</a:t>
            </a:r>
          </a:p>
          <a:p>
            <a:pPr marL="0" indent="0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Fator </a:t>
            </a:r>
            <a:r>
              <a:rPr lang="pt-BR" sz="3600" dirty="0">
                <a:solidFill>
                  <a:srgbClr val="FF0000"/>
                </a:solidFill>
              </a:rPr>
              <a:t>de Esforço de Curso</a:t>
            </a:r>
            <a:endParaRPr lang="pt-BR" sz="3600" dirty="0"/>
          </a:p>
        </p:txBody>
      </p:sp>
      <p:sp>
        <p:nvSpPr>
          <p:cNvPr id="4" name="Texto explicativo em forma de nuvem 3"/>
          <p:cNvSpPr/>
          <p:nvPr/>
        </p:nvSpPr>
        <p:spPr>
          <a:xfrm>
            <a:off x="107504" y="1735272"/>
            <a:ext cx="3960440" cy="1765735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exto explicativo em forma de nuvem 5"/>
          <p:cNvSpPr/>
          <p:nvPr/>
        </p:nvSpPr>
        <p:spPr>
          <a:xfrm>
            <a:off x="4624851" y="1916832"/>
            <a:ext cx="3475541" cy="1768995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exto explicativo em forma de nuvem 6"/>
          <p:cNvSpPr/>
          <p:nvPr/>
        </p:nvSpPr>
        <p:spPr>
          <a:xfrm>
            <a:off x="4133640" y="4599235"/>
            <a:ext cx="3174664" cy="1405317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7846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130595" y="3501431"/>
            <a:ext cx="5826719" cy="164630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O que significa equivalente?</a:t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Aluno-equivalente modifica o que no/o IFPA?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3150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332656"/>
            <a:ext cx="8820472" cy="1597744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   Será que atingira a carga horária docente?</a:t>
            </a:r>
            <a:br>
              <a:rPr lang="pt-BR" dirty="0" smtClean="0"/>
            </a:br>
            <a:r>
              <a:rPr lang="pt-BR" dirty="0" smtClean="0"/>
              <a:t>   Influenciará no nível/ modalidade dos cursos   ofertados?</a:t>
            </a:r>
            <a:br>
              <a:rPr lang="pt-BR" dirty="0" smtClean="0"/>
            </a:br>
            <a:r>
              <a:rPr lang="pt-BR" dirty="0" smtClean="0"/>
              <a:t>    Influenciará em que cursos serão ofertados?</a:t>
            </a:r>
            <a:br>
              <a:rPr lang="pt-BR" dirty="0" smtClean="0"/>
            </a:br>
            <a:r>
              <a:rPr lang="pt-BR" dirty="0" smtClean="0"/>
              <a:t>Modificará o RAP?</a:t>
            </a:r>
            <a:br>
              <a:rPr lang="pt-BR" dirty="0" smtClean="0"/>
            </a:b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140968"/>
            <a:ext cx="6345113" cy="3033757"/>
          </a:xfrm>
        </p:spPr>
      </p:pic>
    </p:spTree>
    <p:extLst>
      <p:ext uri="{BB962C8B-B14F-4D97-AF65-F5344CB8AC3E}">
        <p14:creationId xmlns="" xmlns:p14="http://schemas.microsoft.com/office/powerpoint/2010/main" val="354435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9564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Base Legal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27584" y="1844824"/>
            <a:ext cx="7408333" cy="37772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3600" dirty="0" smtClean="0">
                <a:solidFill>
                  <a:srgbClr val="004821"/>
                </a:solidFill>
              </a:rPr>
              <a:t>Portaria nº </a:t>
            </a:r>
            <a:r>
              <a:rPr lang="pt-BR" sz="3600" dirty="0">
                <a:solidFill>
                  <a:srgbClr val="004821"/>
                </a:solidFill>
              </a:rPr>
              <a:t>818, </a:t>
            </a:r>
            <a:r>
              <a:rPr lang="pt-BR" sz="3600" dirty="0" smtClean="0">
                <a:solidFill>
                  <a:srgbClr val="004821"/>
                </a:solidFill>
              </a:rPr>
              <a:t>de 13  de agosto de 2015 que regulamenta </a:t>
            </a:r>
            <a:r>
              <a:rPr lang="pt-BR" sz="3600" dirty="0">
                <a:solidFill>
                  <a:srgbClr val="004821"/>
                </a:solidFill>
              </a:rPr>
              <a:t>o conceito </a:t>
            </a:r>
            <a:r>
              <a:rPr lang="pt-BR" sz="3600" dirty="0" smtClean="0">
                <a:solidFill>
                  <a:srgbClr val="004821"/>
                </a:solidFill>
              </a:rPr>
              <a:t>de Aluno-Equivalente </a:t>
            </a:r>
            <a:r>
              <a:rPr lang="pt-BR" sz="3600" dirty="0">
                <a:solidFill>
                  <a:srgbClr val="004821"/>
                </a:solidFill>
              </a:rPr>
              <a:t>e </a:t>
            </a:r>
            <a:r>
              <a:rPr lang="pt-BR" sz="3600" dirty="0" smtClean="0">
                <a:solidFill>
                  <a:srgbClr val="004821"/>
                </a:solidFill>
              </a:rPr>
              <a:t>de Relação </a:t>
            </a:r>
            <a:r>
              <a:rPr lang="pt-BR" sz="3600" dirty="0">
                <a:solidFill>
                  <a:srgbClr val="004821"/>
                </a:solidFill>
              </a:rPr>
              <a:t>Aluno </a:t>
            </a:r>
            <a:r>
              <a:rPr lang="pt-BR" sz="3600" dirty="0" smtClean="0">
                <a:solidFill>
                  <a:srgbClr val="004821"/>
                </a:solidFill>
              </a:rPr>
              <a:t>por Professor</a:t>
            </a:r>
            <a:r>
              <a:rPr lang="pt-BR" sz="3600" dirty="0">
                <a:solidFill>
                  <a:srgbClr val="004821"/>
                </a:solidFill>
              </a:rPr>
              <a:t>, no âmbito </a:t>
            </a:r>
            <a:r>
              <a:rPr lang="pt-BR" sz="3600" dirty="0" smtClean="0">
                <a:solidFill>
                  <a:srgbClr val="004821"/>
                </a:solidFill>
              </a:rPr>
              <a:t>da Rede </a:t>
            </a:r>
            <a:r>
              <a:rPr lang="pt-BR" sz="3600" dirty="0">
                <a:solidFill>
                  <a:srgbClr val="004821"/>
                </a:solidFill>
              </a:rPr>
              <a:t>Federal </a:t>
            </a:r>
            <a:r>
              <a:rPr lang="pt-BR" sz="3600" dirty="0" smtClean="0">
                <a:solidFill>
                  <a:srgbClr val="004821"/>
                </a:solidFill>
              </a:rPr>
              <a:t>Educação Profissional</a:t>
            </a:r>
            <a:r>
              <a:rPr lang="pt-BR" sz="3600" dirty="0">
                <a:solidFill>
                  <a:srgbClr val="004821"/>
                </a:solidFill>
              </a:rPr>
              <a:t>, Científica </a:t>
            </a:r>
            <a:r>
              <a:rPr lang="pt-BR" sz="3600" dirty="0" smtClean="0">
                <a:solidFill>
                  <a:srgbClr val="004821"/>
                </a:solidFill>
              </a:rPr>
              <a:t>e Tecnológica</a:t>
            </a:r>
            <a:r>
              <a:rPr lang="pt-BR" sz="3600" dirty="0">
                <a:solidFill>
                  <a:srgbClr val="004821"/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16951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Objetivo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400600"/>
          </a:xfrm>
        </p:spPr>
        <p:txBody>
          <a:bodyPr>
            <a:normAutofit fontScale="92500" lnSpcReduction="10000"/>
          </a:bodyPr>
          <a:lstStyle/>
          <a:p>
            <a:r>
              <a:rPr lang="pt-BR" sz="2800" dirty="0"/>
              <a:t>Entre os resultados que serão influenciados pelo aluno-equivalente, destaca-se o garantia de oferta de pelo menos 50% das vagas dos Institutos Federais em cursos técnicos de nível médio e pelo menos 20% em cursos destinados a licenciaturas e formação de professores, conforme previsto em sua Lei de Criação.</a:t>
            </a:r>
          </a:p>
          <a:p>
            <a:r>
              <a:rPr lang="pt-BR" sz="2800" dirty="0"/>
              <a:t>A medida também está articulada ao cumprimento da relação aluno professor (RAP) de 20 para 1, prevista no PNE. Ou seja, para cada professor, as instituições deverão atender 20 alunos-equivalentes, entre cursos técnicos e de qualificação profissional</a:t>
            </a:r>
            <a:r>
              <a:rPr lang="pt-BR" sz="2800" dirty="0" smtClean="0"/>
              <a:t>.</a:t>
            </a:r>
          </a:p>
          <a:p>
            <a:r>
              <a:rPr lang="pt-BR" sz="2800" dirty="0" smtClean="0"/>
              <a:t>Portanto, influenciará na oferta de cursos de acordo com nível/modalidade e na vagas para concurso para docente.</a:t>
            </a:r>
            <a:endParaRPr lang="pt-BR" sz="2800" dirty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2172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872066" y="338328"/>
            <a:ext cx="7814733" cy="1252728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Definição no art. º 1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872067" y="1124744"/>
            <a:ext cx="7408333" cy="5001419"/>
          </a:xfrm>
        </p:spPr>
        <p:txBody>
          <a:bodyPr>
            <a:normAutofit fontScale="92500"/>
          </a:bodyPr>
          <a:lstStyle/>
          <a:p>
            <a:r>
              <a:rPr lang="pt-BR" sz="4000" dirty="0"/>
              <a:t>I - Aluno-Equivalente</a:t>
            </a:r>
            <a:r>
              <a:rPr lang="pt-BR" sz="4000" dirty="0" smtClean="0"/>
              <a:t>:</a:t>
            </a:r>
          </a:p>
          <a:p>
            <a:r>
              <a:rPr lang="pt-BR" sz="4000" dirty="0" smtClean="0"/>
              <a:t> </a:t>
            </a:r>
            <a:r>
              <a:rPr lang="pt-BR" sz="4000" dirty="0"/>
              <a:t>é o </a:t>
            </a:r>
            <a:r>
              <a:rPr lang="pt-BR" sz="4000" u="sng" dirty="0"/>
              <a:t>aluno </a:t>
            </a:r>
            <a:r>
              <a:rPr lang="pt-BR" sz="4000" u="sng" dirty="0" smtClean="0"/>
              <a:t>matriculado</a:t>
            </a:r>
          </a:p>
          <a:p>
            <a:r>
              <a:rPr lang="pt-BR" sz="4000" dirty="0" smtClean="0"/>
              <a:t> </a:t>
            </a:r>
            <a:r>
              <a:rPr lang="pt-BR" sz="4000" dirty="0"/>
              <a:t>em um determinado curso</a:t>
            </a:r>
            <a:r>
              <a:rPr lang="pt-BR" sz="4000" dirty="0" smtClean="0"/>
              <a:t>,</a:t>
            </a:r>
          </a:p>
          <a:p>
            <a:r>
              <a:rPr lang="pt-BR" sz="4000" dirty="0" smtClean="0"/>
              <a:t> </a:t>
            </a:r>
            <a:r>
              <a:rPr lang="pt-BR" sz="4000" dirty="0"/>
              <a:t>ponderado </a:t>
            </a:r>
            <a:r>
              <a:rPr lang="pt-BR" sz="4000" dirty="0" smtClean="0"/>
              <a:t>pelo</a:t>
            </a:r>
          </a:p>
          <a:p>
            <a:r>
              <a:rPr lang="pt-BR" sz="4000" dirty="0" smtClean="0"/>
              <a:t> </a:t>
            </a:r>
            <a:r>
              <a:rPr lang="pt-BR" sz="4000" dirty="0"/>
              <a:t>Fator de Equiparação de </a:t>
            </a:r>
            <a:r>
              <a:rPr lang="pt-BR" sz="4000" u="sng" dirty="0"/>
              <a:t>Carga Horária</a:t>
            </a:r>
            <a:r>
              <a:rPr lang="pt-BR" sz="4000" dirty="0"/>
              <a:t> </a:t>
            </a:r>
            <a:r>
              <a:rPr lang="pt-BR" sz="4000" dirty="0" smtClean="0"/>
              <a:t>(do curso) e pelo</a:t>
            </a:r>
          </a:p>
          <a:p>
            <a:r>
              <a:rPr lang="pt-BR" sz="4000" dirty="0" smtClean="0"/>
              <a:t> </a:t>
            </a:r>
            <a:r>
              <a:rPr lang="pt-BR" sz="4000" dirty="0"/>
              <a:t>Fator de Esforço de Curso;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871943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904" y="0"/>
            <a:ext cx="8928991" cy="1320800"/>
          </a:xfrm>
        </p:spPr>
        <p:txBody>
          <a:bodyPr>
            <a:normAutofit fontScale="90000"/>
          </a:bodyPr>
          <a:lstStyle/>
          <a:p>
            <a:r>
              <a:rPr lang="pt-BR" sz="4000" dirty="0" smtClean="0">
                <a:solidFill>
                  <a:srgbClr val="FF0000"/>
                </a:solidFill>
              </a:rPr>
              <a:t>Aluno Matriculado</a:t>
            </a:r>
            <a:r>
              <a:rPr lang="pt-BR" sz="4000" dirty="0"/>
              <a:t> Portaria nº 25/2015</a:t>
            </a:r>
            <a:r>
              <a:rPr lang="pt-BR" sz="5400" dirty="0" smtClean="0">
                <a:solidFill>
                  <a:srgbClr val="FF0000"/>
                </a:solidFill>
              </a:rPr>
              <a:t/>
            </a:r>
            <a:br>
              <a:rPr lang="pt-BR" sz="5400" dirty="0" smtClean="0">
                <a:solidFill>
                  <a:srgbClr val="FF0000"/>
                </a:solidFill>
              </a:rPr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620688"/>
            <a:ext cx="8683375" cy="59375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/>
              <a:t>Art. 1º Fica definido por</a:t>
            </a:r>
            <a:r>
              <a:rPr lang="pt-BR" sz="2000" dirty="0">
                <a:solidFill>
                  <a:srgbClr val="FF0000"/>
                </a:solidFill>
              </a:rPr>
              <a:t> Aluno </a:t>
            </a:r>
            <a:r>
              <a:rPr lang="pt-BR" sz="2000" dirty="0" smtClean="0">
                <a:solidFill>
                  <a:srgbClr val="FF0000"/>
                </a:solidFill>
              </a:rPr>
              <a:t>Ingressante</a:t>
            </a:r>
            <a:r>
              <a:rPr lang="pt-BR" sz="2000" dirty="0" smtClean="0"/>
              <a:t> </a:t>
            </a:r>
            <a:r>
              <a:rPr lang="pt-BR" sz="2000" dirty="0"/>
              <a:t>em um dado período o aluno que realiza </a:t>
            </a:r>
            <a:r>
              <a:rPr lang="pt-BR" sz="2000" dirty="0">
                <a:solidFill>
                  <a:srgbClr val="FF0000"/>
                </a:solidFill>
              </a:rPr>
              <a:t>matrícula inicial</a:t>
            </a:r>
            <a:r>
              <a:rPr lang="pt-BR" sz="2000" dirty="0"/>
              <a:t> no período e </a:t>
            </a:r>
            <a:r>
              <a:rPr lang="pt-BR" sz="2000" dirty="0">
                <a:solidFill>
                  <a:srgbClr val="FF0000"/>
                </a:solidFill>
              </a:rPr>
              <a:t>tem seu registro associado a um ciclo de matrícula de curso no Sistema Nacional de Informações da Educação Profissional e Tecnológica - SISTEC.</a:t>
            </a:r>
          </a:p>
          <a:p>
            <a:pPr marL="0" indent="0">
              <a:buNone/>
            </a:pPr>
            <a:r>
              <a:rPr lang="pt-BR" sz="2000" dirty="0"/>
              <a:t>Art. 2º Fica definido por </a:t>
            </a:r>
            <a:r>
              <a:rPr lang="pt-BR" sz="2000" dirty="0">
                <a:solidFill>
                  <a:srgbClr val="FF0000"/>
                </a:solidFill>
              </a:rPr>
              <a:t>Aluno Matriculado </a:t>
            </a:r>
            <a:r>
              <a:rPr lang="pt-BR" sz="2000" dirty="0"/>
              <a:t>em um dado período o aluno com a </a:t>
            </a:r>
            <a:r>
              <a:rPr lang="pt-BR" sz="2000" dirty="0">
                <a:solidFill>
                  <a:srgbClr val="FF0000"/>
                </a:solidFill>
              </a:rPr>
              <a:t>situação "Em curso" no SISTEC </a:t>
            </a:r>
            <a:r>
              <a:rPr lang="pt-BR" sz="2000" dirty="0"/>
              <a:t>em pelo menos um dia no período considerado e que não esteja retido por tempo maior do que a duração do seu ciclo.</a:t>
            </a:r>
          </a:p>
          <a:p>
            <a:pPr marL="0" indent="0">
              <a:buNone/>
            </a:pPr>
            <a:r>
              <a:rPr lang="pt-BR" sz="2000" dirty="0"/>
              <a:t>Art. 3º O </a:t>
            </a:r>
            <a:r>
              <a:rPr lang="pt-BR" sz="2000" dirty="0">
                <a:solidFill>
                  <a:srgbClr val="FF0000"/>
                </a:solidFill>
              </a:rPr>
              <a:t>Ciclo de Matrícula</a:t>
            </a:r>
            <a:r>
              <a:rPr lang="pt-BR" sz="2000" dirty="0"/>
              <a:t> envolve a oferta de </a:t>
            </a:r>
            <a:r>
              <a:rPr lang="pt-BR" sz="2000" dirty="0">
                <a:solidFill>
                  <a:srgbClr val="FF0000"/>
                </a:solidFill>
              </a:rPr>
              <a:t>um curso com uma carga horária definida, com a mesma data de início e de previsão de término,</a:t>
            </a:r>
            <a:r>
              <a:rPr lang="pt-BR" sz="2000" dirty="0"/>
              <a:t> visando englobar um conjunto de matrículas de alunos no SISTEC, para a obtenção de uma mesma certificação ou diploma.</a:t>
            </a:r>
          </a:p>
          <a:p>
            <a:pPr marL="0" indent="0">
              <a:buNone/>
            </a:pPr>
            <a:r>
              <a:rPr lang="pt-BR" sz="2000" dirty="0"/>
              <a:t>Art. 4º Fica definido por </a:t>
            </a:r>
            <a:r>
              <a:rPr lang="pt-BR" sz="2000" dirty="0">
                <a:solidFill>
                  <a:srgbClr val="FF0000"/>
                </a:solidFill>
              </a:rPr>
              <a:t>Aluno Retido o aluno que permanece matriculado por período superior ao tempo previsto para integralização do curso.</a:t>
            </a:r>
          </a:p>
          <a:p>
            <a:pPr marL="0" indent="0">
              <a:buNone/>
            </a:pPr>
            <a:r>
              <a:rPr lang="pt-BR" sz="2000" dirty="0"/>
              <a:t>Art. 5º O conceito Aluno-Equivalente, definido na , é calculado a partir do produto Portaria MEC nº 818/2015 do </a:t>
            </a:r>
            <a:r>
              <a:rPr lang="pt-BR" sz="2000" dirty="0">
                <a:solidFill>
                  <a:srgbClr val="FF0000"/>
                </a:solidFill>
              </a:rPr>
              <a:t>Aluno Matriculado </a:t>
            </a:r>
            <a:r>
              <a:rPr lang="pt-BR" sz="2000" dirty="0"/>
              <a:t>pelo Fator de Equiparação de Carga Horária de curso e pelo Fator de Esforço de </a:t>
            </a:r>
            <a:r>
              <a:rPr lang="pt-BR" sz="2000" dirty="0" smtClean="0"/>
              <a:t>Curso</a:t>
            </a:r>
            <a:r>
              <a:rPr lang="pt-BR" sz="2000" dirty="0"/>
              <a:t> </a:t>
            </a:r>
            <a:r>
              <a:rPr lang="pt-BR" sz="2000" dirty="0" smtClean="0"/>
              <a:t>[...]</a:t>
            </a:r>
            <a:endParaRPr lang="pt-BR" sz="2000" dirty="0"/>
          </a:p>
          <a:p>
            <a:pPr marL="0" indent="0">
              <a:buNone/>
            </a:pPr>
            <a:endParaRPr lang="pt-BR" sz="1600" dirty="0" smtClean="0"/>
          </a:p>
          <a:p>
            <a:pPr marL="0" indent="0">
              <a:buNone/>
            </a:pPr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61069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Resumindo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196752"/>
            <a:ext cx="8064895" cy="5328592"/>
          </a:xfrm>
        </p:spPr>
        <p:txBody>
          <a:bodyPr>
            <a:normAutofit fontScale="92500" lnSpcReduction="10000"/>
          </a:bodyPr>
          <a:lstStyle/>
          <a:p>
            <a:r>
              <a:rPr lang="pt-BR" sz="2600" dirty="0" smtClean="0"/>
              <a:t>Aluno ingressante é o aluno que é matriculado no curso e depois informado no SISTEC </a:t>
            </a:r>
          </a:p>
          <a:p>
            <a:r>
              <a:rPr lang="pt-BR" sz="2600" dirty="0" smtClean="0"/>
              <a:t>Aluno matriculado está como “em curso” no SISTEC dentro do Ciclo de Matrícula do seu curso</a:t>
            </a:r>
          </a:p>
          <a:p>
            <a:r>
              <a:rPr lang="pt-BR" sz="2600" dirty="0" smtClean="0">
                <a:solidFill>
                  <a:schemeClr val="tx1"/>
                </a:solidFill>
              </a:rPr>
              <a:t>Ciclo </a:t>
            </a:r>
            <a:r>
              <a:rPr lang="pt-BR" sz="2600" dirty="0">
                <a:solidFill>
                  <a:schemeClr val="tx1"/>
                </a:solidFill>
              </a:rPr>
              <a:t>de Matrícula envolve a oferta de um curso com uma carga horária definida, com a mesma data de início e de previsão de </a:t>
            </a:r>
            <a:r>
              <a:rPr lang="pt-BR" sz="2600" dirty="0" smtClean="0">
                <a:solidFill>
                  <a:schemeClr val="tx1"/>
                </a:solidFill>
              </a:rPr>
              <a:t>término até a obtenção do diploma ou certificado, ou seja a integralização do curso</a:t>
            </a:r>
            <a:endParaRPr lang="pt-BR" sz="2600" dirty="0">
              <a:solidFill>
                <a:schemeClr val="tx1"/>
              </a:solidFill>
            </a:endParaRPr>
          </a:p>
          <a:p>
            <a:r>
              <a:rPr lang="pt-BR" sz="2600" dirty="0" smtClean="0">
                <a:solidFill>
                  <a:schemeClr val="tx1"/>
                </a:solidFill>
              </a:rPr>
              <a:t>Aluno </a:t>
            </a:r>
            <a:r>
              <a:rPr lang="pt-BR" sz="2600" dirty="0">
                <a:solidFill>
                  <a:schemeClr val="tx1"/>
                </a:solidFill>
              </a:rPr>
              <a:t>Retido o aluno que permanece matriculado por período superior ao tempo previsto para integralização do curso</a:t>
            </a:r>
            <a:r>
              <a:rPr lang="pt-BR" sz="2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pt-BR" sz="2600" dirty="0" smtClean="0">
                <a:solidFill>
                  <a:srgbClr val="FF0000"/>
                </a:solidFill>
              </a:rPr>
              <a:t>Será contabilizado no cálculo do aluno-equivalente o ALUNO MATRICULADO</a:t>
            </a:r>
            <a:endParaRPr lang="pt-BR" sz="26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48356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1320800"/>
          </a:xfrm>
        </p:spPr>
        <p:txBody>
          <a:bodyPr>
            <a:normAutofit/>
          </a:bodyPr>
          <a:lstStyle/>
          <a:p>
            <a:r>
              <a:rPr lang="pt-BR" dirty="0" smtClean="0"/>
              <a:t>Carga </a:t>
            </a:r>
            <a:r>
              <a:rPr lang="pt-BR" dirty="0"/>
              <a:t>Horária para cada curso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4168805"/>
          </a:xfrm>
        </p:spPr>
        <p:txBody>
          <a:bodyPr>
            <a:noAutofit/>
          </a:bodyPr>
          <a:lstStyle/>
          <a:p>
            <a:r>
              <a:rPr lang="pt-BR" sz="2000" dirty="0" smtClean="0"/>
              <a:t>§2º </a:t>
            </a:r>
            <a:r>
              <a:rPr lang="pt-BR" sz="2600" dirty="0"/>
              <a:t>Para efeito desta Portaria, a carga horária mínima será:</a:t>
            </a:r>
          </a:p>
          <a:p>
            <a:r>
              <a:rPr lang="pt-BR" sz="2600" dirty="0"/>
              <a:t>a) para cursos técnicos subsequentes e concomitantes, definida no Catálogo Nacional de Cursos Técnicos;</a:t>
            </a:r>
          </a:p>
          <a:p>
            <a:r>
              <a:rPr lang="pt-BR" sz="2600" dirty="0"/>
              <a:t>b) para cursos técnicos integrados ao ensino médio, 3.000, 3.100 ou 3.200 horas, conforme o número de horas para as respectivas habilitações profissionais indicadas no Catálogo Nacional de Cursos Técnicos, seja de 800, 1.000 ou 1.200 horas;</a:t>
            </a:r>
          </a:p>
          <a:p>
            <a:r>
              <a:rPr lang="pt-BR" sz="2600" dirty="0"/>
              <a:t>c) para cursos técnicos integrados ao ensino médio na modalidade de educação de jovens e adultos PROEJA, 2.400 horas;</a:t>
            </a:r>
          </a:p>
          <a:p>
            <a:r>
              <a:rPr lang="pt-BR" sz="2600" dirty="0"/>
              <a:t>d) para cursos superiores de tecnologia, definida no Catálogo Nacional dos Cursos Superiores de Tecnologia;</a:t>
            </a:r>
          </a:p>
          <a:p>
            <a:r>
              <a:rPr lang="pt-BR" sz="2600" dirty="0" smtClean="0"/>
              <a:t>e</a:t>
            </a:r>
            <a:endParaRPr lang="pt-BR" sz="2600" dirty="0"/>
          </a:p>
        </p:txBody>
      </p:sp>
    </p:spTree>
    <p:extLst>
      <p:ext uri="{BB962C8B-B14F-4D97-AF65-F5344CB8AC3E}">
        <p14:creationId xmlns="" xmlns:p14="http://schemas.microsoft.com/office/powerpoint/2010/main" val="194967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609598" y="609600"/>
            <a:ext cx="8426897" cy="5431763"/>
          </a:xfrm>
        </p:spPr>
        <p:txBody>
          <a:bodyPr>
            <a:normAutofit fontScale="25000" lnSpcReduction="20000"/>
          </a:bodyPr>
          <a:lstStyle/>
          <a:p>
            <a:r>
              <a:rPr lang="pt-BR" sz="8600" dirty="0" smtClean="0"/>
              <a:t>e) </a:t>
            </a:r>
            <a:r>
              <a:rPr lang="pt-BR" sz="8600" dirty="0"/>
              <a:t>para cursos de graduação, definida nas Resoluções do Conselho Nacional de Educação;</a:t>
            </a:r>
          </a:p>
          <a:p>
            <a:r>
              <a:rPr lang="pt-BR" sz="8600" dirty="0"/>
              <a:t>f) para cursos de especialização, igual a 360 horas;</a:t>
            </a:r>
          </a:p>
          <a:p>
            <a:r>
              <a:rPr lang="pt-BR" sz="8600" dirty="0"/>
              <a:t>g) para cursos de mestrado, igual a 360 horas;</a:t>
            </a:r>
          </a:p>
          <a:p>
            <a:r>
              <a:rPr lang="pt-BR" sz="8600" dirty="0"/>
              <a:t>h) para cursos de doutorado, igual a 460 horas.</a:t>
            </a:r>
          </a:p>
          <a:p>
            <a:r>
              <a:rPr lang="pt-BR" sz="8600" dirty="0"/>
              <a:t>§3º Nos casos dos cursos em que houver exigência legal de realização de estágio curricular, com supervisão direta do professor do curso, a carga horária do estágio poderá ser somada à carga horária mínima do parágrafo anterior</a:t>
            </a:r>
            <a:r>
              <a:rPr lang="pt-BR" sz="8600" dirty="0" smtClean="0"/>
              <a:t>.</a:t>
            </a:r>
          </a:p>
          <a:p>
            <a:pPr marL="0" indent="0">
              <a:buNone/>
            </a:pPr>
            <a:endParaRPr lang="pt-BR" sz="8600" dirty="0"/>
          </a:p>
          <a:p>
            <a:pPr marL="0" indent="0">
              <a:buNone/>
            </a:pPr>
            <a:r>
              <a:rPr lang="pt-BR" sz="12800" dirty="0" smtClean="0">
                <a:solidFill>
                  <a:srgbClr val="FF0000"/>
                </a:solidFill>
              </a:rPr>
              <a:t>Ou seja, a duração dos cursos considera as cargas horárias mínimas as estabelecidas nas instâncias legais próprias para cada nível, modalidade e/ou forma.</a:t>
            </a:r>
          </a:p>
          <a:p>
            <a:pPr marL="0" indent="0">
              <a:buNone/>
            </a:pPr>
            <a:endParaRPr lang="pt-BR" sz="8600" dirty="0"/>
          </a:p>
          <a:p>
            <a:pPr marL="0" indent="0">
              <a:buNone/>
            </a:pPr>
            <a:endParaRPr lang="pt-BR" sz="8600" dirty="0"/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8500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052736"/>
            <a:ext cx="8748463" cy="4988627"/>
          </a:xfrm>
        </p:spPr>
        <p:txBody>
          <a:bodyPr>
            <a:noAutofit/>
          </a:bodyPr>
          <a:lstStyle/>
          <a:p>
            <a:r>
              <a:rPr lang="pt-BR" sz="3200" dirty="0" smtClean="0"/>
              <a:t>Aluno-Equivalente: é </a:t>
            </a:r>
            <a:r>
              <a:rPr lang="pt-BR" sz="3200" dirty="0"/>
              <a:t>o aluno matriculado</a:t>
            </a:r>
          </a:p>
          <a:p>
            <a:pPr marL="0" indent="0">
              <a:buNone/>
            </a:pPr>
            <a:r>
              <a:rPr lang="pt-BR" sz="3200" dirty="0"/>
              <a:t> em um determinado curso</a:t>
            </a:r>
            <a:r>
              <a:rPr lang="pt-BR" sz="3200" dirty="0" smtClean="0"/>
              <a:t>, </a:t>
            </a:r>
            <a:r>
              <a:rPr lang="pt-BR" sz="3200" dirty="0"/>
              <a:t>ponderado pelo</a:t>
            </a:r>
          </a:p>
          <a:p>
            <a:pPr marL="0" indent="0">
              <a:buNone/>
            </a:pPr>
            <a:r>
              <a:rPr lang="pt-BR" sz="3200" dirty="0"/>
              <a:t> Fator de </a:t>
            </a:r>
            <a:r>
              <a:rPr lang="pt-BR" sz="3200" u="sng" dirty="0"/>
              <a:t>Equiparação de Carga Horária </a:t>
            </a:r>
            <a:r>
              <a:rPr lang="pt-BR" sz="3200" dirty="0"/>
              <a:t>(do curso) e pelo</a:t>
            </a:r>
          </a:p>
          <a:p>
            <a:pPr marL="0" indent="0">
              <a:buNone/>
            </a:pPr>
            <a:r>
              <a:rPr lang="pt-BR" sz="3200" dirty="0"/>
              <a:t> Fator de </a:t>
            </a:r>
            <a:r>
              <a:rPr lang="pt-BR" sz="3200" u="sng" dirty="0"/>
              <a:t>Esforço </a:t>
            </a:r>
            <a:r>
              <a:rPr lang="pt-BR" sz="3200" u="sng" dirty="0" smtClean="0"/>
              <a:t>de Curso</a:t>
            </a:r>
            <a:r>
              <a:rPr lang="pt-BR" sz="3200" dirty="0" smtClean="0"/>
              <a:t>;</a:t>
            </a:r>
          </a:p>
          <a:p>
            <a:pPr marL="0" indent="0">
              <a:buNone/>
            </a:pPr>
            <a:endParaRPr lang="pt-BR" sz="3200" dirty="0" smtClean="0"/>
          </a:p>
          <a:p>
            <a:endParaRPr lang="pt-BR" sz="3200" dirty="0"/>
          </a:p>
        </p:txBody>
      </p:sp>
    </p:spTree>
    <p:extLst>
      <p:ext uri="{BB962C8B-B14F-4D97-AF65-F5344CB8AC3E}">
        <p14:creationId xmlns="" xmlns:p14="http://schemas.microsoft.com/office/powerpoint/2010/main" val="28017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496</TotalTime>
  <Words>1060</Words>
  <Application>Microsoft Office PowerPoint</Application>
  <PresentationFormat>Apresentação na tela (4:3)</PresentationFormat>
  <Paragraphs>80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Facetado</vt:lpstr>
      <vt:lpstr>Aluno- equivalente</vt:lpstr>
      <vt:lpstr>Base Legal</vt:lpstr>
      <vt:lpstr>Objetivo</vt:lpstr>
      <vt:lpstr>Definição no art. º 1</vt:lpstr>
      <vt:lpstr>Aluno Matriculado Portaria nº 25/2015  </vt:lpstr>
      <vt:lpstr>Resumindo</vt:lpstr>
      <vt:lpstr>Carga Horária para cada curso</vt:lpstr>
      <vt:lpstr>Slide 8</vt:lpstr>
      <vt:lpstr>Slide 9</vt:lpstr>
      <vt:lpstr>Art. 1º da Portaria 818/2015</vt:lpstr>
      <vt:lpstr>Slide 11</vt:lpstr>
      <vt:lpstr>Slide 12</vt:lpstr>
      <vt:lpstr>Aluno-Equivalente = Aluno Matriculado X Fator de Equiparação de Carga Horária X Fator de Esforço de Curso            Em curso            no SISTEC que      esteja dentro do ciclo                    ch da legislação        matrícula do curso                       duração x 800</vt:lpstr>
      <vt:lpstr>             O que significa equivalente?  Aluno-equivalente modifica o que no/o IFPA?</vt:lpstr>
      <vt:lpstr>   Será que atingira a carga horária docente?    Influenciará no nível/ modalidade dos cursos   ofertados?     Influenciará em que cursos serão ofertados? Modificará o RAP? 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Sofiaa</dc:creator>
  <cp:lastModifiedBy>Elinilze Guedes Teodoro</cp:lastModifiedBy>
  <cp:revision>51</cp:revision>
  <dcterms:created xsi:type="dcterms:W3CDTF">2015-11-03T15:19:32Z</dcterms:created>
  <dcterms:modified xsi:type="dcterms:W3CDTF">2015-12-09T20:23:41Z</dcterms:modified>
</cp:coreProperties>
</file>