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08" r:id="rId3"/>
    <p:sldId id="313" r:id="rId4"/>
    <p:sldId id="309" r:id="rId5"/>
    <p:sldId id="320" r:id="rId6"/>
    <p:sldId id="317" r:id="rId7"/>
    <p:sldId id="322" r:id="rId8"/>
    <p:sldId id="336" r:id="rId9"/>
    <p:sldId id="337" r:id="rId10"/>
    <p:sldId id="316" r:id="rId11"/>
    <p:sldId id="326" r:id="rId12"/>
    <p:sldId id="327" r:id="rId13"/>
    <p:sldId id="331" r:id="rId14"/>
    <p:sldId id="329" r:id="rId15"/>
    <p:sldId id="333" r:id="rId16"/>
    <p:sldId id="330" r:id="rId17"/>
    <p:sldId id="334" r:id="rId18"/>
    <p:sldId id="332" r:id="rId19"/>
    <p:sldId id="335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50" r:id="rId30"/>
    <p:sldId id="348" r:id="rId31"/>
    <p:sldId id="351" r:id="rId32"/>
    <p:sldId id="353" r:id="rId33"/>
    <p:sldId id="279" r:id="rId3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2B954C"/>
    <a:srgbClr val="00FFFF"/>
    <a:srgbClr val="5F5F5F"/>
    <a:srgbClr val="FEBEBE"/>
    <a:srgbClr val="FE8282"/>
    <a:srgbClr val="F6DBD6"/>
    <a:srgbClr val="E4E4E4"/>
    <a:srgbClr val="EAA59A"/>
    <a:srgbClr val="E07B6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5596" autoAdjust="0"/>
  </p:normalViewPr>
  <p:slideViewPr>
    <p:cSldViewPr>
      <p:cViewPr varScale="1">
        <p:scale>
          <a:sx n="73" d="100"/>
          <a:sy n="73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200\proen\1.%20PROEN%202015\COORD.ENSINO%20SUPERIOR\CEN&#193;RIO%20DO%20ENSINO%20SUPERIOR%202015\Levantamento%20Reconhecimento%20de%20Curso%20e-MEC%2019102015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Planilha_do_Microsoft_Office_Excel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pt-BR" sz="3200">
                <a:solidFill>
                  <a:schemeClr val="bg1"/>
                </a:solidFill>
              </a:rPr>
              <a:t>Classificação</a:t>
            </a:r>
            <a:r>
              <a:rPr lang="pt-BR" sz="3200" baseline="0">
                <a:solidFill>
                  <a:schemeClr val="bg1"/>
                </a:solidFill>
              </a:rPr>
              <a:t> dos Cursos Ofertados</a:t>
            </a:r>
            <a:endParaRPr lang="pt-BR" sz="3200">
              <a:solidFill>
                <a:schemeClr val="bg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rgbClr val="BC000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accent4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Plan2!$A$1:$C$1</c:f>
              <c:strCache>
                <c:ptCount val="3"/>
                <c:pt idx="0">
                  <c:v>Tecnologias</c:v>
                </c:pt>
                <c:pt idx="1">
                  <c:v>Licenciaturas</c:v>
                </c:pt>
                <c:pt idx="2">
                  <c:v>Engenharias</c:v>
                </c:pt>
              </c:strCache>
            </c:strRef>
          </c:cat>
          <c:val>
            <c:numRef>
              <c:f>Plan2!$A$2:$C$2</c:f>
              <c:numCache>
                <c:formatCode>General</c:formatCode>
                <c:ptCount val="3"/>
                <c:pt idx="0">
                  <c:v>10</c:v>
                </c:pt>
                <c:pt idx="1">
                  <c:v>9</c:v>
                </c:pt>
                <c:pt idx="2">
                  <c:v>3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view3D>
      <c:depthPercent val="130"/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Plan2!$A$82:$A$103</c:f>
              <c:strCache>
                <c:ptCount val="22"/>
                <c:pt idx="0">
                  <c:v>Agroecologia</c:v>
                </c:pt>
                <c:pt idx="1">
                  <c:v>Agronomia</c:v>
                </c:pt>
                <c:pt idx="2">
                  <c:v>Aquicultura</c:v>
                </c:pt>
                <c:pt idx="3">
                  <c:v>Ciências Biológicas *</c:v>
                </c:pt>
                <c:pt idx="4">
                  <c:v>Educação do Campo</c:v>
                </c:pt>
                <c:pt idx="5">
                  <c:v>Eletrotécnica Industrial</c:v>
                </c:pt>
                <c:pt idx="6">
                  <c:v>Eng. Controle e Automação</c:v>
                </c:pt>
                <c:pt idx="7">
                  <c:v>Eng. Materiais</c:v>
                </c:pt>
                <c:pt idx="8">
                  <c:v>Física *</c:v>
                </c:pt>
                <c:pt idx="9">
                  <c:v>Geografia *</c:v>
                </c:pt>
                <c:pt idx="10">
                  <c:v>Gestão Ambiental</c:v>
                </c:pt>
                <c:pt idx="11">
                  <c:v>Gestão de Saúde - EAD</c:v>
                </c:pt>
                <c:pt idx="12">
                  <c:v>Gestão Pública</c:v>
                </c:pt>
                <c:pt idx="13">
                  <c:v>Informática</c:v>
                </c:pt>
                <c:pt idx="14">
                  <c:v>Letras</c:v>
                </c:pt>
                <c:pt idx="15">
                  <c:v>Matemática *</c:v>
                </c:pt>
                <c:pt idx="16">
                  <c:v>Pedagogia *</c:v>
                </c:pt>
                <c:pt idx="17">
                  <c:v>Química *</c:v>
                </c:pt>
                <c:pt idx="18">
                  <c:v>Redes de Computadores</c:v>
                </c:pt>
                <c:pt idx="19">
                  <c:v>Saneamento Ambiental</c:v>
                </c:pt>
                <c:pt idx="20">
                  <c:v>Sistemas de Telecomunicações</c:v>
                </c:pt>
                <c:pt idx="21">
                  <c:v>TADS *</c:v>
                </c:pt>
              </c:strCache>
            </c:strRef>
          </c:cat>
          <c:val>
            <c:numRef>
              <c:f>Plan2!$B$82:$B$103</c:f>
              <c:numCache>
                <c:formatCode>General</c:formatCode>
                <c:ptCount val="2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6</c:v>
                </c:pt>
                <c:pt idx="4">
                  <c:v>9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6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9</c:v>
                </c:pt>
                <c:pt idx="14">
                  <c:v>1</c:v>
                </c:pt>
                <c:pt idx="15">
                  <c:v>2</c:v>
                </c:pt>
                <c:pt idx="16">
                  <c:v>12</c:v>
                </c:pt>
                <c:pt idx="17">
                  <c:v>2</c:v>
                </c:pt>
                <c:pt idx="18">
                  <c:v>1</c:v>
                </c:pt>
                <c:pt idx="19">
                  <c:v>3</c:v>
                </c:pt>
                <c:pt idx="20">
                  <c:v>1</c:v>
                </c:pt>
                <c:pt idx="21">
                  <c:v>3</c:v>
                </c:pt>
              </c:numCache>
            </c:numRef>
          </c:val>
        </c:ser>
        <c:dLbls/>
        <c:shape val="box"/>
        <c:axId val="54296960"/>
        <c:axId val="54298496"/>
        <c:axId val="0"/>
      </c:bar3DChart>
      <c:catAx>
        <c:axId val="54296960"/>
        <c:scaling>
          <c:orientation val="minMax"/>
        </c:scaling>
        <c:axPos val="b"/>
        <c:numFmt formatCode="General" sourceLinked="0"/>
        <c:tickLblPos val="nextTo"/>
        <c:txPr>
          <a:bodyPr rot="-5400000" vert="horz"/>
          <a:lstStyle/>
          <a:p>
            <a:pPr>
              <a:defRPr/>
            </a:pPr>
            <a:endParaRPr lang="pt-BR"/>
          </a:p>
        </c:txPr>
        <c:crossAx val="54298496"/>
        <c:crosses val="autoZero"/>
        <c:auto val="1"/>
        <c:lblAlgn val="ctr"/>
        <c:lblOffset val="100"/>
      </c:catAx>
      <c:valAx>
        <c:axId val="54298496"/>
        <c:scaling>
          <c:orientation val="minMax"/>
        </c:scaling>
        <c:axPos val="l"/>
        <c:majorGridlines/>
        <c:numFmt formatCode="General" sourceLinked="1"/>
        <c:tickLblPos val="nextTo"/>
        <c:crossAx val="54296960"/>
        <c:crosses val="autoZero"/>
        <c:crossBetween val="between"/>
      </c:valAx>
    </c:plotArea>
    <c:plotVisOnly val="1"/>
    <c:dispBlanksAs val="gap"/>
  </c:chart>
  <c:spPr>
    <a:scene3d>
      <a:camera prst="orthographicFront"/>
      <a:lightRig rig="threePt" dir="t"/>
    </a:scene3d>
    <a:sp3d prstMaterial="dkEdge">
      <a:bevelB/>
    </a:sp3d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Plan2!$H$160</c:f>
              <c:strCache>
                <c:ptCount val="1"/>
                <c:pt idx="0">
                  <c:v>mai/15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Plan2!$G$161:$G$166</c:f>
              <c:strCache>
                <c:ptCount val="6"/>
                <c:pt idx="0">
                  <c:v>Reconhecido</c:v>
                </c:pt>
                <c:pt idx="1">
                  <c:v>Aguardando visita in loco</c:v>
                </c:pt>
                <c:pt idx="2">
                  <c:v>Organizando repercurso (EAD)</c:v>
                </c:pt>
                <c:pt idx="3">
                  <c:v>Necessitando aditamento</c:v>
                </c:pt>
                <c:pt idx="4">
                  <c:v>Respondendo diligência</c:v>
                </c:pt>
                <c:pt idx="5">
                  <c:v>Respondendo protocolo de compromisso</c:v>
                </c:pt>
              </c:strCache>
            </c:strRef>
          </c:cat>
          <c:val>
            <c:numRef>
              <c:f>Plan2!$H$161:$H$166</c:f>
              <c:numCache>
                <c:formatCode>General</c:formatCode>
                <c:ptCount val="6"/>
                <c:pt idx="0">
                  <c:v>34</c:v>
                </c:pt>
                <c:pt idx="1">
                  <c:v>17</c:v>
                </c:pt>
                <c:pt idx="2">
                  <c:v>8</c:v>
                </c:pt>
                <c:pt idx="3">
                  <c:v>8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  <c:ser>
          <c:idx val="1"/>
          <c:order val="1"/>
          <c:tx>
            <c:strRef>
              <c:f>Plan2!$I$160</c:f>
              <c:strCache>
                <c:ptCount val="1"/>
                <c:pt idx="0">
                  <c:v>nov/15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Plan2!$G$161:$G$166</c:f>
              <c:strCache>
                <c:ptCount val="6"/>
                <c:pt idx="0">
                  <c:v>Reconhecido</c:v>
                </c:pt>
                <c:pt idx="1">
                  <c:v>Aguardando visita in loco</c:v>
                </c:pt>
                <c:pt idx="2">
                  <c:v>Organizando repercurso (EAD)</c:v>
                </c:pt>
                <c:pt idx="3">
                  <c:v>Necessitando aditamento</c:v>
                </c:pt>
                <c:pt idx="4">
                  <c:v>Respondendo diligência</c:v>
                </c:pt>
                <c:pt idx="5">
                  <c:v>Respondendo protocolo de compromisso</c:v>
                </c:pt>
              </c:strCache>
            </c:strRef>
          </c:cat>
          <c:val>
            <c:numRef>
              <c:f>Plan2!$I$161:$I$166</c:f>
              <c:numCache>
                <c:formatCode>General</c:formatCode>
                <c:ptCount val="6"/>
                <c:pt idx="0">
                  <c:v>43</c:v>
                </c:pt>
                <c:pt idx="1">
                  <c:v>0</c:v>
                </c:pt>
                <c:pt idx="2">
                  <c:v>8</c:v>
                </c:pt>
                <c:pt idx="3">
                  <c:v>8</c:v>
                </c:pt>
                <c:pt idx="4">
                  <c:v>18</c:v>
                </c:pt>
                <c:pt idx="5">
                  <c:v>6</c:v>
                </c:pt>
              </c:numCache>
            </c:numRef>
          </c:val>
        </c:ser>
        <c:dLbls/>
        <c:gapWidth val="100"/>
        <c:overlap val="-24"/>
        <c:axId val="120858112"/>
        <c:axId val="120859648"/>
      </c:barChart>
      <c:catAx>
        <c:axId val="1208581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0859648"/>
        <c:crosses val="autoZero"/>
        <c:auto val="1"/>
        <c:lblAlgn val="ctr"/>
        <c:lblOffset val="100"/>
      </c:catAx>
      <c:valAx>
        <c:axId val="1208596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085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C9E1FC-ED5B-491B-AAF1-64C2FAD3750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559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E126E7-87BF-4FE6-9697-54BE9C39658F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94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34E6CB-B14B-4EFB-860E-8B0633494F26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895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365375"/>
            <a:ext cx="4038600" cy="1238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13175"/>
            <a:ext cx="4038600" cy="530225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00"/>
                </a:solidFill>
              </a:defRPr>
            </a:lvl1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90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93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76975" y="333375"/>
            <a:ext cx="2076450" cy="56102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625" y="333375"/>
            <a:ext cx="6076950" cy="56102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7560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7625" y="333375"/>
            <a:ext cx="8305800" cy="56102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030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2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5999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14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61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263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7687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94063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84729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" y="333375"/>
            <a:ext cx="8305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315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00496" y="4929198"/>
            <a:ext cx="4038600" cy="530225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sz="1600" dirty="0" smtClean="0">
                <a:solidFill>
                  <a:srgbClr val="FFC000"/>
                </a:solidFill>
              </a:rPr>
              <a:t>Edivaldo Moura</a:t>
            </a:r>
          </a:p>
          <a:p>
            <a:pPr algn="r" eaLnBrk="1" hangingPunct="1">
              <a:lnSpc>
                <a:spcPct val="90000"/>
              </a:lnSpc>
            </a:pPr>
            <a:r>
              <a:rPr lang="en-US" sz="1600" dirty="0" smtClean="0">
                <a:solidFill>
                  <a:srgbClr val="FFC000"/>
                </a:solidFill>
              </a:rPr>
              <a:t>superior.proen@ifpa.edu.br</a:t>
            </a:r>
          </a:p>
          <a:p>
            <a:pPr algn="r" eaLnBrk="1" hangingPunct="1">
              <a:lnSpc>
                <a:spcPct val="90000"/>
              </a:lnSpc>
            </a:pPr>
            <a:r>
              <a:rPr lang="en-US" sz="1600" dirty="0" smtClean="0">
                <a:solidFill>
                  <a:srgbClr val="FFC000"/>
                </a:solidFill>
              </a:rPr>
              <a:t>(91) 99144-6983</a:t>
            </a:r>
          </a:p>
          <a:p>
            <a:pPr algn="r" eaLnBrk="1" hangingPunct="1">
              <a:lnSpc>
                <a:spcPct val="90000"/>
              </a:lnSpc>
            </a:pPr>
            <a:endParaRPr lang="en-US" sz="1600" dirty="0" smtClean="0">
              <a:solidFill>
                <a:srgbClr val="FFC000"/>
              </a:solidFill>
            </a:endParaRPr>
          </a:p>
          <a:p>
            <a:pPr algn="r" eaLnBrk="1" hangingPunct="1">
              <a:lnSpc>
                <a:spcPct val="90000"/>
              </a:lnSpc>
            </a:pPr>
            <a:endParaRPr lang="en-US" sz="1600" dirty="0" smtClean="0">
              <a:solidFill>
                <a:srgbClr val="FFC000"/>
              </a:solidFill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2276872"/>
            <a:ext cx="6477000" cy="207645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Coordenação</a:t>
            </a:r>
            <a:r>
              <a:rPr lang="en-US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Geral</a:t>
            </a:r>
            <a:r>
              <a:rPr lang="en-US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de </a:t>
            </a:r>
            <a:r>
              <a:rPr lang="en-US" dirty="0" err="1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Educação</a:t>
            </a:r>
            <a:r>
              <a:rPr lang="en-US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Superior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571636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FFFF"/>
                </a:solidFill>
              </a:rPr>
              <a:t>RESOLUÇÃO CNE 02/2015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1800" b="1" dirty="0" smtClean="0">
                <a:solidFill>
                  <a:srgbClr val="FFC000"/>
                </a:solidFill>
              </a:rPr>
              <a:t>Diretrizes Curriculares Nacionais para a formação inicial em nível superior (cursos de licenciatura, cursos de formação pedagógica para graduados e cursos de segunda licenciatura) e para a formação continuada</a:t>
            </a:r>
            <a:endParaRPr lang="pt-BR" sz="1800" b="1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4498" y="2636912"/>
            <a:ext cx="6811120" cy="2514580"/>
          </a:xfrm>
        </p:spPr>
        <p:txBody>
          <a:bodyPr/>
          <a:lstStyle/>
          <a:p>
            <a:pPr algn="ctr">
              <a:buNone/>
            </a:pPr>
            <a:r>
              <a:rPr lang="pt-BR" sz="3600" dirty="0" smtClean="0">
                <a:latin typeface="AR CENA" panose="02000000000000000000" pitchFamily="2" charset="0"/>
              </a:rPr>
              <a:t>10 perguntas e respostas para apresentar os principais pontos e as mudanças na formação docente.</a:t>
            </a:r>
            <a:endParaRPr lang="pt-BR" sz="3600" dirty="0">
              <a:latin typeface="AR CENA" panose="020000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571636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FFFF"/>
                </a:solidFill>
              </a:rPr>
              <a:t>RESOLUÇÃO CNE 02/2015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1800" b="1" dirty="0" smtClean="0">
                <a:solidFill>
                  <a:srgbClr val="FFC000"/>
                </a:solidFill>
              </a:rPr>
              <a:t>Diretrizes Curriculares Nacionais para a formação inicial em nível superior (cursos de licenciatura, cursos de formação pedagógica para graduados e cursos de segunda licenciatura) e para a formação continuada</a:t>
            </a:r>
            <a:endParaRPr lang="pt-BR" sz="1800" b="1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2285992"/>
            <a:ext cx="778674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1 - O que são considerados cursos de formação inicial para os profissionais do magistério para a educação básica, em nível superior?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kern="0" dirty="0" smtClean="0">
                <a:solidFill>
                  <a:schemeClr val="bg1"/>
                </a:solidFill>
                <a:latin typeface="+mn-lt"/>
              </a:rPr>
              <a:t>	- A formação inicial compreende:</a:t>
            </a:r>
            <a:endParaRPr kumimoji="0" lang="pt-BR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pt-BR" b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- cursos de graduação de licenciatura;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II - cursos de formação pedagógica para 	graduados não licenciados;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III - cursos de segunda licenciatura. </a:t>
            </a:r>
            <a:endParaRPr kumimoji="0" lang="pt-BR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05800" cy="1571636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00FFFF"/>
                </a:solidFill>
              </a:rPr>
              <a:t>RESOLUÇÃO CNE 02/2015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1800" b="1" dirty="0" smtClean="0">
                <a:solidFill>
                  <a:srgbClr val="FFC000"/>
                </a:solidFill>
              </a:rPr>
              <a:t>Diretrizes Curriculares Nacionais para a formação inicial em nível superior (cursos de licenciatura, cursos de formação pedagógica para graduados e cursos de segunda licenciatura) e para a formação continuada</a:t>
            </a:r>
            <a:endParaRPr lang="pt-BR" sz="1800" b="1" dirty="0">
              <a:solidFill>
                <a:srgbClr val="FFC000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928662" y="2500306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/>
            <a:r>
              <a:rPr lang="pt-BR" dirty="0" smtClean="0">
                <a:solidFill>
                  <a:srgbClr val="00FFFF"/>
                </a:solidFill>
              </a:rPr>
              <a:t>2 - Houve mudança na carga horária dos cursos de licenciatura?</a:t>
            </a:r>
          </a:p>
          <a:p>
            <a:pPr lvl="0"/>
            <a:endParaRPr lang="pt-BR" dirty="0" smtClean="0">
              <a:solidFill>
                <a:srgbClr val="FFFFFF"/>
              </a:solidFill>
            </a:endParaRPr>
          </a:p>
          <a:p>
            <a:pPr lvl="0" algn="l"/>
            <a:r>
              <a:rPr lang="pt-BR" dirty="0" smtClean="0">
                <a:solidFill>
                  <a:srgbClr val="FFFFFF"/>
                </a:solidFill>
              </a:rPr>
              <a:t>	- Sim, a carga horária dos cursos de graduação 	de licenciatura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foi elevada de 2.800h para 	3.200h, igualando-se com a carga horária 	mínima da licenciatura em Pedagogia, </a:t>
            </a:r>
            <a:r>
              <a:rPr lang="pt-BR" dirty="0" smtClean="0">
                <a:solidFill>
                  <a:srgbClr val="FFFFFF"/>
                </a:solidFill>
              </a:rPr>
              <a:t>com 	duração de, no mínimo, 8 semestres ou 4 anos.</a:t>
            </a:r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642910" y="1214422"/>
            <a:ext cx="8001056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>
              <a:buFontTx/>
              <a:buChar char="-"/>
            </a:pPr>
            <a:r>
              <a:rPr lang="pt-BR" sz="1800" dirty="0" smtClean="0">
                <a:solidFill>
                  <a:srgbClr val="FFFFFF"/>
                </a:solidFill>
              </a:rPr>
              <a:t> A carga horária de 3.200h deverá ser distribuída da seguinte forma:</a:t>
            </a:r>
          </a:p>
          <a:p>
            <a:pPr algn="l"/>
            <a:r>
              <a:rPr lang="pt-BR" sz="1800" dirty="0" smtClean="0"/>
              <a:t>	I – </a:t>
            </a:r>
            <a:r>
              <a:rPr lang="pt-BR" sz="2200" b="1" u="sng" dirty="0" smtClean="0">
                <a:solidFill>
                  <a:srgbClr val="00FFFF"/>
                </a:solidFill>
              </a:rPr>
              <a:t>400 h de prática como componente curricular</a:t>
            </a:r>
            <a:r>
              <a:rPr lang="pt-BR" sz="1800" dirty="0" smtClean="0"/>
              <a:t>, distribuídas ao longo do processo formativo; </a:t>
            </a:r>
          </a:p>
          <a:p>
            <a:pPr algn="l"/>
            <a:r>
              <a:rPr lang="pt-BR" sz="1800" dirty="0" smtClean="0"/>
              <a:t>	II – </a:t>
            </a:r>
            <a:r>
              <a:rPr lang="pt-BR" sz="2200" b="1" u="sng" dirty="0" smtClean="0">
                <a:solidFill>
                  <a:srgbClr val="00FFFF"/>
                </a:solidFill>
              </a:rPr>
              <a:t>400 h dedicadas ao estágio supervisionado</a:t>
            </a:r>
            <a:r>
              <a:rPr lang="pt-BR" sz="1800" dirty="0" smtClean="0"/>
              <a:t>, na área de formação e atuação na educação básica, contemplando também outras áreas específicas, se for o caso, conforme o projeto de curso da instituição; </a:t>
            </a:r>
          </a:p>
          <a:p>
            <a:pPr algn="l"/>
            <a:r>
              <a:rPr lang="pt-BR" sz="1800" dirty="0" smtClean="0"/>
              <a:t>	III - </a:t>
            </a:r>
            <a:r>
              <a:rPr lang="pt-BR" sz="1800" dirty="0" smtClean="0">
                <a:solidFill>
                  <a:schemeClr val="bg1"/>
                </a:solidFill>
              </a:rPr>
              <a:t>pelo menos </a:t>
            </a:r>
            <a:r>
              <a:rPr lang="pt-BR" sz="2200" b="1" u="sng" dirty="0" smtClean="0">
                <a:solidFill>
                  <a:srgbClr val="00FFFF"/>
                </a:solidFill>
              </a:rPr>
              <a:t>2.200 h dedicadas às atividades formativas </a:t>
            </a:r>
            <a:r>
              <a:rPr lang="pt-BR" sz="1800" dirty="0" smtClean="0">
                <a:solidFill>
                  <a:schemeClr val="bg1"/>
                </a:solidFill>
              </a:rPr>
              <a:t>estruturadas pelos núcleos definidos nos incisos I e II </a:t>
            </a:r>
            <a:r>
              <a:rPr lang="pt-BR" sz="1800" dirty="0" smtClean="0"/>
              <a:t>(</a:t>
            </a:r>
            <a:r>
              <a:rPr lang="pt-BR" sz="1800" dirty="0" smtClean="0">
                <a:solidFill>
                  <a:schemeClr val="bg1"/>
                </a:solidFill>
              </a:rPr>
              <a:t>núcleo de estudos de formação geral e núcleo de núcleo de aprofundamento e diversificação de estudos) </a:t>
            </a:r>
            <a:r>
              <a:rPr lang="pt-BR" sz="1800" dirty="0" smtClean="0"/>
              <a:t>do </a:t>
            </a:r>
            <a:r>
              <a:rPr lang="pt-BR" sz="1800" dirty="0" err="1" smtClean="0"/>
              <a:t>art</a:t>
            </a:r>
            <a:r>
              <a:rPr lang="pt-BR" sz="1800" dirty="0" smtClean="0"/>
              <a:t> 12 desta Resolução, conforme o projeto de curso da instituição; </a:t>
            </a:r>
          </a:p>
          <a:p>
            <a:pPr algn="l"/>
            <a:r>
              <a:rPr lang="pt-BR" sz="1800" dirty="0" smtClean="0"/>
              <a:t>	IV – </a:t>
            </a:r>
            <a:r>
              <a:rPr lang="pt-BR" sz="2200" b="1" u="sng" dirty="0" smtClean="0">
                <a:solidFill>
                  <a:srgbClr val="00FFFF"/>
                </a:solidFill>
              </a:rPr>
              <a:t>200 h de atividades </a:t>
            </a:r>
            <a:r>
              <a:rPr lang="pt-BR" sz="2200" b="1" u="sng" dirty="0" err="1" smtClean="0">
                <a:solidFill>
                  <a:srgbClr val="00FFFF"/>
                </a:solidFill>
              </a:rPr>
              <a:t>teórico-práticas</a:t>
            </a:r>
            <a:r>
              <a:rPr lang="pt-BR" sz="2200" b="1" u="sng" dirty="0" smtClean="0">
                <a:solidFill>
                  <a:srgbClr val="00FFFF"/>
                </a:solidFill>
              </a:rPr>
              <a:t> </a:t>
            </a:r>
            <a:r>
              <a:rPr lang="pt-BR" sz="1800" dirty="0" smtClean="0"/>
              <a:t>de aprofundamento em áreas específicas de interesse dos estudantes, conforme núcleo definido no inciso III do artigo 12 desta Resolução, por meio da iniciação científica, da iniciação à docência, da extensão e da monitoria, entre outras, consoante o projeto de curso da instituição.</a:t>
            </a:r>
            <a:endParaRPr kumimoji="0" lang="pt-BR" sz="1800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571480"/>
            <a:ext cx="8305800" cy="504825"/>
          </a:xfrm>
        </p:spPr>
        <p:txBody>
          <a:bodyPr/>
          <a:lstStyle/>
          <a:p>
            <a:pPr lvl="0"/>
            <a:r>
              <a:rPr lang="pt-BR" sz="2800" b="1" dirty="0" smtClean="0">
                <a:solidFill>
                  <a:srgbClr val="FFC000"/>
                </a:solidFill>
              </a:rPr>
              <a:t>3 - Como fica a distribuição dessa carga horária?</a:t>
            </a:r>
            <a:br>
              <a:rPr lang="pt-BR" sz="2800" b="1" dirty="0" smtClean="0">
                <a:solidFill>
                  <a:srgbClr val="FFC000"/>
                </a:solidFill>
              </a:rPr>
            </a:br>
            <a:endParaRPr lang="pt-BR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58246" cy="1285860"/>
          </a:xfrm>
        </p:spPr>
        <p:txBody>
          <a:bodyPr/>
          <a:lstStyle/>
          <a:p>
            <a:r>
              <a:rPr lang="pt-BR" sz="2800" b="1" dirty="0" smtClean="0">
                <a:solidFill>
                  <a:srgbClr val="FFC000"/>
                </a:solidFill>
              </a:rPr>
              <a:t>4 - E em relação aos cursos de formação pedagógica para graduados não licenciados, houve mudança?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1643050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sz="2000" dirty="0" smtClean="0">
                <a:solidFill>
                  <a:srgbClr val="FFFFFF"/>
                </a:solidFill>
              </a:rPr>
              <a:t>Sim, foi </a:t>
            </a:r>
            <a:r>
              <a:rPr lang="pt-BR" sz="2000" dirty="0" smtClean="0">
                <a:solidFill>
                  <a:srgbClr val="00FFFF"/>
                </a:solidFill>
              </a:rPr>
              <a:t>r</a:t>
            </a:r>
            <a:r>
              <a:rPr lang="pt-BR" sz="2000" dirty="0" smtClean="0">
                <a:solidFill>
                  <a:srgbClr val="00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evogada a Res. CNE/CP nº 2/1997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, que estabelecia normas para a oferta dos programas especiais de formação pedagógica </a:t>
            </a:r>
            <a:r>
              <a:rPr lang="pt-BR" sz="2000" dirty="0" smtClean="0">
                <a:solidFill>
                  <a:schemeClr val="bg1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com a carga horária mínima de 540h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</a:p>
          <a:p>
            <a:pPr lvl="0" algn="l" eaLnBrk="0" hangingPunct="0">
              <a:buFontTx/>
              <a:buChar char="-"/>
            </a:pPr>
            <a:endParaRPr lang="pt-BR" sz="2000" dirty="0" smtClean="0">
              <a:solidFill>
                <a:srgbClr val="FFFFFF"/>
              </a:solidFill>
              <a:ea typeface="Times New Roman" pitchFamily="18" charset="0"/>
              <a:cs typeface="Arial" pitchFamily="34" charset="0"/>
            </a:endParaRPr>
          </a:p>
          <a:p>
            <a:pPr lvl="0" algn="l" eaLnBrk="0" hangingPunct="0"/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O art. 14 da Resolução CNE/CP nº 2/2015 dispõe sobre  os cursos de formação pedagógica para graduados não licenciados, que serão de “caráter emergencial e provisório” e podem ser ofertados aos portadores de diplomas de curso superior “com sólida base de conhecimentos na área estudada”. </a:t>
            </a:r>
            <a:r>
              <a:rPr lang="pt-BR" sz="2000" dirty="0" smtClean="0">
                <a:solidFill>
                  <a:srgbClr val="00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Esses cursos emergenciais e provisórios devem ter carga horária mínima variável de 1.000 a 1.400h 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“de efetivo trabalho acadêmico, </a:t>
            </a:r>
            <a:r>
              <a:rPr lang="pt-BR" sz="2000" dirty="0" smtClean="0">
                <a:solidFill>
                  <a:schemeClr val="bg1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dependendo da equivalência entre o curso de origem e a formação pedagógica pretendida”, </a:t>
            </a:r>
            <a:r>
              <a:rPr lang="pt-BR" sz="2000" dirty="0" smtClean="0">
                <a:solidFill>
                  <a:srgbClr val="00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superando as 540h do programa revogado</a:t>
            </a:r>
            <a:r>
              <a:rPr lang="pt-BR" sz="2000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</a:p>
          <a:p>
            <a:pPr lvl="0" algn="l" eaLnBrk="0" hangingPunct="0"/>
            <a:endParaRPr kumimoji="0" lang="pt-BR" sz="2000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58246" cy="1285860"/>
          </a:xfrm>
        </p:spPr>
        <p:txBody>
          <a:bodyPr/>
          <a:lstStyle/>
          <a:p>
            <a:r>
              <a:rPr lang="pt-BR" sz="2800" b="1" dirty="0" smtClean="0">
                <a:solidFill>
                  <a:srgbClr val="FFC000"/>
                </a:solidFill>
              </a:rPr>
              <a:t>5 - Quem pode ofertar cursos de formação pedagógica para graduados não licenciados?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1643050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dirty="0" smtClean="0">
                <a:solidFill>
                  <a:srgbClr val="FFFFFF"/>
                </a:solidFill>
              </a:rPr>
              <a:t> Segundo a Resolução 02/2015, a</a:t>
            </a:r>
            <a:r>
              <a:rPr lang="pt-BR" dirty="0" smtClean="0"/>
              <a:t> oferta dos cursos de formação pedagógica para graduados poderá ser realizada por </a:t>
            </a:r>
            <a:r>
              <a:rPr lang="pt-BR" dirty="0" smtClean="0">
                <a:solidFill>
                  <a:srgbClr val="00FFFF"/>
                </a:solidFill>
              </a:rPr>
              <a:t>instituições de educação superior, preferencialmente universidades, que ofertem curso de licenciatura reconhecido e com avaliação satisfatória </a:t>
            </a:r>
            <a:r>
              <a:rPr lang="pt-BR" dirty="0" smtClean="0"/>
              <a:t>realizada pelo Ministério da Educação e seus órgãos na habilitação pretendida, </a:t>
            </a:r>
            <a:r>
              <a:rPr lang="pt-BR" dirty="0" smtClean="0">
                <a:solidFill>
                  <a:schemeClr val="bg1"/>
                </a:solidFill>
              </a:rPr>
              <a:t>sendo dispensada a emissão de novos atos </a:t>
            </a:r>
            <a:r>
              <a:rPr lang="pt-BR" dirty="0" err="1" smtClean="0">
                <a:solidFill>
                  <a:schemeClr val="bg1"/>
                </a:solidFill>
              </a:rPr>
              <a:t>autorizativos</a:t>
            </a:r>
            <a:r>
              <a:rPr lang="pt-BR" dirty="0" smtClean="0"/>
              <a:t>.</a:t>
            </a:r>
            <a:endParaRPr lang="pt-BR" dirty="0" smtClean="0">
              <a:solidFill>
                <a:srgbClr val="FFFFFF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l" eaLnBrk="0" hangingPunct="0"/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571472" y="1857364"/>
            <a:ext cx="8001056" cy="285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A Resolução CNE/CP nº 2/2015 regulamenta, também, a oferta de cursos de segunda licenciatura, que devem ter a carga horária mínima de 800h a 1.200h, “dependendo da equivalência entre a formação original e a nova licenciatura”.</a:t>
            </a:r>
          </a:p>
          <a:p>
            <a:pPr lvl="0" eaLnBrk="0" hangingPunct="0"/>
            <a:endParaRPr lang="pt-BR" dirty="0" smtClean="0">
              <a:solidFill>
                <a:srgbClr val="FFFFFF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l" eaLnBrk="0" hangingPunct="0"/>
            <a:r>
              <a:rPr lang="pt-BR" dirty="0" smtClean="0">
                <a:solidFill>
                  <a:srgbClr val="FFFFFF"/>
                </a:solidFill>
                <a:ea typeface="Times New Roman" pitchFamily="18" charset="0"/>
                <a:cs typeface="Arial" pitchFamily="34" charset="0"/>
              </a:rPr>
              <a:t>- </a:t>
            </a:r>
            <a:r>
              <a:rPr lang="pt-BR" b="1" dirty="0" smtClean="0">
                <a:solidFill>
                  <a:srgbClr val="00FFFF"/>
                </a:solidFill>
                <a:ea typeface="Times New Roman" pitchFamily="18" charset="0"/>
                <a:cs typeface="Arial" pitchFamily="34" charset="0"/>
              </a:rPr>
              <a:t>800h</a:t>
            </a:r>
            <a:r>
              <a:rPr lang="pt-BR" dirty="0" smtClean="0">
                <a:solidFill>
                  <a:srgbClr val="FFFFFF"/>
                </a:solidFill>
                <a:ea typeface="Times New Roman" pitchFamily="18" charset="0"/>
                <a:cs typeface="Arial" pitchFamily="34" charset="0"/>
              </a:rPr>
              <a:t>: </a:t>
            </a:r>
            <a:r>
              <a:rPr lang="pt-BR" dirty="0" smtClean="0">
                <a:solidFill>
                  <a:srgbClr val="FFFFFF"/>
                </a:solidFill>
              </a:rPr>
              <a:t>quando o curso de segunda licenciatura pertencer à mesma área do curso de origem</a:t>
            </a:r>
          </a:p>
          <a:p>
            <a:pPr lvl="0" algn="l" eaLnBrk="0" hangingPunct="0">
              <a:buFontTx/>
              <a:buChar char="-"/>
            </a:pPr>
            <a:r>
              <a:rPr lang="pt-BR" b="1" dirty="0" smtClean="0">
                <a:solidFill>
                  <a:srgbClr val="00FFFF"/>
                </a:solidFill>
              </a:rPr>
              <a:t>1.200h</a:t>
            </a:r>
            <a:r>
              <a:rPr lang="pt-BR" dirty="0" smtClean="0">
                <a:solidFill>
                  <a:srgbClr val="FFFFFF"/>
                </a:solidFill>
              </a:rPr>
              <a:t>:  quando o curso de segunda licenciatura pertencer a uma área diferente da do curso de origem</a:t>
            </a:r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857232"/>
            <a:ext cx="8305800" cy="504825"/>
          </a:xfrm>
        </p:spPr>
        <p:txBody>
          <a:bodyPr/>
          <a:lstStyle/>
          <a:p>
            <a:pPr lvl="0"/>
            <a:r>
              <a:rPr lang="pt-BR" sz="2800" b="1" dirty="0" smtClean="0">
                <a:solidFill>
                  <a:srgbClr val="FFC000"/>
                </a:solidFill>
              </a:rPr>
              <a:t>6 - E quanto aos cursos de segunda licenciatura?</a:t>
            </a:r>
            <a:br>
              <a:rPr lang="pt-BR" sz="2800" b="1" dirty="0" smtClean="0">
                <a:solidFill>
                  <a:srgbClr val="FFC000"/>
                </a:solidFill>
              </a:rPr>
            </a:br>
            <a:endParaRPr lang="pt-B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58246" cy="1285860"/>
          </a:xfrm>
        </p:spPr>
        <p:txBody>
          <a:bodyPr/>
          <a:lstStyle/>
          <a:p>
            <a:r>
              <a:rPr lang="pt-BR" sz="2800" b="1" dirty="0" smtClean="0">
                <a:solidFill>
                  <a:srgbClr val="FFC000"/>
                </a:solidFill>
              </a:rPr>
              <a:t>7 - Quem pode ofertar cursos de segunda licenciatura?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785786" y="1643050"/>
            <a:ext cx="7786742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buFontTx/>
              <a:buChar char="-"/>
            </a:pPr>
            <a:r>
              <a:rPr lang="pt-BR" dirty="0" smtClean="0">
                <a:solidFill>
                  <a:srgbClr val="FFFFFF"/>
                </a:solidFill>
              </a:rPr>
              <a:t> Segundo a Resolução 02/2015, a</a:t>
            </a:r>
            <a:r>
              <a:rPr lang="pt-BR" dirty="0" smtClean="0"/>
              <a:t> oferta dos cursos de segunda licenciatura poderá ser realizada por </a:t>
            </a:r>
            <a:r>
              <a:rPr lang="pt-BR" dirty="0" smtClean="0">
                <a:solidFill>
                  <a:srgbClr val="00FFFF"/>
                </a:solidFill>
              </a:rPr>
              <a:t>instituição de educação superior que oferte curso de licenciatura reconhecido e com avaliação satisfatória pelo MEC</a:t>
            </a:r>
            <a:r>
              <a:rPr lang="pt-BR" dirty="0" smtClean="0"/>
              <a:t> na habilitação pretendida, sendo dispensada a emissão de novos atos </a:t>
            </a:r>
            <a:r>
              <a:rPr lang="pt-BR" dirty="0" err="1" smtClean="0"/>
              <a:t>autorizativos</a:t>
            </a:r>
            <a:r>
              <a:rPr lang="pt-BR" dirty="0" smtClean="0"/>
              <a:t>.</a:t>
            </a:r>
            <a:endParaRPr lang="pt-BR" dirty="0" smtClean="0">
              <a:solidFill>
                <a:srgbClr val="FFFFFF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l" eaLnBrk="0" hangingPunct="0"/>
            <a:endParaRPr kumimoji="0" lang="pt-BR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9603" y="654824"/>
            <a:ext cx="7810480" cy="504825"/>
          </a:xfrm>
        </p:spPr>
        <p:txBody>
          <a:bodyPr/>
          <a:lstStyle/>
          <a:p>
            <a:r>
              <a:rPr lang="pt-BR" sz="3200" b="1" dirty="0" smtClean="0">
                <a:solidFill>
                  <a:srgbClr val="FFC000"/>
                </a:solidFill>
              </a:rPr>
              <a:t>8 - O que é considerado Formação Continuada? </a:t>
            </a:r>
            <a:endParaRPr lang="pt-BR" sz="3200" b="1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1331640" y="1676400"/>
            <a:ext cx="65008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/>
            <a:r>
              <a:rPr lang="pt-BR" dirty="0" smtClean="0"/>
              <a:t>Oferta de atividades formativas e cursos de atualização, extensão, aperfeiçoamento, especialização, mestrado e doutorado que agreguem novos saberes e práticas, articulados às políticas e gestão da educação, à área de atuação do profissional e às instituições de educação básica, em suas diferentes etapas e modalidades da educação. 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29580" cy="504825"/>
          </a:xfrm>
        </p:spPr>
        <p:txBody>
          <a:bodyPr/>
          <a:lstStyle/>
          <a:p>
            <a:r>
              <a:rPr lang="pt-BR" sz="3200" dirty="0" smtClean="0">
                <a:solidFill>
                  <a:srgbClr val="FFC000"/>
                </a:solidFill>
              </a:rPr>
              <a:t>9 - Que encaminhamentos deveremos adotar?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7315200" cy="4267200"/>
          </a:xfrm>
        </p:spPr>
        <p:txBody>
          <a:bodyPr/>
          <a:lstStyle/>
          <a:p>
            <a:pPr>
              <a:buNone/>
            </a:pPr>
            <a:r>
              <a:rPr lang="pt-BR" sz="2400" dirty="0" smtClean="0"/>
              <a:t>-	A Resolução 02/2015 foi entregue no II Encontro com os Diretores de Ensino, em agosto/2015, e também encaminhada por email, para estudo por parte dos NDE. A participação das equipes pedagógicas nesse estudo e no acompanhamento à ação de reestruturação curricular é fundamental.</a:t>
            </a:r>
          </a:p>
          <a:p>
            <a:pPr>
              <a:buNone/>
            </a:pPr>
            <a:endParaRPr lang="pt-BR" sz="1400" dirty="0" smtClean="0"/>
          </a:p>
          <a:p>
            <a:pPr>
              <a:buNone/>
            </a:pPr>
            <a:r>
              <a:rPr lang="pt-BR" sz="2400" dirty="0" smtClean="0"/>
              <a:t>-	Está previsto para março/2016 a realização da primeira reunião do Fórum das Licenciaturas do IFPA, onde a reformulação curricular será debatida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764704"/>
            <a:ext cx="8305800" cy="504825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CENÁRIO DO ENSINO SUPERIOR NO IFPA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00" y="2143116"/>
            <a:ext cx="7315200" cy="3096344"/>
          </a:xfrm>
        </p:spPr>
        <p:txBody>
          <a:bodyPr/>
          <a:lstStyle/>
          <a:p>
            <a:r>
              <a:rPr lang="pt-BR" sz="2800" dirty="0"/>
              <a:t>Dos 18 campi, 12 ofertam cursos de ensino superior</a:t>
            </a:r>
          </a:p>
          <a:p>
            <a:r>
              <a:rPr lang="pt-BR" sz="2800" dirty="0"/>
              <a:t>Variedade de cursos ofertados: 22 </a:t>
            </a:r>
            <a:r>
              <a:rPr lang="pt-BR" sz="2800" dirty="0" smtClean="0"/>
              <a:t>cursos, dos quais 8 </a:t>
            </a:r>
            <a:r>
              <a:rPr lang="pt-BR" sz="2800" dirty="0"/>
              <a:t>são ofertados </a:t>
            </a:r>
            <a:r>
              <a:rPr lang="pt-BR" sz="2800" dirty="0" smtClean="0"/>
              <a:t>de forma presencial e por </a:t>
            </a:r>
            <a:r>
              <a:rPr lang="pt-BR" sz="2800" dirty="0"/>
              <a:t>meio de </a:t>
            </a:r>
            <a:r>
              <a:rPr lang="pt-BR" sz="2800" dirty="0" smtClean="0"/>
              <a:t>EAD</a:t>
            </a:r>
          </a:p>
          <a:p>
            <a:r>
              <a:rPr lang="pt-BR" sz="2800" dirty="0" smtClean="0"/>
              <a:t>Total de cursos ofertados: 71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3725732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5616" y="1700808"/>
            <a:ext cx="7315200" cy="4267200"/>
          </a:xfrm>
        </p:spPr>
        <p:txBody>
          <a:bodyPr/>
          <a:lstStyle/>
          <a:p>
            <a:pPr marL="0" indent="0">
              <a:buNone/>
            </a:pPr>
            <a:r>
              <a:rPr lang="pt-BR" sz="2800" dirty="0" smtClean="0"/>
              <a:t>- Após </a:t>
            </a:r>
            <a:r>
              <a:rPr lang="pt-BR" sz="2800" dirty="0"/>
              <a:t>a reformulação curricular e dos </a:t>
            </a:r>
            <a:r>
              <a:rPr lang="pt-BR" sz="2800" dirty="0" err="1" smtClean="0"/>
              <a:t>PPCs</a:t>
            </a:r>
            <a:r>
              <a:rPr lang="pt-BR" sz="2800" dirty="0"/>
              <a:t>, estes deverão ser submetidos a PROEN. Segundo o Calendário Acadêmico Institucional 2016, a PROEN reservará dois períodos para a submissão de </a:t>
            </a:r>
            <a:r>
              <a:rPr lang="pt-BR" sz="2800" dirty="0" err="1"/>
              <a:t>PPCs</a:t>
            </a:r>
            <a:r>
              <a:rPr lang="pt-BR" sz="2800" dirty="0"/>
              <a:t> pelos campi: 01 a 31/03 e 01 a 31/08/2016. Nenhum PPC será recebido fora desses prazos. </a:t>
            </a:r>
          </a:p>
          <a:p>
            <a:endParaRPr lang="pt-BR" sz="2800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633410" y="620688"/>
            <a:ext cx="802958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Microsoft Sans Serif" pitchFamily="34" charset="0"/>
              </a:defRPr>
            </a:lvl9pPr>
          </a:lstStyle>
          <a:p>
            <a:r>
              <a:rPr lang="pt-BR" sz="3200" b="1" kern="0" dirty="0" smtClean="0">
                <a:solidFill>
                  <a:srgbClr val="FFC000"/>
                </a:solidFill>
              </a:rPr>
              <a:t>10 </a:t>
            </a:r>
            <a:r>
              <a:rPr lang="pt-BR" sz="3200" b="1" kern="0" dirty="0">
                <a:solidFill>
                  <a:srgbClr val="FFC000"/>
                </a:solidFill>
              </a:rPr>
              <a:t>– Quais são os prazos para submissão dos </a:t>
            </a:r>
            <a:r>
              <a:rPr lang="pt-BR" sz="3200" b="1" kern="0" dirty="0" err="1">
                <a:solidFill>
                  <a:srgbClr val="FFC000"/>
                </a:solidFill>
              </a:rPr>
              <a:t>PPCs</a:t>
            </a:r>
            <a:r>
              <a:rPr lang="pt-BR" sz="3200" b="1" kern="0" dirty="0">
                <a:solidFill>
                  <a:srgbClr val="FFC000"/>
                </a:solidFill>
              </a:rPr>
              <a:t> atualizados a PROEN?</a:t>
            </a:r>
          </a:p>
        </p:txBody>
      </p:sp>
    </p:spTree>
    <p:extLst>
      <p:ext uri="{BB962C8B-B14F-4D97-AF65-F5344CB8AC3E}">
        <p14:creationId xmlns:p14="http://schemas.microsoft.com/office/powerpoint/2010/main" xmlns="" val="1203937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620688"/>
            <a:ext cx="8305800" cy="504825"/>
          </a:xfrm>
        </p:spPr>
        <p:txBody>
          <a:bodyPr/>
          <a:lstStyle/>
          <a:p>
            <a:r>
              <a:rPr lang="pt-BR" b="1" dirty="0">
                <a:solidFill>
                  <a:srgbClr val="FFC000"/>
                </a:solidFill>
              </a:rPr>
              <a:t>NOVO INSTRUMENTO DE AVALIAÇÃO DO INEP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1988840"/>
            <a:ext cx="7315200" cy="4267200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 smtClean="0"/>
              <a:t>	O Instrumento de Avaliação dos Cursos de Graduação do SINAES sofreu alterações em agosto de 2015, com a criação de novos itens de avaliação e inclusão de mais requisitos legais.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06366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3784" y="620688"/>
            <a:ext cx="8628831" cy="504825"/>
          </a:xfrm>
        </p:spPr>
        <p:txBody>
          <a:bodyPr/>
          <a:lstStyle/>
          <a:p>
            <a:r>
              <a:rPr lang="pt-BR" sz="4000" b="1" dirty="0">
                <a:solidFill>
                  <a:srgbClr val="FFC000"/>
                </a:solidFill>
              </a:rPr>
              <a:t>Estágio Curricular Supervisionado </a:t>
            </a:r>
            <a:endParaRPr lang="pt-BR" sz="40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556792"/>
            <a:ext cx="7315200" cy="4267200"/>
          </a:xfrm>
        </p:spPr>
        <p:txBody>
          <a:bodyPr/>
          <a:lstStyle/>
          <a:p>
            <a:r>
              <a:rPr lang="pt-BR" sz="2800" dirty="0"/>
              <a:t>Obrigatório para os cursos de </a:t>
            </a:r>
            <a:r>
              <a:rPr lang="pt-BR" sz="2800" dirty="0" smtClean="0"/>
              <a:t>licenciatura. </a:t>
            </a:r>
            <a:r>
              <a:rPr lang="pt-BR" sz="2800" dirty="0"/>
              <a:t>Passou de </a:t>
            </a:r>
            <a:r>
              <a:rPr lang="pt-BR" sz="2800" dirty="0" smtClean="0"/>
              <a:t>1 para 4 itens </a:t>
            </a:r>
            <a:r>
              <a:rPr lang="pt-BR" sz="2800" dirty="0"/>
              <a:t>de avaliação. </a:t>
            </a:r>
            <a:endParaRPr lang="pt-BR" sz="2800" dirty="0" smtClean="0"/>
          </a:p>
          <a:p>
            <a:pPr>
              <a:buFontTx/>
              <a:buChar char="-"/>
            </a:pPr>
            <a:r>
              <a:rPr lang="pt-BR" sz="2800" dirty="0" smtClean="0"/>
              <a:t>Permanece </a:t>
            </a:r>
            <a:r>
              <a:rPr lang="pt-BR" sz="2800" dirty="0"/>
              <a:t>o que avalia a previsão e implementação do estágio no curso. </a:t>
            </a:r>
            <a:endParaRPr lang="pt-BR" sz="2800" dirty="0" smtClean="0"/>
          </a:p>
          <a:p>
            <a:pPr>
              <a:buFontTx/>
              <a:buChar char="-"/>
            </a:pPr>
            <a:r>
              <a:rPr lang="pt-BR" sz="2800" dirty="0" smtClean="0"/>
              <a:t>Foram </a:t>
            </a:r>
            <a:r>
              <a:rPr lang="pt-BR" sz="2800" dirty="0"/>
              <a:t>criados outros </a:t>
            </a:r>
            <a:r>
              <a:rPr lang="pt-BR" sz="2800" dirty="0" smtClean="0"/>
              <a:t>3 critérios </a:t>
            </a:r>
            <a:r>
              <a:rPr lang="pt-BR" sz="2800" dirty="0"/>
              <a:t>de </a:t>
            </a:r>
            <a:r>
              <a:rPr lang="pt-BR" sz="2800" dirty="0" smtClean="0"/>
              <a:t>avaliação:</a:t>
            </a:r>
          </a:p>
          <a:p>
            <a:pPr lvl="1">
              <a:buFontTx/>
              <a:buChar char="-"/>
            </a:pPr>
            <a:r>
              <a:rPr lang="pt-BR" sz="2400" dirty="0" smtClean="0"/>
              <a:t>Um </a:t>
            </a:r>
            <a:r>
              <a:rPr lang="pt-BR" sz="2400" dirty="0"/>
              <a:t>avalia a relação da Instituição com a rede de escolas da Educação Básica. </a:t>
            </a:r>
            <a:endParaRPr lang="pt-BR" sz="2400" dirty="0" smtClean="0"/>
          </a:p>
          <a:p>
            <a:pPr lvl="1">
              <a:buFontTx/>
              <a:buChar char="-"/>
            </a:pPr>
            <a:r>
              <a:rPr lang="pt-BR" sz="2400" dirty="0" smtClean="0"/>
              <a:t>Outro</a:t>
            </a:r>
            <a:r>
              <a:rPr lang="pt-BR" sz="2400" dirty="0"/>
              <a:t>, a relação entre docentes, discentes e os supervisores dessas escolas. </a:t>
            </a:r>
            <a:endParaRPr lang="pt-BR" sz="2400" dirty="0" smtClean="0"/>
          </a:p>
          <a:p>
            <a:pPr lvl="1">
              <a:buFontTx/>
              <a:buChar char="-"/>
            </a:pPr>
            <a:r>
              <a:rPr lang="pt-BR" sz="2400" dirty="0" smtClean="0"/>
              <a:t>E </a:t>
            </a:r>
            <a:r>
              <a:rPr lang="pt-BR" sz="2400" dirty="0"/>
              <a:t>outro, a relação teoria e prática. </a:t>
            </a:r>
          </a:p>
        </p:txBody>
      </p:sp>
    </p:spTree>
    <p:extLst>
      <p:ext uri="{BB962C8B-B14F-4D97-AF65-F5344CB8AC3E}">
        <p14:creationId xmlns:p14="http://schemas.microsoft.com/office/powerpoint/2010/main" xmlns="" val="3114499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4292" y="1268760"/>
            <a:ext cx="8305800" cy="504825"/>
          </a:xfrm>
        </p:spPr>
        <p:txBody>
          <a:bodyPr/>
          <a:lstStyle/>
          <a:p>
            <a:r>
              <a:rPr lang="pt-BR" sz="3200" b="1" dirty="0">
                <a:solidFill>
                  <a:srgbClr val="FFC000"/>
                </a:solidFill>
              </a:rPr>
              <a:t>- Diretrizes Curriculares Nacionais da Educação Básica</a:t>
            </a:r>
            <a:r>
              <a:rPr lang="pt-BR" sz="3200" dirty="0">
                <a:solidFill>
                  <a:srgbClr val="FFC000"/>
                </a:solidFill>
              </a:rPr>
              <a:t>, conforme disposto na Resolução CNE/CEB 4/2010 (obrigatório para as licenciaturas)</a:t>
            </a:r>
            <a:br>
              <a:rPr lang="pt-BR" sz="3200" dirty="0">
                <a:solidFill>
                  <a:srgbClr val="FFC000"/>
                </a:solidFill>
              </a:rPr>
            </a:b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5616" y="2636912"/>
            <a:ext cx="7315200" cy="3096344"/>
          </a:xfrm>
        </p:spPr>
        <p:txBody>
          <a:bodyPr/>
          <a:lstStyle/>
          <a:p>
            <a:pPr marL="0" indent="0">
              <a:buNone/>
            </a:pPr>
            <a:r>
              <a:rPr lang="pt-BR" sz="2800" dirty="0"/>
              <a:t>Antes, a avaliação era apenas quanto à adequação às Diretrizes Curriculares do Curso. Agora, é avaliado se as Diretrizes Curriculares para a Educação Básica estão contempladas pelo curso.</a:t>
            </a:r>
          </a:p>
        </p:txBody>
      </p:sp>
    </p:spTree>
    <p:extLst>
      <p:ext uri="{BB962C8B-B14F-4D97-AF65-F5344CB8AC3E}">
        <p14:creationId xmlns:p14="http://schemas.microsoft.com/office/powerpoint/2010/main" xmlns="" val="4094023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764704"/>
            <a:ext cx="7315200" cy="4267200"/>
          </a:xfrm>
        </p:spPr>
        <p:txBody>
          <a:bodyPr/>
          <a:lstStyle/>
          <a:p>
            <a:r>
              <a:rPr lang="pt-BR" b="1" dirty="0">
                <a:solidFill>
                  <a:srgbClr val="FFC000"/>
                </a:solidFill>
              </a:rPr>
              <a:t>Diretrizes Nacionais para a Educação em Direitos Humanos</a:t>
            </a:r>
            <a:r>
              <a:rPr lang="pt-BR" b="1" dirty="0"/>
              <a:t>, </a:t>
            </a:r>
            <a:r>
              <a:rPr lang="pt-BR" dirty="0"/>
              <a:t>conforme disposto no Parecer CNE/CP N° 8, de 06/03/2012, que originou a Resolução CNE/CP N° 1, de 30/05/2012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b="1" dirty="0">
                <a:solidFill>
                  <a:srgbClr val="FFC000"/>
                </a:solidFill>
              </a:rPr>
              <a:t>Proteção dos Direitos da Pessoa com Transtorno do Espectro Autista</a:t>
            </a:r>
            <a:r>
              <a:rPr lang="pt-BR" b="1" dirty="0"/>
              <a:t>, </a:t>
            </a:r>
            <a:r>
              <a:rPr lang="pt-BR" dirty="0"/>
              <a:t>conforme disposto na Lei N° 12.764, de 27 de dezembro de 2012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09757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305800" cy="504825"/>
          </a:xfrm>
        </p:spPr>
        <p:txBody>
          <a:bodyPr/>
          <a:lstStyle/>
          <a:p>
            <a:r>
              <a:rPr lang="pt-BR" sz="3600" b="1" dirty="0">
                <a:solidFill>
                  <a:srgbClr val="FFC000"/>
                </a:solidFill>
              </a:rPr>
              <a:t>Condições de acessibilidade para pessoas com deficiência ou mobilidade reduzida</a:t>
            </a:r>
            <a:endParaRPr lang="pt-BR" sz="36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3648" y="2420888"/>
            <a:ext cx="7315200" cy="3168352"/>
          </a:xfrm>
        </p:spPr>
        <p:txBody>
          <a:bodyPr/>
          <a:lstStyle/>
          <a:p>
            <a:pPr marL="0" indent="0">
              <a:buNone/>
            </a:pPr>
            <a:r>
              <a:rPr lang="pt-BR" sz="2800" dirty="0"/>
              <a:t>Esse item já existia, mas passou a citar mais dispositivos legais, além do Decreto 5.296/2014. Agora, são também citados a CF/88, art. 205, 206 e 208, a NBR 9050/2004, a ABNT, a Lei N° 10.098/2000, os Decretos N° 6.949/2009 e 7.611/2011 e a Portaria N° 3.284/2003.</a:t>
            </a:r>
          </a:p>
        </p:txBody>
      </p:sp>
    </p:spTree>
    <p:extLst>
      <p:ext uri="{BB962C8B-B14F-4D97-AF65-F5344CB8AC3E}">
        <p14:creationId xmlns:p14="http://schemas.microsoft.com/office/powerpoint/2010/main" xmlns="" val="4000917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305800" cy="504825"/>
          </a:xfrm>
        </p:spPr>
        <p:txBody>
          <a:bodyPr/>
          <a:lstStyle/>
          <a:p>
            <a:r>
              <a:rPr lang="pt-BR" sz="3200" b="1" dirty="0">
                <a:solidFill>
                  <a:srgbClr val="FFC000"/>
                </a:solidFill>
              </a:rPr>
              <a:t>Diretrizes Curriculares Nacionais para a Formação de Professores da Educação Básica, em nível superior, curso de licenciatura, de graduação plena </a:t>
            </a:r>
            <a:r>
              <a:rPr lang="pt-BR" sz="3200" dirty="0">
                <a:solidFill>
                  <a:srgbClr val="FFC000"/>
                </a:solidFill>
              </a:rPr>
              <a:t>(obrigatório para as licenciaturas)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59632" y="3501008"/>
            <a:ext cx="7315200" cy="2112640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Logicamente que será cobrado das licenciaturas o atendimento à Resolução CNE N° 2, de 1° de julho de 2015.</a:t>
            </a:r>
          </a:p>
        </p:txBody>
      </p:sp>
    </p:spTree>
    <p:extLst>
      <p:ext uri="{BB962C8B-B14F-4D97-AF65-F5344CB8AC3E}">
        <p14:creationId xmlns:p14="http://schemas.microsoft.com/office/powerpoint/2010/main" xmlns="" val="352533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908720"/>
            <a:ext cx="8305800" cy="504825"/>
          </a:xfrm>
        </p:spPr>
        <p:txBody>
          <a:bodyPr/>
          <a:lstStyle/>
          <a:p>
            <a:pPr algn="ctr"/>
            <a:r>
              <a:rPr lang="pt-BR" sz="3200" b="1" dirty="0">
                <a:solidFill>
                  <a:srgbClr val="FFC000"/>
                </a:solidFill>
              </a:rPr>
              <a:t>ATUALIZAÇÃO DA </a:t>
            </a:r>
            <a:r>
              <a:rPr lang="pt-BR" sz="3200" b="1" dirty="0" smtClean="0">
                <a:solidFill>
                  <a:srgbClr val="FFC000"/>
                </a:solidFill>
              </a:rPr>
              <a:t/>
            </a:r>
            <a:br>
              <a:rPr lang="pt-BR" sz="3200" b="1" dirty="0" smtClean="0">
                <a:solidFill>
                  <a:srgbClr val="FFC000"/>
                </a:solidFill>
              </a:rPr>
            </a:br>
            <a:r>
              <a:rPr lang="pt-BR" sz="3200" b="1" dirty="0" smtClean="0">
                <a:solidFill>
                  <a:srgbClr val="FFC000"/>
                </a:solidFill>
              </a:rPr>
              <a:t>RESOLUÇÃO CONSUP 235/2014</a:t>
            </a:r>
            <a:r>
              <a:rPr lang="pt-BR" sz="3200" dirty="0">
                <a:solidFill>
                  <a:srgbClr val="FFC000"/>
                </a:solidFill>
              </a:rPr>
              <a:t/>
            </a:r>
            <a:br>
              <a:rPr lang="pt-BR" sz="3200" dirty="0">
                <a:solidFill>
                  <a:srgbClr val="FFC000"/>
                </a:solidFill>
              </a:rPr>
            </a:b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0600" y="1628800"/>
            <a:ext cx="7315200" cy="4267200"/>
          </a:xfrm>
        </p:spPr>
        <p:txBody>
          <a:bodyPr/>
          <a:lstStyle/>
          <a:p>
            <a:r>
              <a:rPr lang="pt-BR" sz="2800" dirty="0"/>
              <a:t>Esta resolução é a que normatiza a elaboração dos Projetos Pedagógicos dos Cursos – </a:t>
            </a:r>
            <a:r>
              <a:rPr lang="pt-BR" sz="2800" dirty="0" err="1"/>
              <a:t>PPCs</a:t>
            </a:r>
            <a:r>
              <a:rPr lang="pt-BR" sz="2800" dirty="0"/>
              <a:t>. Criada em 2014, está passando por uma atualização, com o objetivo de guiar a estruturação dos </a:t>
            </a:r>
            <a:r>
              <a:rPr lang="pt-BR" sz="2800" dirty="0" err="1"/>
              <a:t>PPCs</a:t>
            </a:r>
            <a:r>
              <a:rPr lang="pt-BR" sz="2800" dirty="0"/>
              <a:t> a partir do Instrumento de Avaliação do SINAES.</a:t>
            </a:r>
          </a:p>
          <a:p>
            <a:r>
              <a:rPr lang="pt-BR" sz="2800" dirty="0"/>
              <a:t>A PROEN deverá estar divulgando esta resolução atualizada até janeiro de 2016. A atualização dos </a:t>
            </a:r>
            <a:r>
              <a:rPr lang="pt-BR" sz="2800" dirty="0" err="1"/>
              <a:t>PPCs</a:t>
            </a:r>
            <a:r>
              <a:rPr lang="pt-BR" sz="2800" dirty="0"/>
              <a:t> já deverá seguir suas orientações.</a:t>
            </a:r>
          </a:p>
          <a:p>
            <a:pPr marL="0"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2394846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624" y="333375"/>
            <a:ext cx="8882093" cy="504825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FFC000"/>
                </a:solidFill>
              </a:rPr>
              <a:t>FORMAÇÃO DOCENTE NO PARÁ</a:t>
            </a:r>
            <a:endParaRPr lang="pt-BR" sz="40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8662" y="1000108"/>
            <a:ext cx="7315200" cy="4267200"/>
          </a:xfrm>
        </p:spPr>
        <p:txBody>
          <a:bodyPr/>
          <a:lstStyle/>
          <a:p>
            <a:r>
              <a:rPr lang="pt-BR" sz="2800" dirty="0" err="1" smtClean="0"/>
              <a:t>Educacenso</a:t>
            </a:r>
            <a:r>
              <a:rPr lang="pt-BR" sz="2800" dirty="0" smtClean="0"/>
              <a:t> </a:t>
            </a:r>
            <a:r>
              <a:rPr lang="pt-BR" sz="2800" dirty="0" smtClean="0"/>
              <a:t>2007: apenas </a:t>
            </a:r>
            <a:r>
              <a:rPr lang="pt-BR" sz="2800" dirty="0" smtClean="0"/>
              <a:t>10% das funções docentes exercidas na Educação Básica no </a:t>
            </a:r>
            <a:r>
              <a:rPr lang="pt-BR" sz="2800" dirty="0" smtClean="0"/>
              <a:t>Pará são </a:t>
            </a:r>
            <a:r>
              <a:rPr lang="pt-BR" sz="2800" dirty="0" smtClean="0"/>
              <a:t>desempenhadas por professores com formação inicial adequada, alocando-se os demais entre professores não graduados ou graduados em área diferente de sua </a:t>
            </a:r>
            <a:r>
              <a:rPr lang="pt-BR" sz="2800" dirty="0" smtClean="0"/>
              <a:t>atuação.</a:t>
            </a:r>
          </a:p>
          <a:p>
            <a:r>
              <a:rPr lang="pt-BR" sz="2800" dirty="0" smtClean="0"/>
              <a:t>Déficit </a:t>
            </a:r>
            <a:r>
              <a:rPr lang="pt-BR" sz="2800" dirty="0" smtClean="0"/>
              <a:t>de 41 mil </a:t>
            </a:r>
            <a:r>
              <a:rPr lang="pt-BR" sz="2800" dirty="0" smtClean="0"/>
              <a:t>professores, </a:t>
            </a:r>
            <a:r>
              <a:rPr lang="pt-BR" sz="2800" dirty="0" smtClean="0"/>
              <a:t>cujos espaços e trabalho são ocupados por leigos que atuam sem formação </a:t>
            </a:r>
            <a:r>
              <a:rPr lang="pt-BR" sz="2800" dirty="0" smtClean="0"/>
              <a:t>exigida, e cerca </a:t>
            </a:r>
            <a:r>
              <a:rPr lang="pt-BR" sz="2800" dirty="0" smtClean="0"/>
              <a:t>de 60 mil atuando fora de sua área de formação</a:t>
            </a:r>
            <a:endParaRPr lang="pt-BR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PARFOR NO PARÁ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8662" y="1000108"/>
            <a:ext cx="7643866" cy="4267200"/>
          </a:xfrm>
        </p:spPr>
        <p:txBody>
          <a:bodyPr/>
          <a:lstStyle/>
          <a:p>
            <a:r>
              <a:rPr lang="pt-BR" sz="2800" dirty="0" smtClean="0"/>
              <a:t>Relatório Capes/2012: até dezembro/2012 </a:t>
            </a:r>
            <a:r>
              <a:rPr lang="pt-BR" sz="2800" dirty="0" smtClean="0"/>
              <a:t>o PARFOR implantou 1.920 turmas </a:t>
            </a:r>
            <a:r>
              <a:rPr lang="pt-BR" sz="2800" dirty="0" smtClean="0"/>
              <a:t>em </a:t>
            </a:r>
            <a:r>
              <a:rPr lang="pt-BR" sz="2800" dirty="0" smtClean="0"/>
              <a:t>92 instituições </a:t>
            </a:r>
            <a:r>
              <a:rPr lang="pt-BR" sz="2800" dirty="0" smtClean="0"/>
              <a:t>espalhadas </a:t>
            </a:r>
            <a:r>
              <a:rPr lang="pt-BR" sz="2800" dirty="0" smtClean="0"/>
              <a:t>nas </a:t>
            </a:r>
            <a:r>
              <a:rPr lang="pt-BR" sz="2800" dirty="0" smtClean="0"/>
              <a:t>5 regiões </a:t>
            </a:r>
            <a:r>
              <a:rPr lang="pt-BR" sz="2800" dirty="0" smtClean="0"/>
              <a:t>do País, totalizando 62.198 matrículas de professores entre 2009 e 2012. Desse total, a região Norte apresenta o maior número de alunos matriculados (48,54%), seguida da Nordeste (39,05%), Centro-Oeste (1,29%), Sudeste (4,01%) e Sul (7,12%). E na região norte o estado do Pará responde por 29% das matriculas realizadas entre </a:t>
            </a:r>
            <a:r>
              <a:rPr lang="pt-BR" sz="2800" dirty="0" smtClean="0"/>
              <a:t>2009-2013.</a:t>
            </a:r>
            <a:endParaRPr lang="pt-B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72510299"/>
              </p:ext>
            </p:extLst>
          </p:nvPr>
        </p:nvGraphicFramePr>
        <p:xfrm>
          <a:off x="611561" y="620688"/>
          <a:ext cx="7532339" cy="538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357290" y="6215082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 smtClean="0">
                <a:solidFill>
                  <a:schemeClr val="bg1"/>
                </a:solidFill>
              </a:rPr>
              <a:t>Fonte: SCA (2015)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459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PARFOR NO IFPA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8662" y="1000108"/>
            <a:ext cx="7643866" cy="4267200"/>
          </a:xfrm>
        </p:spPr>
        <p:txBody>
          <a:bodyPr/>
          <a:lstStyle/>
          <a:p>
            <a:r>
              <a:rPr lang="pt-BR" sz="2800" dirty="0" smtClean="0"/>
              <a:t>A oferta do programa no IFPA teve início em 2009, sendo sua abrangência ampliada gradualmente no estado, chegando a 34 municípios paraenses em 2012</a:t>
            </a:r>
            <a:r>
              <a:rPr lang="pt-BR" sz="2800" dirty="0" smtClean="0"/>
              <a:t>.</a:t>
            </a:r>
          </a:p>
          <a:p>
            <a:r>
              <a:rPr lang="pt-BR" sz="2800" dirty="0" smtClean="0"/>
              <a:t>07 </a:t>
            </a:r>
            <a:r>
              <a:rPr lang="pt-BR" sz="2800" dirty="0" smtClean="0"/>
              <a:t>cursos de Licenciatura: Física, Matemática, Biologia, Educação do Campo, Informática, Geografia e Pedagogia. </a:t>
            </a:r>
            <a:endParaRPr lang="pt-BR" sz="2800" dirty="0" smtClean="0"/>
          </a:p>
          <a:p>
            <a:r>
              <a:rPr lang="pt-BR" sz="2800" dirty="0" smtClean="0"/>
              <a:t>Baixo </a:t>
            </a:r>
            <a:r>
              <a:rPr lang="pt-BR" sz="2800" dirty="0" smtClean="0"/>
              <a:t>índice de evasão</a:t>
            </a:r>
            <a:r>
              <a:rPr lang="pt-BR" sz="2800" dirty="0" smtClean="0"/>
              <a:t>.</a:t>
            </a:r>
          </a:p>
          <a:p>
            <a:r>
              <a:rPr lang="pt-PT" sz="2800" dirty="0" smtClean="0"/>
              <a:t>Até 2015 já foram </a:t>
            </a:r>
            <a:r>
              <a:rPr lang="pt-PT" sz="2800" dirty="0" smtClean="0"/>
              <a:t>concluidas 58 turmas </a:t>
            </a:r>
            <a:r>
              <a:rPr lang="pt-PT" sz="2800" dirty="0" smtClean="0"/>
              <a:t>do PARFOR no IFPA, com aproximadamente 1800 </a:t>
            </a:r>
            <a:r>
              <a:rPr lang="pt-PT" sz="2800" dirty="0" smtClean="0"/>
              <a:t>professores qualificados</a:t>
            </a:r>
            <a:endParaRPr lang="pt-BR" sz="2800" dirty="0" smtClean="0"/>
          </a:p>
          <a:p>
            <a:endParaRPr lang="pt-BR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305800" cy="504825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INTERRUPÇÃO DA OFERTA PARFOR NO IFPA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348" y="1928802"/>
            <a:ext cx="7643866" cy="4267200"/>
          </a:xfrm>
        </p:spPr>
        <p:txBody>
          <a:bodyPr/>
          <a:lstStyle/>
          <a:p>
            <a:r>
              <a:rPr lang="pt-BR" sz="2800" dirty="0" smtClean="0"/>
              <a:t>Nos anos de 2008 e 2011, o IFPA obteve resultados insatisfatórios </a:t>
            </a:r>
            <a:r>
              <a:rPr lang="pt-BR" sz="2800" dirty="0" smtClean="0"/>
              <a:t>no IGC</a:t>
            </a:r>
            <a:r>
              <a:rPr lang="pt-BR" sz="2800" dirty="0" smtClean="0"/>
              <a:t>, com tendência negativa, o que acarretou a perda de sua autonomia institucional por meio do Despacho 197/2012-SERES/MEC. Dentre outras conseqüências, não foi possível abrir novas turmas </a:t>
            </a:r>
            <a:r>
              <a:rPr lang="pt-BR" sz="2800" dirty="0" smtClean="0"/>
              <a:t>do </a:t>
            </a:r>
            <a:r>
              <a:rPr lang="pt-BR" sz="2800" dirty="0" smtClean="0"/>
              <a:t>PARFOR desde então.</a:t>
            </a:r>
          </a:p>
          <a:p>
            <a:endParaRPr lang="pt-BR" sz="2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PARFOR 2.0 (?)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8662" y="1000108"/>
            <a:ext cx="7643866" cy="4267200"/>
          </a:xfrm>
        </p:spPr>
        <p:txBody>
          <a:bodyPr/>
          <a:lstStyle/>
          <a:p>
            <a:r>
              <a:rPr lang="pt-BR" sz="2800" dirty="0" smtClean="0"/>
              <a:t>A abertura de novas turmas de cursos de graduação no IFPA, por meio do PARFOR, depende de dois fatores: elevação do IGC do IFPA (com conseqüente recuperação de sua autonomia institucional) e garantia de financiamento para o PARFOR por parte do Governo Federal.</a:t>
            </a:r>
          </a:p>
          <a:p>
            <a:endParaRPr lang="pt-BR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4546" y="1428736"/>
            <a:ext cx="6286544" cy="715962"/>
          </a:xfrm>
        </p:spPr>
        <p:txBody>
          <a:bodyPr/>
          <a:lstStyle/>
          <a:p>
            <a:pPr eaLnBrk="1" hangingPunct="1"/>
            <a:r>
              <a:rPr lang="en-US" sz="5400" b="1" dirty="0" smtClean="0">
                <a:solidFill>
                  <a:srgbClr val="2B954C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5400" b="1" dirty="0" smtClean="0">
                <a:solidFill>
                  <a:srgbClr val="2B954C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5400" b="1" dirty="0" smtClean="0">
                <a:solidFill>
                  <a:srgbClr val="2B954C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5400" b="1" dirty="0" smtClean="0">
                <a:solidFill>
                  <a:srgbClr val="2B954C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5400" b="1" dirty="0" smtClean="0">
                <a:solidFill>
                  <a:srgbClr val="2B954C"/>
                </a:solidFill>
                <a:latin typeface="Andalus" pitchFamily="18" charset="-78"/>
                <a:cs typeface="Andalus" pitchFamily="18" charset="-78"/>
              </a:rPr>
              <a:t>Obrigado!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08" y="4643446"/>
            <a:ext cx="6858048" cy="164307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sz="1800" b="1" dirty="0" smtClean="0">
                <a:solidFill>
                  <a:srgbClr val="C00000"/>
                </a:solidFill>
              </a:rPr>
              <a:t>				</a:t>
            </a:r>
            <a:r>
              <a:rPr lang="en-US" sz="1600" b="1" dirty="0" err="1" smtClean="0">
                <a:solidFill>
                  <a:srgbClr val="C00000"/>
                </a:solidFill>
              </a:rPr>
              <a:t>Edivaldo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</a:rPr>
              <a:t>Moura</a:t>
            </a:r>
            <a:endParaRPr lang="en-US" sz="16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8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Licenciado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Pleno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em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Pedagogia</a:t>
            </a:r>
            <a:endParaRPr lang="en-US" sz="1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Especialista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em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Educação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para</a:t>
            </a:r>
            <a:r>
              <a:rPr lang="en-US" sz="1200" dirty="0" smtClean="0">
                <a:solidFill>
                  <a:srgbClr val="C00000"/>
                </a:solidFill>
              </a:rPr>
              <a:t> as </a:t>
            </a:r>
            <a:r>
              <a:rPr lang="en-US" sz="1200" dirty="0" err="1" smtClean="0">
                <a:solidFill>
                  <a:srgbClr val="C00000"/>
                </a:solidFill>
              </a:rPr>
              <a:t>Relações</a:t>
            </a:r>
            <a:r>
              <a:rPr lang="en-US" sz="1200" dirty="0" smtClean="0">
                <a:solidFill>
                  <a:srgbClr val="C00000"/>
                </a:solidFill>
              </a:rPr>
              <a:t> 				</a:t>
            </a:r>
            <a:r>
              <a:rPr lang="en-US" sz="1200" dirty="0" err="1" smtClean="0">
                <a:solidFill>
                  <a:srgbClr val="C00000"/>
                </a:solidFill>
              </a:rPr>
              <a:t>Etnicorraciais</a:t>
            </a:r>
            <a:endParaRPr lang="en-US" sz="1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Mestrando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em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Desenvolvimento</a:t>
            </a:r>
            <a:r>
              <a:rPr lang="en-US" sz="1200" dirty="0" smtClean="0">
                <a:solidFill>
                  <a:srgbClr val="C00000"/>
                </a:solidFill>
              </a:rPr>
              <a:t> Rural e 				</a:t>
            </a:r>
            <a:r>
              <a:rPr lang="en-US" sz="1200" dirty="0" err="1" smtClean="0">
                <a:solidFill>
                  <a:srgbClr val="C00000"/>
                </a:solidFill>
              </a:rPr>
              <a:t>Gestão</a:t>
            </a:r>
            <a:r>
              <a:rPr lang="en-US" sz="1200" dirty="0" smtClean="0">
                <a:solidFill>
                  <a:srgbClr val="C00000"/>
                </a:solidFill>
              </a:rPr>
              <a:t> de </a:t>
            </a:r>
            <a:r>
              <a:rPr lang="en-US" sz="1200" dirty="0" err="1" smtClean="0">
                <a:solidFill>
                  <a:srgbClr val="C00000"/>
                </a:solidFill>
              </a:rPr>
              <a:t>Empreendimentos</a:t>
            </a:r>
            <a:r>
              <a:rPr lang="en-US" sz="1200" dirty="0" smtClean="0">
                <a:solidFill>
                  <a:srgbClr val="C00000"/>
                </a:solidFill>
              </a:rPr>
              <a:t> 					</a:t>
            </a:r>
            <a:r>
              <a:rPr lang="en-US" sz="1200" dirty="0" err="1" smtClean="0">
                <a:solidFill>
                  <a:srgbClr val="C00000"/>
                </a:solidFill>
              </a:rPr>
              <a:t>Agroalimentares</a:t>
            </a:r>
            <a:endParaRPr lang="en-US" sz="1200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	</a:t>
            </a:r>
            <a:r>
              <a:rPr lang="en-US" sz="1200" dirty="0" err="1" smtClean="0">
                <a:solidFill>
                  <a:srgbClr val="C00000"/>
                </a:solidFill>
              </a:rPr>
              <a:t>Coordenador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 smtClean="0">
                <a:solidFill>
                  <a:srgbClr val="C00000"/>
                </a:solidFill>
              </a:rPr>
              <a:t>Geral</a:t>
            </a:r>
            <a:r>
              <a:rPr lang="en-US" sz="1200" dirty="0" smtClean="0">
                <a:solidFill>
                  <a:srgbClr val="C00000"/>
                </a:solidFill>
              </a:rPr>
              <a:t> de </a:t>
            </a:r>
            <a:r>
              <a:rPr lang="en-US" sz="1200" dirty="0" err="1" smtClean="0">
                <a:solidFill>
                  <a:srgbClr val="C00000"/>
                </a:solidFill>
              </a:rPr>
              <a:t>Educação</a:t>
            </a:r>
            <a:r>
              <a:rPr lang="en-US" sz="1200" dirty="0" smtClean="0">
                <a:solidFill>
                  <a:srgbClr val="C00000"/>
                </a:solidFill>
              </a:rPr>
              <a:t> Superior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sz="1200" dirty="0" smtClean="0">
                <a:solidFill>
                  <a:srgbClr val="C00000"/>
                </a:solidFill>
              </a:rPr>
              <a:t>				</a:t>
            </a:r>
            <a:r>
              <a:rPr lang="en-US" sz="1200" b="1" dirty="0" smtClean="0">
                <a:solidFill>
                  <a:srgbClr val="C00000"/>
                </a:solidFill>
              </a:rPr>
              <a:t>superior.proen@ifpa.edu.br</a:t>
            </a:r>
          </a:p>
          <a:p>
            <a:pPr>
              <a:lnSpc>
                <a:spcPct val="80000"/>
              </a:lnSpc>
              <a:buNone/>
            </a:pPr>
            <a:r>
              <a:rPr lang="en-US" sz="1200" b="1" dirty="0" smtClean="0">
                <a:solidFill>
                  <a:srgbClr val="C00000"/>
                </a:solidFill>
              </a:rPr>
              <a:t>				(91) 99144-6983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84976" cy="504825"/>
          </a:xfrm>
        </p:spPr>
        <p:txBody>
          <a:bodyPr/>
          <a:lstStyle/>
          <a:p>
            <a:r>
              <a:rPr lang="pt-BR" sz="2000" b="1" dirty="0">
                <a:solidFill>
                  <a:srgbClr val="FFC000"/>
                </a:solidFill>
              </a:rPr>
              <a:t>Considerando o número de cursos ofertados </a:t>
            </a:r>
            <a:r>
              <a:rPr lang="pt-BR" sz="2000" b="1" dirty="0" smtClean="0">
                <a:solidFill>
                  <a:srgbClr val="FFC000"/>
                </a:solidFill>
              </a:rPr>
              <a:t>nos 12 </a:t>
            </a:r>
            <a:r>
              <a:rPr lang="pt-BR" sz="2000" b="1" dirty="0">
                <a:solidFill>
                  <a:srgbClr val="FFC000"/>
                </a:solidFill>
              </a:rPr>
              <a:t>campi, nas modalidades presencial e </a:t>
            </a:r>
            <a:r>
              <a:rPr lang="pt-BR" sz="2000" b="1" dirty="0" smtClean="0">
                <a:solidFill>
                  <a:srgbClr val="FFC000"/>
                </a:solidFill>
              </a:rPr>
              <a:t>EAD, </a:t>
            </a:r>
            <a:r>
              <a:rPr lang="pt-BR" sz="2000" b="1" u="sng" dirty="0" smtClean="0">
                <a:solidFill>
                  <a:srgbClr val="FFC000"/>
                </a:solidFill>
              </a:rPr>
              <a:t>TEMOS 71 </a:t>
            </a:r>
            <a:r>
              <a:rPr lang="pt-BR" sz="2000" b="1" u="sng" dirty="0">
                <a:solidFill>
                  <a:srgbClr val="FFC000"/>
                </a:solidFill>
              </a:rPr>
              <a:t>CURSOS EM ANDAMENTO</a:t>
            </a:r>
            <a:r>
              <a:rPr lang="pt-BR" sz="2400" dirty="0">
                <a:solidFill>
                  <a:srgbClr val="FFC000"/>
                </a:solidFill>
              </a:rPr>
              <a:t/>
            </a:r>
            <a:br>
              <a:rPr lang="pt-BR" sz="2400" dirty="0">
                <a:solidFill>
                  <a:srgbClr val="FFC000"/>
                </a:solidFill>
              </a:rPr>
            </a:br>
            <a:endParaRPr lang="pt-BR" sz="2400" dirty="0">
              <a:solidFill>
                <a:srgbClr val="FFC000"/>
              </a:solidFill>
            </a:endParaRPr>
          </a:p>
        </p:txBody>
      </p:sp>
      <p:graphicFrame>
        <p:nvGraphicFramePr>
          <p:cNvPr id="5" name="Gráfico 4"/>
          <p:cNvGraphicFramePr/>
          <p:nvPr/>
        </p:nvGraphicFramePr>
        <p:xfrm>
          <a:off x="214282" y="1052512"/>
          <a:ext cx="8715436" cy="5519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85786" y="6286520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 smtClean="0">
                <a:solidFill>
                  <a:schemeClr val="bg1"/>
                </a:solidFill>
              </a:rPr>
              <a:t>Fonte: SCA (2015)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948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05800" cy="504825"/>
          </a:xfrm>
        </p:spPr>
        <p:txBody>
          <a:bodyPr/>
          <a:lstStyle/>
          <a:p>
            <a:pPr algn="ctr"/>
            <a:r>
              <a:rPr lang="pt-BR" sz="3200" dirty="0" smtClean="0">
                <a:solidFill>
                  <a:schemeClr val="bg1"/>
                </a:solidFill>
              </a:rPr>
              <a:t>Situação dos cursos perante a SERES</a:t>
            </a:r>
            <a:br>
              <a:rPr lang="pt-BR" sz="3200" dirty="0" smtClean="0">
                <a:solidFill>
                  <a:schemeClr val="bg1"/>
                </a:solidFill>
              </a:rPr>
            </a:br>
            <a:r>
              <a:rPr lang="pt-BR" sz="2400" dirty="0" smtClean="0">
                <a:solidFill>
                  <a:srgbClr val="FFC000"/>
                </a:solidFill>
              </a:rPr>
              <a:t>Evolução Maio-Novembro/2015 </a:t>
            </a:r>
            <a:endParaRPr lang="pt-BR" sz="2400" dirty="0">
              <a:solidFill>
                <a:srgbClr val="FFC000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61204020"/>
              </p:ext>
            </p:extLst>
          </p:nvPr>
        </p:nvGraphicFramePr>
        <p:xfrm>
          <a:off x="107504" y="1052736"/>
          <a:ext cx="885698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305800" cy="504825"/>
          </a:xfrm>
        </p:spPr>
        <p:txBody>
          <a:bodyPr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Cursos possuem pendências junto a SERES, impedindo a diplomação?</a:t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800" dirty="0" smtClean="0">
                <a:solidFill>
                  <a:srgbClr val="FFC000"/>
                </a:solidFill>
              </a:rPr>
              <a:t> </a:t>
            </a:r>
            <a:r>
              <a:rPr lang="pt-BR" sz="2400" dirty="0" smtClean="0">
                <a:solidFill>
                  <a:srgbClr val="FFC000"/>
                </a:solidFill>
              </a:rPr>
              <a:t>Evolução Maio-Novembro/2015 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6749252" cy="4064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1285852" y="6000768"/>
            <a:ext cx="67866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i="1" dirty="0" smtClean="0"/>
              <a:t>OBS: 4 cursos com pendências: referentes a aditamento de vagas, já solicitado pelo IFPA junto a SERES.</a:t>
            </a:r>
            <a:endParaRPr lang="pt-BR" sz="11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305800" cy="504825"/>
          </a:xfrm>
        </p:spPr>
        <p:txBody>
          <a:bodyPr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Nº de Estudantes com Diplomação Pendente</a:t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800" dirty="0" smtClean="0">
                <a:solidFill>
                  <a:srgbClr val="FFC000"/>
                </a:solidFill>
              </a:rPr>
              <a:t> </a:t>
            </a:r>
            <a:r>
              <a:rPr lang="pt-BR" sz="2400" dirty="0" smtClean="0">
                <a:solidFill>
                  <a:srgbClr val="FFC000"/>
                </a:solidFill>
              </a:rPr>
              <a:t>Evolução Maio-Novembro/2015 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85852" y="5857892"/>
            <a:ext cx="67866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i="1" dirty="0" smtClean="0"/>
              <a:t>OBS: Previsão de que 2224 (dos 2620 estudantes anteriormente pendentes) sejam diplomados até janeiro de 2016. Os demais 396 estudantes cuja diplomação continuam pendente são de 4 cursos que necessitam que a SERES autorize o aditamento de vagas.</a:t>
            </a:r>
            <a:endParaRPr lang="pt-BR" sz="11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7059254" cy="425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708" y="1772816"/>
            <a:ext cx="8305800" cy="504825"/>
          </a:xfrm>
        </p:spPr>
        <p:txBody>
          <a:bodyPr/>
          <a:lstStyle/>
          <a:p>
            <a:pPr algn="ctr"/>
            <a:r>
              <a:rPr lang="pt-BR" sz="3600" dirty="0" smtClean="0">
                <a:solidFill>
                  <a:srgbClr val="FFC000"/>
                </a:solidFill>
              </a:rPr>
              <a:t>ATUALIZAÇÃO DOS PROJETOS PEDAGÓGICOS DOS CURSOS E REESTRUTURAÇÃO CURRICULAR</a:t>
            </a:r>
            <a:br>
              <a:rPr lang="pt-BR" sz="3600" dirty="0" smtClean="0">
                <a:solidFill>
                  <a:srgbClr val="FFC000"/>
                </a:solidFill>
              </a:rPr>
            </a:br>
            <a:r>
              <a:rPr lang="pt-BR" sz="3600" dirty="0" smtClean="0">
                <a:solidFill>
                  <a:srgbClr val="FFC000"/>
                </a:solidFill>
              </a:rPr>
              <a:t/>
            </a:r>
            <a:br>
              <a:rPr lang="pt-BR" sz="3600" dirty="0" smtClean="0">
                <a:solidFill>
                  <a:srgbClr val="FFC000"/>
                </a:solidFill>
              </a:rPr>
            </a:br>
            <a:endParaRPr lang="pt-BR" sz="3600" dirty="0">
              <a:solidFill>
                <a:srgbClr val="FFC000"/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708920"/>
            <a:ext cx="7315200" cy="1800200"/>
          </a:xfrm>
        </p:spPr>
        <p:txBody>
          <a:bodyPr/>
          <a:lstStyle/>
          <a:p>
            <a:r>
              <a:rPr lang="pt-BR" sz="2800" dirty="0" smtClean="0"/>
              <a:t>Resolução CNE 02/2015 (mudanças na formação docente)</a:t>
            </a:r>
            <a:endParaRPr lang="pt-BR" sz="2800" dirty="0"/>
          </a:p>
          <a:p>
            <a:r>
              <a:rPr lang="pt-BR" sz="2800" dirty="0" smtClean="0"/>
              <a:t>Novo Instrumento de Avaliação do INEP (novos itens de avaliação e dispositivos legais obrigatórios)</a:t>
            </a:r>
          </a:p>
          <a:p>
            <a:r>
              <a:rPr lang="pt-BR" sz="2800" dirty="0" smtClean="0"/>
              <a:t>Atualização da Resolução 235/2014 (alinhamento com o Instrumento de Avaliação do INEP)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707189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67667"/>
            <a:ext cx="8305800" cy="504825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Quais cursos deverão passar por atualização em 2016?</a:t>
            </a:r>
            <a:endParaRPr lang="pt-BR" dirty="0">
              <a:solidFill>
                <a:srgbClr val="FFC000"/>
              </a:solidFill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80852896"/>
              </p:ext>
            </p:extLst>
          </p:nvPr>
        </p:nvGraphicFramePr>
        <p:xfrm>
          <a:off x="660004" y="4205309"/>
          <a:ext cx="7920880" cy="2495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728192"/>
                <a:gridCol w="2088232"/>
                <a:gridCol w="2304256"/>
              </a:tblGrid>
              <a:tr h="720080">
                <a:tc>
                  <a:txBody>
                    <a:bodyPr/>
                    <a:lstStyle/>
                    <a:p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CNE 02/2015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Novo </a:t>
                      </a:r>
                      <a:r>
                        <a:rPr lang="pt-BR" sz="20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Instrumento </a:t>
                      </a:r>
                      <a:r>
                        <a:rPr lang="pt-BR" sz="2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Avaliação do INEP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Atualização da Resolução 235/2014</a:t>
                      </a:r>
                    </a:p>
                  </a:txBody>
                  <a:tcPr marL="68580" marR="68580" marT="0" marB="0"/>
                </a:tc>
              </a:tr>
              <a:tr h="591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Licenciaturas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</a:tr>
              <a:tr h="591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Bacharelados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</a:tr>
              <a:tr h="591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Tecnologias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Espaço Reservado para Conteúdo 2"/>
          <p:cNvSpPr txBox="1">
            <a:spLocks/>
          </p:cNvSpPr>
          <p:nvPr/>
        </p:nvSpPr>
        <p:spPr bwMode="auto">
          <a:xfrm>
            <a:off x="755576" y="1628800"/>
            <a:ext cx="7315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pt-BR" sz="2800" kern="0" dirty="0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611560" y="1772816"/>
            <a:ext cx="816178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t-BR" sz="2200" kern="0" dirty="0" smtClean="0"/>
              <a:t>Todos os cursos deverão atualizar seus </a:t>
            </a:r>
            <a:r>
              <a:rPr lang="pt-BR" sz="2200" kern="0" dirty="0" err="1" smtClean="0"/>
              <a:t>PPCs</a:t>
            </a:r>
            <a:r>
              <a:rPr lang="pt-BR" sz="2200" kern="0" dirty="0" smtClean="0"/>
              <a:t> em 2016, em atendimento a novos itens de avaliação do Novo Instrumento de Avaliação do INEP. </a:t>
            </a:r>
          </a:p>
          <a:p>
            <a:pPr marL="0" indent="0">
              <a:buNone/>
            </a:pPr>
            <a:r>
              <a:rPr lang="pt-BR" sz="2200" kern="0" dirty="0" smtClean="0"/>
              <a:t>Contudo, as licenciaturas serão as que passarão por maiores mudanças, em função da reformulação curricular prevista na Resolução CNE 02/2015. </a:t>
            </a:r>
            <a:endParaRPr lang="pt-BR" sz="2200" kern="0" dirty="0"/>
          </a:p>
        </p:txBody>
      </p:sp>
    </p:spTree>
    <p:extLst>
      <p:ext uri="{BB962C8B-B14F-4D97-AF65-F5344CB8AC3E}">
        <p14:creationId xmlns:p14="http://schemas.microsoft.com/office/powerpoint/2010/main" xmlns="" val="238694171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">
      <a:dk1>
        <a:srgbClr val="FFFFFF"/>
      </a:dk1>
      <a:lt1>
        <a:srgbClr val="FFFFFF"/>
      </a:lt1>
      <a:dk2>
        <a:srgbClr val="FFFFFF"/>
      </a:dk2>
      <a:lt2>
        <a:srgbClr val="830707"/>
      </a:lt2>
      <a:accent1>
        <a:srgbClr val="AD1B1B"/>
      </a:accent1>
      <a:accent2>
        <a:srgbClr val="D00000"/>
      </a:accent2>
      <a:accent3>
        <a:srgbClr val="FFFFFF"/>
      </a:accent3>
      <a:accent4>
        <a:srgbClr val="DADADA"/>
      </a:accent4>
      <a:accent5>
        <a:srgbClr val="D3ABAB"/>
      </a:accent5>
      <a:accent6>
        <a:srgbClr val="BC0000"/>
      </a:accent6>
      <a:hlink>
        <a:srgbClr val="F82025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A22F08"/>
        </a:lt2>
        <a:accent1>
          <a:srgbClr val="E8500A"/>
        </a:accent1>
        <a:accent2>
          <a:srgbClr val="FF7508"/>
        </a:accent2>
        <a:accent3>
          <a:srgbClr val="FFFFFF"/>
        </a:accent3>
        <a:accent4>
          <a:srgbClr val="404040"/>
        </a:accent4>
        <a:accent5>
          <a:srgbClr val="F2B3AA"/>
        </a:accent5>
        <a:accent6>
          <a:srgbClr val="E76906"/>
        </a:accent6>
        <a:hlink>
          <a:srgbClr val="FCD65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powerpoint-template-24</Template>
  <TotalTime>1030</TotalTime>
  <Words>1536</Words>
  <Application>Microsoft Office PowerPoint</Application>
  <PresentationFormat>Apresentação na tela (4:3)</PresentationFormat>
  <Paragraphs>126</Paragraphs>
  <Slides>33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powerpoint-template-24</vt:lpstr>
      <vt:lpstr>Coordenação Geral de Educação Superior</vt:lpstr>
      <vt:lpstr>CENÁRIO DO ENSINO SUPERIOR NO IFPA</vt:lpstr>
      <vt:lpstr>Slide 3</vt:lpstr>
      <vt:lpstr>Considerando o número de cursos ofertados nos 12 campi, nas modalidades presencial e EAD, TEMOS 71 CURSOS EM ANDAMENTO </vt:lpstr>
      <vt:lpstr>Situação dos cursos perante a SERES Evolução Maio-Novembro/2015 </vt:lpstr>
      <vt:lpstr>Cursos possuem pendências junto a SERES, impedindo a diplomação?  Evolução Maio-Novembro/2015 </vt:lpstr>
      <vt:lpstr>Nº de Estudantes com Diplomação Pendente  Evolução Maio-Novembro/2015 </vt:lpstr>
      <vt:lpstr>ATUALIZAÇÃO DOS PROJETOS PEDAGÓGICOS DOS CURSOS E REESTRUTURAÇÃO CURRICULAR  </vt:lpstr>
      <vt:lpstr>Quais cursos deverão passar por atualização em 2016?</vt:lpstr>
      <vt:lpstr>RESOLUÇÃO CNE 02/2015  Diretrizes Curriculares Nacionais para a formação inicial em nível superior (cursos de licenciatura, cursos de formação pedagógica para graduados e cursos de segunda licenciatura) e para a formação continuada</vt:lpstr>
      <vt:lpstr>RESOLUÇÃO CNE 02/2015  Diretrizes Curriculares Nacionais para a formação inicial em nível superior (cursos de licenciatura, cursos de formação pedagógica para graduados e cursos de segunda licenciatura) e para a formação continuada</vt:lpstr>
      <vt:lpstr>RESOLUÇÃO CNE 02/2015  Diretrizes Curriculares Nacionais para a formação inicial em nível superior (cursos de licenciatura, cursos de formação pedagógica para graduados e cursos de segunda licenciatura) e para a formação continuada</vt:lpstr>
      <vt:lpstr>3 - Como fica a distribuição dessa carga horária? </vt:lpstr>
      <vt:lpstr>4 - E em relação aos cursos de formação pedagógica para graduados não licenciados, houve mudança?</vt:lpstr>
      <vt:lpstr>5 - Quem pode ofertar cursos de formação pedagógica para graduados não licenciados?</vt:lpstr>
      <vt:lpstr>6 - E quanto aos cursos de segunda licenciatura? </vt:lpstr>
      <vt:lpstr>7 - Quem pode ofertar cursos de segunda licenciatura?</vt:lpstr>
      <vt:lpstr>8 - O que é considerado Formação Continuada? </vt:lpstr>
      <vt:lpstr>9 - Que encaminhamentos deveremos adotar?</vt:lpstr>
      <vt:lpstr>Slide 20</vt:lpstr>
      <vt:lpstr>NOVO INSTRUMENTO DE AVALIAÇÃO DO INEP</vt:lpstr>
      <vt:lpstr>Estágio Curricular Supervisionado </vt:lpstr>
      <vt:lpstr>- Diretrizes Curriculares Nacionais da Educação Básica, conforme disposto na Resolução CNE/CEB 4/2010 (obrigatório para as licenciaturas) </vt:lpstr>
      <vt:lpstr>Slide 24</vt:lpstr>
      <vt:lpstr>Condições de acessibilidade para pessoas com deficiência ou mobilidade reduzida</vt:lpstr>
      <vt:lpstr>Diretrizes Curriculares Nacionais para a Formação de Professores da Educação Básica, em nível superior, curso de licenciatura, de graduação plena (obrigatório para as licenciaturas)</vt:lpstr>
      <vt:lpstr>ATUALIZAÇÃO DA  RESOLUÇÃO CONSUP 235/2014 </vt:lpstr>
      <vt:lpstr>FORMAÇÃO DOCENTE NO PARÁ</vt:lpstr>
      <vt:lpstr>PARFOR NO PARÁ</vt:lpstr>
      <vt:lpstr>PARFOR NO IFPA</vt:lpstr>
      <vt:lpstr>INTERRUPÇÃO DA OFERTA PARFOR NO IFPA</vt:lpstr>
      <vt:lpstr>PARFOR 2.0 (?)</vt:lpstr>
      <vt:lpstr>  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Geral de Educação Superior</dc:title>
  <dc:creator>Edivaldo Moura</dc:creator>
  <cp:lastModifiedBy>proen</cp:lastModifiedBy>
  <cp:revision>95</cp:revision>
  <dcterms:created xsi:type="dcterms:W3CDTF">2015-06-10T03:21:23Z</dcterms:created>
  <dcterms:modified xsi:type="dcterms:W3CDTF">2015-12-04T17:55:26Z</dcterms:modified>
</cp:coreProperties>
</file>