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4" r:id="rId8"/>
    <p:sldId id="265" r:id="rId9"/>
    <p:sldId id="266" r:id="rId10"/>
    <p:sldId id="267" r:id="rId11"/>
    <p:sldId id="268" r:id="rId12"/>
    <p:sldId id="269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4" autoAdjust="0"/>
    <p:restoredTop sz="94660"/>
  </p:normalViewPr>
  <p:slideViewPr>
    <p:cSldViewPr snapToGrid="0">
      <p:cViewPr varScale="1">
        <p:scale>
          <a:sx n="62" d="100"/>
          <a:sy n="62" d="100"/>
        </p:scale>
        <p:origin x="102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4165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7300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75949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4717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67541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3359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1220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86772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6180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047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1425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895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1293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6933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461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725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6793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6/14/2016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2304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t-BR" altLang="pt-BR" dirty="0"/>
              <a:t>A Educação Profissional e o Estágio Supervisionado: um ato </a:t>
            </a:r>
            <a:r>
              <a:rPr lang="pt-BR" altLang="pt-BR" dirty="0" smtClean="0"/>
              <a:t>educativo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sz="2400" b="1" dirty="0" smtClean="0"/>
              <a:t>Elinilze Guedes Teodoro – PROEN</a:t>
            </a:r>
          </a:p>
          <a:p>
            <a:r>
              <a:rPr lang="pt-BR" dirty="0" smtClean="0"/>
              <a:t>Com Base na Minuta da Comissão Bicameral – CNE</a:t>
            </a:r>
          </a:p>
          <a:p>
            <a:r>
              <a:rPr lang="pt-BR" dirty="0" smtClean="0"/>
              <a:t>Relator – Prof. Francisco Aparecido Cordão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3431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173287" y="0"/>
            <a:ext cx="10018713" cy="819151"/>
          </a:xfrm>
        </p:spPr>
        <p:txBody>
          <a:bodyPr/>
          <a:lstStyle/>
          <a:p>
            <a:pPr algn="ctr" eaLnBrk="1" hangingPunct="1"/>
            <a:r>
              <a:rPr lang="pt-BR" altLang="pt-BR" sz="3200" dirty="0"/>
              <a:t>Resolução Regulamentadora do Estágio -VI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85900" y="819151"/>
            <a:ext cx="10515600" cy="5705475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pt-BR" altLang="pt-BR" sz="2500" dirty="0"/>
              <a:t>Carga horária, duração e jornada do Estágio devem ser compatíveis com a jornada escolar do aluno:</a:t>
            </a:r>
          </a:p>
          <a:p>
            <a:pPr eaLnBrk="1" hangingPunct="1">
              <a:buFont typeface="Wingdings" pitchFamily="2" charset="2"/>
              <a:buNone/>
            </a:pPr>
            <a:r>
              <a:rPr lang="pt-BR" altLang="pt-BR" sz="2500" dirty="0"/>
              <a:t>	- Definidas de comum acordo entre as partes.</a:t>
            </a:r>
          </a:p>
          <a:p>
            <a:pPr eaLnBrk="1" hangingPunct="1">
              <a:buFont typeface="Wingdings" pitchFamily="2" charset="2"/>
              <a:buNone/>
            </a:pPr>
            <a:r>
              <a:rPr lang="pt-BR" altLang="pt-BR" sz="2500" dirty="0"/>
              <a:t>	- Educação Profissional: máximo de seis horas diárias e trinta horas semanais.</a:t>
            </a:r>
          </a:p>
          <a:p>
            <a:pPr eaLnBrk="1" hangingPunct="1">
              <a:buFont typeface="Wingdings" pitchFamily="2" charset="2"/>
              <a:buNone/>
            </a:pPr>
            <a:r>
              <a:rPr lang="pt-BR" altLang="pt-BR" sz="2500" dirty="0"/>
              <a:t>	- Ensino Médio: máximo de quatro horas diárias e vinte horas semanais.</a:t>
            </a:r>
          </a:p>
          <a:p>
            <a:pPr eaLnBrk="1" hangingPunct="1">
              <a:buFont typeface="Wingdings" pitchFamily="2" charset="2"/>
              <a:buNone/>
            </a:pPr>
            <a:r>
              <a:rPr lang="pt-BR" altLang="pt-BR" sz="2500" dirty="0"/>
              <a:t>	- Máximo de quarenta horas semanais, quando utilizados períodos alternados de teoria e prática supervisionada.</a:t>
            </a:r>
          </a:p>
          <a:p>
            <a:pPr eaLnBrk="1" hangingPunct="1">
              <a:buFont typeface="Wingdings" pitchFamily="2" charset="2"/>
              <a:buNone/>
            </a:pPr>
            <a:r>
              <a:rPr lang="pt-BR" altLang="pt-BR" sz="2500" dirty="0"/>
              <a:t>	- A carga horária deverá ser acrescida aos mínimos curriculares exigidos.</a:t>
            </a:r>
          </a:p>
          <a:p>
            <a:pPr eaLnBrk="1" hangingPunct="1"/>
            <a:r>
              <a:rPr lang="pt-BR" altLang="pt-BR" sz="2500" dirty="0"/>
              <a:t>O estagiário não é menor aprendiz (legislação específica).</a:t>
            </a:r>
          </a:p>
          <a:p>
            <a:pPr eaLnBrk="1" hangingPunct="1"/>
            <a:r>
              <a:rPr lang="pt-BR" altLang="pt-BR" sz="2500" dirty="0"/>
              <a:t>Estágio não é Programa Especial destinado à obtenção do primeiro emprego ou similares ( natureza da ocupação/planejamento integrado).</a:t>
            </a:r>
          </a:p>
        </p:txBody>
      </p:sp>
    </p:spTree>
    <p:extLst>
      <p:ext uri="{BB962C8B-B14F-4D97-AF65-F5344CB8AC3E}">
        <p14:creationId xmlns:p14="http://schemas.microsoft.com/office/powerpoint/2010/main" val="116318753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2095500" y="0"/>
            <a:ext cx="10018713" cy="952500"/>
          </a:xfrm>
        </p:spPr>
        <p:txBody>
          <a:bodyPr/>
          <a:lstStyle/>
          <a:p>
            <a:pPr algn="ctr" eaLnBrk="1" hangingPunct="1"/>
            <a:r>
              <a:rPr lang="pt-BR" altLang="pt-BR" sz="3200" dirty="0"/>
              <a:t>Resolução Regulamentadora do Estágio -VII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57350" y="952500"/>
            <a:ext cx="10456863" cy="573405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pt-BR" altLang="pt-BR" sz="2200" dirty="0"/>
              <a:t>Experiência profissional pode ser aproveitada como Estágio, mediante avaliação da Escola.</a:t>
            </a:r>
          </a:p>
          <a:p>
            <a:pPr eaLnBrk="1" hangingPunct="1">
              <a:lnSpc>
                <a:spcPct val="80000"/>
              </a:lnSpc>
            </a:pPr>
            <a:r>
              <a:rPr lang="pt-BR" altLang="pt-BR" sz="2200" dirty="0"/>
              <a:t>Obrigatoriedade de seguro contra acidentes pessoais e de responsabilidade civil por danos contra terceiros.</a:t>
            </a:r>
          </a:p>
          <a:p>
            <a:pPr eaLnBrk="1" hangingPunct="1">
              <a:lnSpc>
                <a:spcPct val="80000"/>
              </a:lnSpc>
            </a:pPr>
            <a:r>
              <a:rPr lang="pt-BR" altLang="pt-BR" sz="2200" dirty="0"/>
              <a:t>O não cumprimento das normas do Estágio torna-o nulo e obriga a empresa a efetivar contratos de trabalho com os “</a:t>
            </a:r>
            <a:r>
              <a:rPr lang="pt-BR" altLang="pt-BR" sz="2200" dirty="0" err="1"/>
              <a:t>pseudo-estagiários</a:t>
            </a:r>
            <a:r>
              <a:rPr lang="pt-BR" altLang="pt-BR" sz="2200" dirty="0"/>
              <a:t>” (Projeto de Lei).</a:t>
            </a:r>
          </a:p>
          <a:p>
            <a:pPr eaLnBrk="1" hangingPunct="1">
              <a:lnSpc>
                <a:spcPct val="80000"/>
              </a:lnSpc>
            </a:pPr>
            <a:r>
              <a:rPr lang="pt-BR" altLang="pt-BR" sz="2200" dirty="0"/>
              <a:t>O número de estagiários por empresa não poderá ser superior ao percentual de 20% dos trabalhadores permanentes (proposta ao Projeto de Lei do Grupo Interministerial).</a:t>
            </a:r>
          </a:p>
          <a:p>
            <a:pPr eaLnBrk="1" hangingPunct="1">
              <a:lnSpc>
                <a:spcPct val="80000"/>
              </a:lnSpc>
            </a:pPr>
            <a:r>
              <a:rPr lang="pt-BR" altLang="pt-BR" sz="2200" dirty="0"/>
              <a:t>Estágios de longa duração exigem períodos de recesso, coincidentes com os períodos de férias escolares.</a:t>
            </a:r>
          </a:p>
          <a:p>
            <a:pPr eaLnBrk="1" hangingPunct="1">
              <a:lnSpc>
                <a:spcPct val="80000"/>
              </a:lnSpc>
            </a:pPr>
            <a:r>
              <a:rPr lang="pt-BR" altLang="pt-BR" sz="2200" dirty="0"/>
              <a:t>Curso normal de nível médio: o estágio como prática de formação integra o currículo do curso.</a:t>
            </a:r>
          </a:p>
          <a:p>
            <a:pPr eaLnBrk="1" hangingPunct="1">
              <a:lnSpc>
                <a:spcPct val="80000"/>
              </a:lnSpc>
            </a:pPr>
            <a:r>
              <a:rPr lang="pt-BR" altLang="pt-BR" sz="2200" dirty="0"/>
              <a:t>A carga horária da prática supervisionada integra os mínimos curriculares.</a:t>
            </a:r>
          </a:p>
          <a:p>
            <a:pPr eaLnBrk="1" hangingPunct="1">
              <a:lnSpc>
                <a:spcPct val="80000"/>
              </a:lnSpc>
            </a:pPr>
            <a:r>
              <a:rPr lang="pt-BR" altLang="pt-BR" sz="2200" dirty="0"/>
              <a:t>A carga horária do Estágio Supervisionado deverá ser acrescida aos mínimos curriculares.</a:t>
            </a:r>
          </a:p>
        </p:txBody>
      </p:sp>
    </p:spTree>
    <p:extLst>
      <p:ext uri="{BB962C8B-B14F-4D97-AF65-F5344CB8AC3E}">
        <p14:creationId xmlns:p14="http://schemas.microsoft.com/office/powerpoint/2010/main" val="404066963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1219200"/>
          </a:xfrm>
        </p:spPr>
        <p:txBody>
          <a:bodyPr/>
          <a:lstStyle/>
          <a:p>
            <a:r>
              <a:rPr lang="pt-BR" dirty="0" smtClean="0"/>
              <a:t>Proximos passos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900" dirty="0" smtClean="0"/>
              <a:t>Aguardar aprovação das Diretrizes Operacionais para o Estágio pelo CNE – previsão ate o final do mês de junho2016</a:t>
            </a:r>
          </a:p>
          <a:p>
            <a:r>
              <a:rPr lang="pt-BR" sz="2900" dirty="0" smtClean="0"/>
              <a:t>Estudar o documento final e sua aplicação nos planos de curso ( Técnicos e Superiores) e nas normativas das instituições.</a:t>
            </a:r>
            <a:endParaRPr lang="pt-BR" sz="2900" dirty="0"/>
          </a:p>
        </p:txBody>
      </p:sp>
    </p:spTree>
    <p:extLst>
      <p:ext uri="{BB962C8B-B14F-4D97-AF65-F5344CB8AC3E}">
        <p14:creationId xmlns:p14="http://schemas.microsoft.com/office/powerpoint/2010/main" val="2895429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4310" y="205353"/>
            <a:ext cx="10018713" cy="1266986"/>
          </a:xfrm>
        </p:spPr>
        <p:txBody>
          <a:bodyPr>
            <a:normAutofit fontScale="90000"/>
          </a:bodyPr>
          <a:lstStyle/>
          <a:p>
            <a:r>
              <a:rPr lang="pt-BR" altLang="pt-BR" dirty="0"/>
              <a:t>A Educação Profissional e o Estágio Supervisionado: um ato educativo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495227" y="1472339"/>
            <a:ext cx="9007796" cy="5385661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80000"/>
              </a:lnSpc>
            </a:pPr>
            <a:r>
              <a:rPr lang="pt-BR" altLang="pt-BR" dirty="0"/>
              <a:t>Lei Federal nº 6.494/1977 (regulamentação primeira)</a:t>
            </a:r>
          </a:p>
          <a:p>
            <a:pPr algn="just">
              <a:lnSpc>
                <a:spcPct val="80000"/>
              </a:lnSpc>
            </a:pPr>
            <a:r>
              <a:rPr lang="pt-BR" altLang="pt-BR" dirty="0"/>
              <a:t>Lei Federal nº 8.859/1994 (nova redação -inclusões)</a:t>
            </a:r>
          </a:p>
          <a:p>
            <a:pPr algn="just">
              <a:lnSpc>
                <a:spcPct val="80000"/>
              </a:lnSpc>
            </a:pPr>
            <a:r>
              <a:rPr lang="pt-BR" altLang="pt-BR" dirty="0"/>
              <a:t>Medida Provisória nº 2.164-41/2001</a:t>
            </a:r>
          </a:p>
          <a:p>
            <a:pPr algn="just">
              <a:lnSpc>
                <a:spcPct val="80000"/>
              </a:lnSpc>
            </a:pPr>
            <a:r>
              <a:rPr lang="pt-BR" altLang="pt-BR" dirty="0"/>
              <a:t>Lei Federal nº 8.069/1990 (ECA)</a:t>
            </a:r>
          </a:p>
          <a:p>
            <a:pPr algn="just">
              <a:lnSpc>
                <a:spcPct val="80000"/>
              </a:lnSpc>
            </a:pPr>
            <a:r>
              <a:rPr lang="pt-BR" altLang="pt-BR" dirty="0"/>
              <a:t>Decreto Federal nº 87.497/1982</a:t>
            </a:r>
          </a:p>
          <a:p>
            <a:pPr algn="just">
              <a:lnSpc>
                <a:spcPct val="80000"/>
              </a:lnSpc>
            </a:pPr>
            <a:r>
              <a:rPr lang="pt-BR" altLang="pt-BR" dirty="0"/>
              <a:t>Lei Federal nº 9.394/1996 (LDB – Artigo 82)</a:t>
            </a:r>
          </a:p>
          <a:p>
            <a:pPr algn="just">
              <a:lnSpc>
                <a:spcPct val="80000"/>
              </a:lnSpc>
            </a:pPr>
            <a:r>
              <a:rPr lang="pt-BR" altLang="pt-BR" dirty="0"/>
              <a:t>Grupo de Trabalho Interministerial</a:t>
            </a:r>
          </a:p>
          <a:p>
            <a:pPr algn="just">
              <a:lnSpc>
                <a:spcPct val="80000"/>
              </a:lnSpc>
            </a:pPr>
            <a:r>
              <a:rPr lang="pt-BR" altLang="pt-BR" dirty="0"/>
              <a:t>Portaria MPS/MTE/MEC nº 838/2003</a:t>
            </a:r>
          </a:p>
          <a:p>
            <a:pPr algn="just">
              <a:lnSpc>
                <a:spcPct val="80000"/>
              </a:lnSpc>
            </a:pPr>
            <a:r>
              <a:rPr lang="pt-BR" altLang="pt-BR" dirty="0"/>
              <a:t>Parecer CNE/CEB nº 35/2003</a:t>
            </a:r>
          </a:p>
          <a:p>
            <a:pPr algn="just">
              <a:lnSpc>
                <a:spcPct val="80000"/>
              </a:lnSpc>
            </a:pPr>
            <a:r>
              <a:rPr lang="pt-BR" altLang="pt-BR" dirty="0"/>
              <a:t>Resolução CNE/CEB nº 01/2004</a:t>
            </a:r>
          </a:p>
          <a:p>
            <a:pPr algn="just">
              <a:lnSpc>
                <a:spcPct val="80000"/>
              </a:lnSpc>
            </a:pPr>
            <a:r>
              <a:rPr lang="pt-BR" altLang="pt-BR" dirty="0"/>
              <a:t>Indicação CNE/CP nº 01/2004</a:t>
            </a:r>
          </a:p>
          <a:p>
            <a:pPr algn="just">
              <a:lnSpc>
                <a:spcPct val="80000"/>
              </a:lnSpc>
            </a:pPr>
            <a:r>
              <a:rPr lang="pt-BR" altLang="pt-BR" dirty="0"/>
              <a:t>Parecer CNE/CEB nº 34/2004</a:t>
            </a:r>
          </a:p>
          <a:p>
            <a:pPr algn="just">
              <a:lnSpc>
                <a:spcPct val="80000"/>
              </a:lnSpc>
            </a:pPr>
            <a:r>
              <a:rPr lang="pt-BR" altLang="pt-BR" dirty="0"/>
              <a:t>Resolução CNE/CES nº 01/2005</a:t>
            </a:r>
          </a:p>
          <a:p>
            <a:pPr algn="just">
              <a:lnSpc>
                <a:spcPct val="80000"/>
              </a:lnSpc>
            </a:pPr>
            <a:r>
              <a:rPr lang="pt-BR" altLang="pt-BR" dirty="0"/>
              <a:t>Lei nº 11.788/2008 – ATO EDUCATIVO</a:t>
            </a:r>
          </a:p>
          <a:p>
            <a:pPr algn="just">
              <a:lnSpc>
                <a:spcPct val="80000"/>
              </a:lnSpc>
            </a:pPr>
            <a:r>
              <a:rPr lang="pt-BR" altLang="pt-BR" dirty="0"/>
              <a:t>Comissão Bicameral – concluindo trabalho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31664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4310" y="112363"/>
            <a:ext cx="10018713" cy="988017"/>
          </a:xfrm>
        </p:spPr>
        <p:txBody>
          <a:bodyPr/>
          <a:lstStyle/>
          <a:p>
            <a:r>
              <a:rPr lang="pt-BR" dirty="0" smtClean="0"/>
              <a:t>A motivação do Estudo e Nova Resolução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84310" y="1100380"/>
            <a:ext cx="10557873" cy="6106331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pt-BR" altLang="pt-BR" dirty="0"/>
              <a:t>Definição de normas para a realização de estágios supervisionados: Parecer CNE/CEB nº 35/2003 e Resolução CNE/CEB nº 01/2004.</a:t>
            </a:r>
          </a:p>
          <a:p>
            <a:pPr algn="just">
              <a:lnSpc>
                <a:spcPct val="80000"/>
              </a:lnSpc>
              <a:buNone/>
            </a:pPr>
            <a:r>
              <a:rPr lang="pt-BR" altLang="pt-BR" dirty="0"/>
              <a:t>	- Educação Profissional nos níveis básico, técnico e tecnológico.</a:t>
            </a:r>
          </a:p>
          <a:p>
            <a:pPr algn="just">
              <a:lnSpc>
                <a:spcPct val="80000"/>
              </a:lnSpc>
              <a:buNone/>
            </a:pPr>
            <a:r>
              <a:rPr lang="pt-BR" altLang="pt-BR" dirty="0"/>
              <a:t>	- Ensino Médio, inclusive educação de jovens e adultos.</a:t>
            </a:r>
          </a:p>
          <a:p>
            <a:pPr algn="just">
              <a:lnSpc>
                <a:spcPct val="80000"/>
              </a:lnSpc>
              <a:buNone/>
            </a:pPr>
            <a:r>
              <a:rPr lang="pt-BR" altLang="pt-BR" dirty="0"/>
              <a:t>	- Educação Especial.</a:t>
            </a:r>
          </a:p>
          <a:p>
            <a:pPr algn="just">
              <a:lnSpc>
                <a:spcPct val="80000"/>
              </a:lnSpc>
            </a:pPr>
            <a:r>
              <a:rPr lang="pt-BR" altLang="pt-BR" dirty="0"/>
              <a:t>Regulamentação do Artigo 82 da LDB, com apoio nos Artigos 90, - 8º - 1º e 9º - </a:t>
            </a:r>
            <a:r>
              <a:rPr lang="en-US" altLang="pt-BR" dirty="0">
                <a:cs typeface="Times New Roman" pitchFamily="18" charset="0"/>
              </a:rPr>
              <a:t>§ 1º da LDB.</a:t>
            </a:r>
          </a:p>
          <a:p>
            <a:pPr algn="just">
              <a:lnSpc>
                <a:spcPct val="80000"/>
              </a:lnSpc>
            </a:pPr>
            <a:r>
              <a:rPr lang="en-US" altLang="pt-BR" dirty="0" err="1">
                <a:cs typeface="Times New Roman" pitchFamily="18" charset="0"/>
              </a:rPr>
              <a:t>Demandas</a:t>
            </a:r>
            <a:r>
              <a:rPr lang="en-US" altLang="pt-BR" dirty="0">
                <a:cs typeface="Times New Roman" pitchFamily="18" charset="0"/>
              </a:rPr>
              <a:t> das </a:t>
            </a:r>
            <a:r>
              <a:rPr lang="en-US" altLang="pt-BR" dirty="0" err="1">
                <a:cs typeface="Times New Roman" pitchFamily="18" charset="0"/>
              </a:rPr>
              <a:t>Escolas</a:t>
            </a:r>
            <a:r>
              <a:rPr lang="en-US" altLang="pt-BR" dirty="0">
                <a:cs typeface="Times New Roman" pitchFamily="18" charset="0"/>
              </a:rPr>
              <a:t>, das </a:t>
            </a:r>
            <a:r>
              <a:rPr lang="en-US" altLang="pt-BR" dirty="0" err="1">
                <a:cs typeface="Times New Roman" pitchFamily="18" charset="0"/>
              </a:rPr>
              <a:t>organizações</a:t>
            </a:r>
            <a:r>
              <a:rPr lang="en-US" altLang="pt-BR" dirty="0">
                <a:cs typeface="Times New Roman" pitchFamily="18" charset="0"/>
              </a:rPr>
              <a:t> </a:t>
            </a:r>
            <a:r>
              <a:rPr lang="en-US" altLang="pt-BR" dirty="0" err="1">
                <a:cs typeface="Times New Roman" pitchFamily="18" charset="0"/>
              </a:rPr>
              <a:t>empresariais</a:t>
            </a:r>
            <a:r>
              <a:rPr lang="en-US" altLang="pt-BR" dirty="0">
                <a:cs typeface="Times New Roman" pitchFamily="18" charset="0"/>
              </a:rPr>
              <a:t>, dos </a:t>
            </a:r>
            <a:r>
              <a:rPr lang="en-US" altLang="pt-BR" dirty="0" err="1">
                <a:cs typeface="Times New Roman" pitchFamily="18" charset="0"/>
              </a:rPr>
              <a:t>alunos</a:t>
            </a:r>
            <a:r>
              <a:rPr lang="en-US" altLang="pt-BR" dirty="0">
                <a:cs typeface="Times New Roman" pitchFamily="18" charset="0"/>
              </a:rPr>
              <a:t> e dos </a:t>
            </a:r>
            <a:r>
              <a:rPr lang="en-US" altLang="pt-BR" dirty="0" err="1">
                <a:cs typeface="Times New Roman" pitchFamily="18" charset="0"/>
              </a:rPr>
              <a:t>órgãos</a:t>
            </a:r>
            <a:r>
              <a:rPr lang="en-US" altLang="pt-BR" dirty="0">
                <a:cs typeface="Times New Roman" pitchFamily="18" charset="0"/>
              </a:rPr>
              <a:t> de </a:t>
            </a:r>
            <a:r>
              <a:rPr lang="en-US" altLang="pt-BR" dirty="0" err="1">
                <a:cs typeface="Times New Roman" pitchFamily="18" charset="0"/>
              </a:rPr>
              <a:t>integração</a:t>
            </a:r>
            <a:r>
              <a:rPr lang="en-US" altLang="pt-BR" dirty="0">
                <a:cs typeface="Times New Roman" pitchFamily="18" charset="0"/>
              </a:rPr>
              <a:t>.</a:t>
            </a:r>
          </a:p>
          <a:p>
            <a:pPr algn="just">
              <a:lnSpc>
                <a:spcPct val="80000"/>
              </a:lnSpc>
            </a:pPr>
            <a:r>
              <a:rPr lang="en-US" altLang="pt-BR" dirty="0" err="1">
                <a:cs typeface="Times New Roman" pitchFamily="18" charset="0"/>
              </a:rPr>
              <a:t>Consultas</a:t>
            </a:r>
            <a:r>
              <a:rPr lang="en-US" altLang="pt-BR" dirty="0">
                <a:cs typeface="Times New Roman" pitchFamily="18" charset="0"/>
              </a:rPr>
              <a:t>: MEC, MTE, </a:t>
            </a:r>
            <a:r>
              <a:rPr lang="en-US" altLang="pt-BR" dirty="0" err="1">
                <a:cs typeface="Times New Roman" pitchFamily="18" charset="0"/>
              </a:rPr>
              <a:t>Ministério</a:t>
            </a:r>
            <a:r>
              <a:rPr lang="en-US" altLang="pt-BR" dirty="0">
                <a:cs typeface="Times New Roman" pitchFamily="18" charset="0"/>
              </a:rPr>
              <a:t> </a:t>
            </a:r>
            <a:r>
              <a:rPr lang="en-US" altLang="pt-BR" dirty="0" err="1">
                <a:cs typeface="Times New Roman" pitchFamily="18" charset="0"/>
              </a:rPr>
              <a:t>Público</a:t>
            </a:r>
            <a:r>
              <a:rPr lang="en-US" altLang="pt-BR" dirty="0">
                <a:cs typeface="Times New Roman" pitchFamily="18" charset="0"/>
              </a:rPr>
              <a:t> do </a:t>
            </a:r>
            <a:r>
              <a:rPr lang="en-US" altLang="pt-BR" dirty="0" err="1">
                <a:cs typeface="Times New Roman" pitchFamily="18" charset="0"/>
              </a:rPr>
              <a:t>Trabalho</a:t>
            </a:r>
            <a:r>
              <a:rPr lang="en-US" altLang="pt-BR" dirty="0">
                <a:cs typeface="Times New Roman" pitchFamily="18" charset="0"/>
              </a:rPr>
              <a:t>, </a:t>
            </a:r>
            <a:r>
              <a:rPr lang="en-US" altLang="pt-BR" dirty="0" err="1">
                <a:cs typeface="Times New Roman" pitchFamily="18" charset="0"/>
              </a:rPr>
              <a:t>Consed</a:t>
            </a:r>
            <a:r>
              <a:rPr lang="en-US" altLang="pt-BR" dirty="0">
                <a:cs typeface="Times New Roman" pitchFamily="18" charset="0"/>
              </a:rPr>
              <a:t> , </a:t>
            </a:r>
            <a:r>
              <a:rPr lang="en-US" altLang="pt-BR" dirty="0" err="1">
                <a:cs typeface="Times New Roman" pitchFamily="18" charset="0"/>
              </a:rPr>
              <a:t>Fórum</a:t>
            </a:r>
            <a:r>
              <a:rPr lang="en-US" altLang="pt-BR" dirty="0">
                <a:cs typeface="Times New Roman" pitchFamily="18" charset="0"/>
              </a:rPr>
              <a:t> Nacional dos </a:t>
            </a:r>
            <a:r>
              <a:rPr lang="en-US" altLang="pt-BR" dirty="0" err="1">
                <a:cs typeface="Times New Roman" pitchFamily="18" charset="0"/>
              </a:rPr>
              <a:t>Conselhos</a:t>
            </a:r>
            <a:r>
              <a:rPr lang="en-US" altLang="pt-BR" dirty="0">
                <a:cs typeface="Times New Roman" pitchFamily="18" charset="0"/>
              </a:rPr>
              <a:t> </a:t>
            </a:r>
            <a:r>
              <a:rPr lang="en-US" altLang="pt-BR" dirty="0" err="1">
                <a:cs typeface="Times New Roman" pitchFamily="18" charset="0"/>
              </a:rPr>
              <a:t>Estaduais</a:t>
            </a:r>
            <a:r>
              <a:rPr lang="en-US" altLang="pt-BR" dirty="0">
                <a:cs typeface="Times New Roman" pitchFamily="18" charset="0"/>
              </a:rPr>
              <a:t> de </a:t>
            </a:r>
            <a:r>
              <a:rPr lang="en-US" altLang="pt-BR" dirty="0" err="1">
                <a:cs typeface="Times New Roman" pitchFamily="18" charset="0"/>
              </a:rPr>
              <a:t>Educação</a:t>
            </a:r>
            <a:r>
              <a:rPr lang="en-US" altLang="pt-BR" dirty="0">
                <a:cs typeface="Times New Roman" pitchFamily="18" charset="0"/>
              </a:rPr>
              <a:t> e </a:t>
            </a:r>
            <a:r>
              <a:rPr lang="en-US" altLang="pt-BR" dirty="0" err="1">
                <a:cs typeface="Times New Roman" pitchFamily="18" charset="0"/>
              </a:rPr>
              <a:t>em</a:t>
            </a:r>
            <a:r>
              <a:rPr lang="en-US" altLang="pt-BR" dirty="0">
                <a:cs typeface="Times New Roman" pitchFamily="18" charset="0"/>
              </a:rPr>
              <a:t> Debates </a:t>
            </a:r>
            <a:r>
              <a:rPr lang="en-US" altLang="pt-BR" dirty="0" err="1">
                <a:cs typeface="Times New Roman" pitchFamily="18" charset="0"/>
              </a:rPr>
              <a:t>em</a:t>
            </a:r>
            <a:r>
              <a:rPr lang="en-US" altLang="pt-BR" dirty="0">
                <a:cs typeface="Times New Roman" pitchFamily="18" charset="0"/>
              </a:rPr>
              <a:t> </a:t>
            </a:r>
            <a:r>
              <a:rPr lang="en-US" altLang="pt-BR" dirty="0" err="1">
                <a:cs typeface="Times New Roman" pitchFamily="18" charset="0"/>
              </a:rPr>
              <a:t>Grupo</a:t>
            </a:r>
            <a:r>
              <a:rPr lang="en-US" altLang="pt-BR" dirty="0">
                <a:cs typeface="Times New Roman" pitchFamily="18" charset="0"/>
              </a:rPr>
              <a:t> de </a:t>
            </a:r>
            <a:r>
              <a:rPr lang="en-US" altLang="pt-BR" dirty="0" err="1">
                <a:cs typeface="Times New Roman" pitchFamily="18" charset="0"/>
              </a:rPr>
              <a:t>Trabalho</a:t>
            </a:r>
            <a:r>
              <a:rPr lang="en-US" altLang="pt-BR" dirty="0">
                <a:cs typeface="Times New Roman" pitchFamily="18" charset="0"/>
              </a:rPr>
              <a:t> </a:t>
            </a:r>
            <a:r>
              <a:rPr lang="en-US" altLang="pt-BR" dirty="0" err="1">
                <a:cs typeface="Times New Roman" pitchFamily="18" charset="0"/>
              </a:rPr>
              <a:t>Interministerial</a:t>
            </a:r>
            <a:r>
              <a:rPr lang="en-US" altLang="pt-BR" dirty="0">
                <a:cs typeface="Times New Roman" pitchFamily="18" charset="0"/>
              </a:rPr>
              <a:t>.</a:t>
            </a:r>
          </a:p>
          <a:p>
            <a:pPr algn="just">
              <a:lnSpc>
                <a:spcPct val="80000"/>
              </a:lnSpc>
            </a:pPr>
            <a:r>
              <a:rPr lang="en-US" altLang="pt-BR" dirty="0">
                <a:cs typeface="Times New Roman" pitchFamily="18" charset="0"/>
              </a:rPr>
              <a:t>Nova </a:t>
            </a:r>
            <a:r>
              <a:rPr lang="en-US" altLang="pt-BR" dirty="0" err="1">
                <a:cs typeface="Times New Roman" pitchFamily="18" charset="0"/>
              </a:rPr>
              <a:t>Regulamentação</a:t>
            </a:r>
            <a:r>
              <a:rPr lang="en-US" altLang="pt-BR" dirty="0">
                <a:cs typeface="Times New Roman" pitchFamily="18" charset="0"/>
              </a:rPr>
              <a:t>: Lei nº 11.788/2008</a:t>
            </a:r>
            <a:endParaRPr lang="pt-BR" alt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70890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4310" y="0"/>
            <a:ext cx="10018713" cy="1034512"/>
          </a:xfrm>
        </p:spPr>
        <p:txBody>
          <a:bodyPr/>
          <a:lstStyle/>
          <a:p>
            <a:r>
              <a:rPr lang="pt-BR" altLang="pt-BR" dirty="0"/>
              <a:t>Resolução Regulamentadora do Estágio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84310" y="588936"/>
            <a:ext cx="10526876" cy="6695267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pt-BR" altLang="pt-BR" b="1" dirty="0"/>
              <a:t>Abrangência:</a:t>
            </a:r>
            <a:r>
              <a:rPr lang="pt-BR" altLang="pt-BR" dirty="0"/>
              <a:t> Alunos da Educação Profissional (qualificação profissional, técnico e tecnológico) e do Ensino Médio, inclusive nas modalidades de Educação Especial e Educação de Jovens e Adultos; Educação Superior: Graduação e Pós.</a:t>
            </a:r>
          </a:p>
          <a:p>
            <a:pPr algn="just">
              <a:lnSpc>
                <a:spcPct val="80000"/>
              </a:lnSpc>
            </a:pPr>
            <a:r>
              <a:rPr lang="pt-BR" altLang="pt-BR" dirty="0"/>
              <a:t>O Estágio é sempre curricular e supervisionado, assumido intencionalmente pela escola como ato educativo.</a:t>
            </a:r>
          </a:p>
          <a:p>
            <a:pPr algn="just">
              <a:lnSpc>
                <a:spcPct val="80000"/>
              </a:lnSpc>
            </a:pPr>
            <a:r>
              <a:rPr lang="pt-BR" altLang="pt-BR" dirty="0"/>
              <a:t>Como atividade curricular, o Estágio integra a proposta pedagógica da escola e os instrumentos de planejamento curricular do curso.</a:t>
            </a:r>
          </a:p>
          <a:p>
            <a:pPr algn="just">
              <a:lnSpc>
                <a:spcPct val="80000"/>
              </a:lnSpc>
            </a:pPr>
            <a:r>
              <a:rPr lang="pt-BR" altLang="pt-BR" dirty="0"/>
              <a:t>O ato educativo da Escola exige supervisão e orientação do estagiário por profissional designado.</a:t>
            </a:r>
          </a:p>
          <a:p>
            <a:pPr algn="just">
              <a:lnSpc>
                <a:spcPct val="80000"/>
              </a:lnSpc>
            </a:pPr>
            <a:r>
              <a:rPr lang="pt-BR" altLang="pt-BR" dirty="0"/>
              <a:t>O Estágio deve ser realizado ao longo do curso e não deve ser etapa desvinculada do currículo.</a:t>
            </a:r>
          </a:p>
          <a:p>
            <a:pPr algn="just">
              <a:lnSpc>
                <a:spcPct val="80000"/>
              </a:lnSpc>
            </a:pPr>
            <a:r>
              <a:rPr lang="pt-BR" altLang="pt-BR" dirty="0"/>
              <a:t>Exigência de matrícula do aluno, orientação e registros escolares como componente curricular.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35980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4309" y="127861"/>
            <a:ext cx="10018713" cy="988017"/>
          </a:xfrm>
        </p:spPr>
        <p:txBody>
          <a:bodyPr/>
          <a:lstStyle/>
          <a:p>
            <a:r>
              <a:rPr lang="pt-BR" altLang="pt-BR" dirty="0"/>
              <a:t>Estrutura do Parecer </a:t>
            </a:r>
            <a:r>
              <a:rPr lang="pt-BR" altLang="pt-BR" dirty="0" err="1"/>
              <a:t>Normatizador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84310" y="883403"/>
            <a:ext cx="9844951" cy="6106333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80000"/>
              </a:lnSpc>
            </a:pPr>
            <a:r>
              <a:rPr lang="pt-BR" altLang="pt-BR" sz="1500" dirty="0"/>
              <a:t>Estrutura do Novo Parecer, até o Voto do Relator, com Projeto de Resolução</a:t>
            </a:r>
          </a:p>
          <a:p>
            <a:pPr algn="just">
              <a:lnSpc>
                <a:spcPct val="80000"/>
              </a:lnSpc>
            </a:pPr>
            <a:r>
              <a:rPr lang="pt-BR" altLang="pt-BR" sz="1500" dirty="0"/>
              <a:t>Relatório</a:t>
            </a:r>
          </a:p>
          <a:p>
            <a:pPr lvl="1" algn="just">
              <a:lnSpc>
                <a:spcPct val="80000"/>
              </a:lnSpc>
            </a:pPr>
            <a:r>
              <a:rPr lang="pt-BR" altLang="pt-BR" sz="1500" dirty="0"/>
              <a:t>1. Histórico</a:t>
            </a:r>
          </a:p>
          <a:p>
            <a:pPr lvl="1" algn="just">
              <a:lnSpc>
                <a:spcPct val="80000"/>
              </a:lnSpc>
            </a:pPr>
            <a:r>
              <a:rPr lang="pt-BR" sz="1500" dirty="0"/>
              <a:t>2. Análise Jurídica da concepção de Estágio Supervisionado como Ato Educativo</a:t>
            </a:r>
          </a:p>
          <a:p>
            <a:pPr lvl="1" algn="just">
              <a:lnSpc>
                <a:spcPct val="80000"/>
              </a:lnSpc>
            </a:pPr>
            <a:r>
              <a:rPr lang="pt-BR" sz="1500" dirty="0"/>
              <a:t>3. Análise Educacional da concepção de Estágio Supervisionado como Ato Educativo</a:t>
            </a:r>
          </a:p>
          <a:p>
            <a:pPr lvl="1" algn="just">
              <a:lnSpc>
                <a:spcPct val="80000"/>
              </a:lnSpc>
            </a:pPr>
            <a:r>
              <a:rPr lang="pt-BR" sz="1500" dirty="0"/>
              <a:t>4. Caracterização do objeto do Parecer e da evolução histórica do conceito de estágio supervisionado</a:t>
            </a:r>
          </a:p>
          <a:p>
            <a:pPr lvl="1" algn="just">
              <a:lnSpc>
                <a:spcPct val="80000"/>
              </a:lnSpc>
            </a:pPr>
            <a:r>
              <a:rPr lang="pt-BR" sz="1500" dirty="0"/>
              <a:t>5. O estágio supervisionado e o mundo do trabalho</a:t>
            </a:r>
          </a:p>
          <a:p>
            <a:pPr lvl="1" algn="just">
              <a:lnSpc>
                <a:spcPct val="80000"/>
              </a:lnSpc>
            </a:pPr>
            <a:r>
              <a:rPr lang="pt-BR" sz="1500" dirty="0"/>
              <a:t>5.1. O Estágio Supervisionado no Serviço Público Federal</a:t>
            </a:r>
          </a:p>
          <a:p>
            <a:pPr lvl="1" algn="just">
              <a:lnSpc>
                <a:spcPct val="80000"/>
              </a:lnSpc>
            </a:pPr>
            <a:r>
              <a:rPr lang="pt-BR" sz="1500" dirty="0"/>
              <a:t>6.	A normatização do estágio supervisionado e a atenção às pessoas com deficiência.</a:t>
            </a:r>
          </a:p>
          <a:p>
            <a:pPr lvl="1" algn="just">
              <a:lnSpc>
                <a:spcPct val="80000"/>
              </a:lnSpc>
            </a:pPr>
            <a:r>
              <a:rPr lang="pt-BR" sz="1500" dirty="0"/>
              <a:t>7. Proposta Inicial de Diretrizes e Normas para a realização de Estágios Supervisionados em todos os níveis e modalidades de Educação e Ensino</a:t>
            </a:r>
            <a:endParaRPr lang="pt-BR" sz="1500" i="1" dirty="0"/>
          </a:p>
          <a:p>
            <a:pPr lvl="1" algn="just">
              <a:lnSpc>
                <a:spcPct val="80000"/>
              </a:lnSpc>
            </a:pPr>
            <a:r>
              <a:rPr lang="pt-BR" sz="1500" dirty="0"/>
              <a:t>8. Formas de Realização do Estágio Supervisionado como Ato Educativo</a:t>
            </a:r>
          </a:p>
          <a:p>
            <a:pPr lvl="1" algn="just">
              <a:lnSpc>
                <a:spcPct val="80000"/>
              </a:lnSpc>
            </a:pPr>
            <a:r>
              <a:rPr lang="pt-BR" sz="1500" dirty="0"/>
              <a:t>8.1. Estágio profissional supervisionado em ambiente real de trabalho.</a:t>
            </a:r>
          </a:p>
          <a:p>
            <a:pPr lvl="1" algn="just">
              <a:lnSpc>
                <a:spcPct val="80000"/>
              </a:lnSpc>
            </a:pPr>
            <a:r>
              <a:rPr lang="pt-BR" sz="1500" dirty="0"/>
              <a:t>8.2. Contato com o mundo do trabalho </a:t>
            </a:r>
          </a:p>
          <a:p>
            <a:pPr lvl="1" algn="just">
              <a:lnSpc>
                <a:spcPct val="80000"/>
              </a:lnSpc>
            </a:pPr>
            <a:r>
              <a:rPr lang="pt-BR" sz="1500" dirty="0"/>
              <a:t>Estágio obrigatório</a:t>
            </a:r>
          </a:p>
          <a:p>
            <a:pPr lvl="1" algn="just">
              <a:lnSpc>
                <a:spcPct val="80000"/>
              </a:lnSpc>
            </a:pPr>
            <a:r>
              <a:rPr lang="pt-BR" sz="1500" dirty="0"/>
              <a:t>Estágio não obrigatório</a:t>
            </a:r>
          </a:p>
          <a:p>
            <a:pPr lvl="1" algn="just">
              <a:lnSpc>
                <a:spcPct val="80000"/>
              </a:lnSpc>
            </a:pPr>
            <a:r>
              <a:rPr lang="pt-BR" sz="1500" dirty="0"/>
              <a:t>8.2 A extensão como campo de estágio: participação em empreendimentos ou projetos de interesse social ou cultural da comunidade.</a:t>
            </a:r>
          </a:p>
          <a:p>
            <a:pPr lvl="1" algn="just">
              <a:lnSpc>
                <a:spcPct val="80000"/>
              </a:lnSpc>
            </a:pPr>
            <a:r>
              <a:rPr lang="pt-BR" sz="1500" dirty="0"/>
              <a:t>8.4. Atividades de Monitoria como forma de estágio supervisionado</a:t>
            </a:r>
          </a:p>
          <a:p>
            <a:pPr lvl="1" algn="just">
              <a:lnSpc>
                <a:spcPct val="80000"/>
              </a:lnSpc>
            </a:pPr>
            <a:endParaRPr lang="pt-BR" sz="1600" dirty="0"/>
          </a:p>
          <a:p>
            <a:pPr lvl="1" algn="just">
              <a:lnSpc>
                <a:spcPct val="80000"/>
              </a:lnSpc>
            </a:pPr>
            <a:r>
              <a:rPr lang="pt-BR" sz="1600" dirty="0"/>
              <a:t>Voto do Relator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82300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23795" y="0"/>
            <a:ext cx="10018713" cy="950562"/>
          </a:xfrm>
        </p:spPr>
        <p:txBody>
          <a:bodyPr/>
          <a:lstStyle/>
          <a:p>
            <a:r>
              <a:rPr lang="pt-BR" dirty="0" smtClean="0"/>
              <a:t>Estrutura da Resolução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293749" y="728421"/>
            <a:ext cx="8648054" cy="612958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pt-BR" dirty="0"/>
              <a:t>Título I – Das Disposições Gerais</a:t>
            </a:r>
          </a:p>
          <a:p>
            <a:pPr algn="just"/>
            <a:r>
              <a:rPr lang="pt-BR" dirty="0"/>
              <a:t>Título II – Das Disposições Específicas</a:t>
            </a:r>
          </a:p>
          <a:p>
            <a:pPr lvl="1" algn="just"/>
            <a:r>
              <a:rPr lang="pt-BR" dirty="0"/>
              <a:t>Capítulo I – Da Educação Básica</a:t>
            </a:r>
          </a:p>
          <a:p>
            <a:pPr lvl="1" algn="just"/>
            <a:r>
              <a:rPr lang="pt-BR" dirty="0"/>
              <a:t>Seção I – Do Ensino Médio</a:t>
            </a:r>
          </a:p>
          <a:p>
            <a:pPr lvl="1" algn="just"/>
            <a:r>
              <a:rPr lang="pt-BR" dirty="0"/>
              <a:t>Seção II – Da Educação de Jovens e Adultos</a:t>
            </a:r>
          </a:p>
          <a:p>
            <a:pPr lvl="1" algn="just"/>
            <a:r>
              <a:rPr lang="pt-BR" dirty="0"/>
              <a:t>Seção III – Da Educação Profissional Técnica de Nível Médio e respectivos Itinerários 	Formativos, da Qualificação Profissional à Especialização em nível médio</a:t>
            </a:r>
          </a:p>
          <a:p>
            <a:pPr lvl="1" algn="just"/>
            <a:r>
              <a:rPr lang="pt-BR" dirty="0"/>
              <a:t>Capítulo II – Da Educação Superior</a:t>
            </a:r>
          </a:p>
          <a:p>
            <a:pPr lvl="1" algn="just"/>
            <a:r>
              <a:rPr lang="pt-BR" dirty="0"/>
              <a:t>Seção I – Dos Cursos de Graduação (Tecnologia, Bacharelado e Licenciatura)</a:t>
            </a:r>
          </a:p>
          <a:p>
            <a:pPr lvl="1" algn="just"/>
            <a:r>
              <a:rPr lang="pt-BR" dirty="0"/>
              <a:t>Seção II – Dos Programas de Pós-graduação (Mestrado e Doutorado)</a:t>
            </a:r>
          </a:p>
          <a:p>
            <a:pPr lvl="1" algn="just"/>
            <a:r>
              <a:rPr lang="pt-BR" dirty="0"/>
              <a:t>Capítulo III – Da Formação de Professores</a:t>
            </a:r>
          </a:p>
          <a:p>
            <a:pPr lvl="1" algn="just"/>
            <a:r>
              <a:rPr lang="pt-BR" dirty="0"/>
              <a:t>Seção I – Dos Professores para a Educação Superior</a:t>
            </a:r>
          </a:p>
          <a:p>
            <a:pPr lvl="1" algn="just"/>
            <a:r>
              <a:rPr lang="pt-BR" dirty="0"/>
              <a:t>Seção II – Dos Professores para a Educação Básica</a:t>
            </a:r>
          </a:p>
          <a:p>
            <a:pPr lvl="1" algn="just"/>
            <a:r>
              <a:rPr lang="pt-BR" dirty="0"/>
              <a:t>Seção III – Dos Professores para a Educação Profissional</a:t>
            </a:r>
          </a:p>
          <a:p>
            <a:pPr lvl="1" algn="just"/>
            <a:r>
              <a:rPr lang="pt-BR" dirty="0"/>
              <a:t>Seção IV – Dos Professores para a Educação Especial</a:t>
            </a:r>
          </a:p>
          <a:p>
            <a:pPr lvl="1" algn="just"/>
            <a:r>
              <a:rPr lang="pt-BR" dirty="0"/>
              <a:t>Capítulo IV – Da Educação a Distância</a:t>
            </a:r>
          </a:p>
          <a:p>
            <a:pPr lvl="1" algn="just"/>
            <a:r>
              <a:rPr lang="pt-BR" dirty="0"/>
              <a:t>Seção I – Educação a Distância no âmbito da Educação Básica</a:t>
            </a:r>
          </a:p>
          <a:p>
            <a:pPr lvl="1" algn="just"/>
            <a:r>
              <a:rPr lang="pt-BR" dirty="0"/>
              <a:t>Seção II – Educação a Distância no âmbito da Educação Superior</a:t>
            </a:r>
            <a:r>
              <a:rPr lang="pt-BR" sz="1400" dirty="0"/>
              <a:t> </a:t>
            </a:r>
            <a:r>
              <a:rPr lang="pt-BR" dirty="0"/>
              <a:t>  </a:t>
            </a:r>
          </a:p>
          <a:p>
            <a:pPr lvl="1" algn="just"/>
            <a:endParaRPr lang="pt-BR" dirty="0"/>
          </a:p>
          <a:p>
            <a:pPr algn="just"/>
            <a:r>
              <a:rPr lang="pt-BR" dirty="0"/>
              <a:t> Título III – Das Disposições Finais</a:t>
            </a:r>
          </a:p>
          <a:p>
            <a:pPr algn="just"/>
            <a:r>
              <a:rPr lang="pt-BR" dirty="0"/>
              <a:t> Título IV – Das Disposições Transitórias</a:t>
            </a:r>
          </a:p>
        </p:txBody>
      </p:sp>
    </p:spTree>
    <p:extLst>
      <p:ext uri="{BB962C8B-B14F-4D97-AF65-F5344CB8AC3E}">
        <p14:creationId xmlns:p14="http://schemas.microsoft.com/office/powerpoint/2010/main" val="1628357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058987" y="190501"/>
            <a:ext cx="10018713" cy="871538"/>
          </a:xfrm>
        </p:spPr>
        <p:txBody>
          <a:bodyPr/>
          <a:lstStyle/>
          <a:p>
            <a:pPr algn="ctr" eaLnBrk="1" hangingPunct="1"/>
            <a:r>
              <a:rPr lang="pt-BR" altLang="pt-BR" sz="3200" dirty="0"/>
              <a:t>Resolução Regulamentadora do Estágio - III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6350" y="1271588"/>
            <a:ext cx="10906918" cy="504031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pt-BR" altLang="pt-BR" sz="2200" dirty="0"/>
              <a:t>Modalidades de estágio curricular supervisionado: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pt-BR" altLang="pt-BR" sz="2200" dirty="0"/>
              <a:t>	- Estágio profissional obrigatório, decorrente da natureza da habilitação ou qualificação profissional.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pt-BR" altLang="pt-BR" sz="2200" dirty="0"/>
              <a:t>	- Estágio profissional não obrigatório, mas incluído nos respectivos planos de curso e projetos pedagógicos.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pt-BR" altLang="pt-BR" sz="2200" dirty="0"/>
              <a:t>	- Estágio </a:t>
            </a:r>
            <a:r>
              <a:rPr lang="pt-BR" altLang="pt-BR" sz="2200" dirty="0" smtClean="0"/>
              <a:t>sociocultural </a:t>
            </a:r>
            <a:r>
              <a:rPr lang="pt-BR" altLang="pt-BR" sz="2200" dirty="0"/>
              <a:t>ou de iniciação científica previsto como forma de contextualização do currículo (trabalho e cidadania).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pt-BR" altLang="pt-BR" sz="2200" dirty="0"/>
              <a:t>	- Estágio profissional, </a:t>
            </a:r>
            <a:r>
              <a:rPr lang="pt-BR" altLang="pt-BR" sz="2200" dirty="0" smtClean="0"/>
              <a:t>sociocultural </a:t>
            </a:r>
            <a:r>
              <a:rPr lang="pt-BR" altLang="pt-BR" sz="2200" dirty="0"/>
              <a:t>ou de iniciação científica não previsto como obrigatório, mas assumido intencionalmente pela escola como ato educativo.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pt-BR" altLang="pt-BR" sz="2200" dirty="0"/>
              <a:t>	- Estágio civil e voluntário, caracterizado pela participação dos alunos em empreendimentos e projetos </a:t>
            </a:r>
            <a:r>
              <a:rPr lang="pt-BR" altLang="pt-BR" sz="2200" dirty="0" smtClean="0"/>
              <a:t>socioculturais </a:t>
            </a:r>
            <a:r>
              <a:rPr lang="pt-BR" altLang="pt-BR" sz="2200" dirty="0"/>
              <a:t>da comunidade.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pt-BR" altLang="pt-BR" sz="2200" dirty="0"/>
              <a:t>	- Estágio civil, de participação dos alunos em projetos de prestação de serviço civil, em serviços voluntários de relevante caráter social ou em sistemas de defesa civil</a:t>
            </a:r>
            <a:r>
              <a:rPr lang="pt-BR" altLang="pt-BR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9810127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712911" y="0"/>
            <a:ext cx="10018713" cy="838200"/>
          </a:xfrm>
        </p:spPr>
        <p:txBody>
          <a:bodyPr/>
          <a:lstStyle/>
          <a:p>
            <a:pPr algn="ctr" eaLnBrk="1" hangingPunct="1"/>
            <a:r>
              <a:rPr lang="pt-BR" altLang="pt-BR" sz="3200" dirty="0"/>
              <a:t>Resolução Regulamentadora do Estágio -IV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62050" y="1009650"/>
            <a:ext cx="10763250" cy="5714999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pt-BR" altLang="pt-BR" sz="1800" dirty="0"/>
              <a:t>	</a:t>
            </a:r>
            <a:r>
              <a:rPr lang="pt-BR" altLang="pt-BR" sz="2200" dirty="0"/>
              <a:t>- Modalidade de estágio civil apenas em atividades ou programas de natureza pública ou sem fins lucrativos.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pt-BR" altLang="pt-BR" sz="2200" dirty="0"/>
              <a:t>	- O estágio deve estar sempre vinculado a um curso, como atividade curricular e ato educativo.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pt-BR" altLang="pt-BR" sz="2200" dirty="0"/>
              <a:t>	- Estágio em curso de Qualificação Profissional de Nível Básico, apenas para cursos com mínimo de 150 horas.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pt-BR" altLang="pt-BR" sz="2200" dirty="0"/>
              <a:t>	- Realização de estágio supervisionado representa situação de mútua responsabilidade entre as partes.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pt-BR" altLang="pt-BR" sz="2200" dirty="0"/>
              <a:t>	- Obrigatoriedade de seguro contra acidentes pessoais e de responsabilidade civil por danos contra terceiros.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pt-BR" altLang="pt-BR" sz="2200" dirty="0"/>
              <a:t>	- O valor das apólices de seguro deverá se basear em valores de mercado e não simbólicos.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pt-BR" altLang="pt-BR" sz="2200" dirty="0"/>
              <a:t>	- Atividades de prática profissional simulada são complementadas por atividades de Estágio Supervisionado</a:t>
            </a:r>
            <a:r>
              <a:rPr lang="pt-BR" altLang="pt-BR" sz="1800" dirty="0"/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endParaRPr lang="pt-BR" altLang="pt-BR" sz="1800" dirty="0"/>
          </a:p>
        </p:txBody>
      </p:sp>
    </p:spTree>
    <p:extLst>
      <p:ext uri="{BB962C8B-B14F-4D97-AF65-F5344CB8AC3E}">
        <p14:creationId xmlns:p14="http://schemas.microsoft.com/office/powerpoint/2010/main" val="68338498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789111" y="228601"/>
            <a:ext cx="10018713" cy="857250"/>
          </a:xfrm>
        </p:spPr>
        <p:txBody>
          <a:bodyPr/>
          <a:lstStyle/>
          <a:p>
            <a:pPr algn="ctr" eaLnBrk="1" hangingPunct="1"/>
            <a:r>
              <a:rPr lang="pt-BR" altLang="pt-BR" sz="3200" dirty="0"/>
              <a:t>Resolução Regulamentadora do Estágio -V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84310" y="1085851"/>
            <a:ext cx="10018713" cy="5600699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t-BR" altLang="pt-BR" sz="2600" dirty="0"/>
              <a:t>Responsabilidade social das organizações parceiras: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pt-BR" altLang="pt-BR" sz="2600" dirty="0"/>
              <a:t>	- A organização parceira orienta as atividades do estagiário na Empresa ou Organização.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pt-BR" altLang="pt-BR" sz="2600" dirty="0"/>
              <a:t>	- A Escola responde pelos seus estagiários e zela pelo proveito coletivo das suas atividades.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pt-BR" altLang="pt-BR" sz="2600" dirty="0"/>
              <a:t>	- Termo de compromisso entre Empresa e o estagiário, com interveniência obrigatória da Escola e opcional do Agente de integração.</a:t>
            </a:r>
          </a:p>
          <a:p>
            <a:pPr eaLnBrk="1" hangingPunct="1">
              <a:lnSpc>
                <a:spcPct val="80000"/>
              </a:lnSpc>
            </a:pPr>
            <a:r>
              <a:rPr lang="pt-BR" altLang="pt-BR" sz="2600" dirty="0"/>
              <a:t>O Estágio não gera vínculos empregatícios de qualquer espécie.</a:t>
            </a:r>
          </a:p>
          <a:p>
            <a:pPr eaLnBrk="1" hangingPunct="1">
              <a:lnSpc>
                <a:spcPct val="80000"/>
              </a:lnSpc>
            </a:pPr>
            <a:r>
              <a:rPr lang="pt-BR" altLang="pt-BR" sz="2600" dirty="0"/>
              <a:t>Mesmo o Estágio de livre escolha do aluno deverá ser devidamente registrado.</a:t>
            </a:r>
          </a:p>
          <a:p>
            <a:pPr eaLnBrk="1" hangingPunct="1">
              <a:lnSpc>
                <a:spcPct val="80000"/>
              </a:lnSpc>
            </a:pPr>
            <a:r>
              <a:rPr lang="pt-BR" altLang="pt-BR" sz="2600" dirty="0"/>
              <a:t>Termo de compromisso substituído por termo de adesão, quando realizado na própria escola ou na forma de ação comunitária ou prestação de serviço civil.</a:t>
            </a:r>
          </a:p>
        </p:txBody>
      </p:sp>
    </p:spTree>
    <p:extLst>
      <p:ext uri="{BB962C8B-B14F-4D97-AF65-F5344CB8AC3E}">
        <p14:creationId xmlns:p14="http://schemas.microsoft.com/office/powerpoint/2010/main" val="200473448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axe">
  <a:themeElements>
    <a:clrScheme name="Paralaxe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8BB434"/>
      </a:accent1>
      <a:accent2>
        <a:srgbClr val="33A583"/>
      </a:accent2>
      <a:accent3>
        <a:srgbClr val="3594B4"/>
      </a:accent3>
      <a:accent4>
        <a:srgbClr val="6063B4"/>
      </a:accent4>
      <a:accent5>
        <a:srgbClr val="D35731"/>
      </a:accent5>
      <a:accent6>
        <a:srgbClr val="EBAC4B"/>
      </a:accent6>
      <a:hlink>
        <a:srgbClr val="65AD30"/>
      </a:hlink>
      <a:folHlink>
        <a:srgbClr val="8ED25B"/>
      </a:folHlink>
    </a:clrScheme>
    <a:fontScheme name="Paralaxe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ax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1A9F9826-882C-40B9-8F38-5A3B8CFD19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63</TotalTime>
  <Words>658</Words>
  <Application>Microsoft Office PowerPoint</Application>
  <PresentationFormat>Widescreen</PresentationFormat>
  <Paragraphs>122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7" baseType="lpstr">
      <vt:lpstr>Arial</vt:lpstr>
      <vt:lpstr>Corbel</vt:lpstr>
      <vt:lpstr>Times New Roman</vt:lpstr>
      <vt:lpstr>Wingdings</vt:lpstr>
      <vt:lpstr>Paralaxe</vt:lpstr>
      <vt:lpstr>A Educação Profissional e o Estágio Supervisionado: um ato educativo</vt:lpstr>
      <vt:lpstr>A Educação Profissional e o Estágio Supervisionado: um ato educativo</vt:lpstr>
      <vt:lpstr>A motivação do Estudo e Nova Resolução</vt:lpstr>
      <vt:lpstr>Resolução Regulamentadora do Estágio</vt:lpstr>
      <vt:lpstr>Estrutura do Parecer Normatizador</vt:lpstr>
      <vt:lpstr>Estrutura da Resolução </vt:lpstr>
      <vt:lpstr>Resolução Regulamentadora do Estágio - III</vt:lpstr>
      <vt:lpstr>Resolução Regulamentadora do Estágio -IV</vt:lpstr>
      <vt:lpstr>Resolução Regulamentadora do Estágio -V</vt:lpstr>
      <vt:lpstr>Resolução Regulamentadora do Estágio -VI</vt:lpstr>
      <vt:lpstr>Resolução Regulamentadora do Estágio -VII</vt:lpstr>
      <vt:lpstr>Proximos passos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Educação Profissional e o Estágio Supervisionado: um ato educativo</dc:title>
  <dc:creator>Elinilze Teodoro</dc:creator>
  <cp:lastModifiedBy>Elinilze Teodoro</cp:lastModifiedBy>
  <cp:revision>8</cp:revision>
  <dcterms:created xsi:type="dcterms:W3CDTF">2016-06-11T16:14:56Z</dcterms:created>
  <dcterms:modified xsi:type="dcterms:W3CDTF">2016-06-14T17:39:38Z</dcterms:modified>
</cp:coreProperties>
</file>