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60" r:id="rId1"/>
  </p:sldMasterIdLst>
  <p:notesMasterIdLst>
    <p:notesMasterId r:id="rId10"/>
  </p:notesMasterIdLst>
  <p:sldIdLst>
    <p:sldId id="354" r:id="rId2"/>
    <p:sldId id="303" r:id="rId3"/>
    <p:sldId id="355" r:id="rId4"/>
    <p:sldId id="305" r:id="rId5"/>
    <p:sldId id="304" r:id="rId6"/>
    <p:sldId id="356" r:id="rId7"/>
    <p:sldId id="265" r:id="rId8"/>
    <p:sldId id="357" r:id="rId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8000"/>
    <a:srgbClr val="003300"/>
    <a:srgbClr val="000066"/>
    <a:srgbClr val="FFB13F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758" autoAdjust="0"/>
    <p:restoredTop sz="94660"/>
  </p:normalViewPr>
  <p:slideViewPr>
    <p:cSldViewPr>
      <p:cViewPr>
        <p:scale>
          <a:sx n="70" d="100"/>
          <a:sy n="70" d="100"/>
        </p:scale>
        <p:origin x="-1152" y="-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1843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2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837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2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493400ED-7206-411A-A75B-03ACC49B19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328539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CDF495-A48E-405F-A0CF-992B289D5E21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3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90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CDF495-A48E-405F-A0CF-992B289D5E21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6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90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CDF495-A48E-405F-A0CF-992B289D5E21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7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907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CDF495-A48E-405F-A0CF-992B289D5E21}" type="slidenum">
              <a:rPr lang="pt-BR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8</a:t>
            </a:fld>
            <a:endParaRPr lang="pt-BR" smtClean="0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90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722828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8557423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91362434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22583755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6903250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50962747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3660144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115095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2200500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3115498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204272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23125106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95718683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08119962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97313667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7472350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14/06/2016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1028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1619672" y="4509120"/>
            <a:ext cx="5184576" cy="7921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Ações da Coordenação de Ensino, Pesquisa e  Extensão</a:t>
            </a:r>
            <a:endParaRPr lang="pt-BR" sz="3200" b="1" dirty="0">
              <a:solidFill>
                <a:schemeClr val="accent5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8680"/>
            <a:ext cx="3024336" cy="36649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53093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lapis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7704" y="4938905"/>
            <a:ext cx="3866167" cy="1919095"/>
          </a:xfrm>
          <a:prstGeom prst="rect">
            <a:avLst/>
          </a:prstGeom>
          <a:noFill/>
        </p:spPr>
      </p:pic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323527" y="1182522"/>
            <a:ext cx="791289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defTabSz="914400">
              <a:buClr>
                <a:schemeClr val="accent2"/>
              </a:buClr>
            </a:pPr>
            <a:endParaRPr lang="pt-BR" sz="2800" dirty="0" smtClean="0">
              <a:solidFill>
                <a:schemeClr val="tx1"/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algn="just" defTabSz="914400">
              <a:buClr>
                <a:schemeClr val="accent2"/>
              </a:buClr>
              <a:buFont typeface="Wingdings" pitchFamily="2" charset="2"/>
              <a:buChar char="v"/>
            </a:pP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Assessoramento das ações de extensão por meio da consolidação dos procedimentos necessários à regulamentação dos estágios dos estudantes do IFPA.</a:t>
            </a:r>
          </a:p>
          <a:p>
            <a:pPr algn="just" defTabSz="914400">
              <a:buClr>
                <a:schemeClr val="accent2"/>
              </a:buClr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</a:p>
          <a:p>
            <a:pPr algn="just" defTabSz="914400">
              <a:buClr>
                <a:schemeClr val="accent2"/>
              </a:buClr>
              <a:buFont typeface="Wingdings" pitchFamily="2" charset="2"/>
              <a:buChar char="v"/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Promover, Coordenar 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 orientar estratégias relacionadas a realização de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estágios </a:t>
            </a:r>
            <a:r>
              <a:rPr lang="pt-BR" sz="2000" dirty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junto aos discentes, docentes e concedentes de estágios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do IFPA através dos setores de extensão dos campi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00593" y="523542"/>
            <a:ext cx="4029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pt-BR" sz="2400" b="1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OBJETIVOS</a:t>
            </a:r>
            <a:r>
              <a:rPr lang="pt-BR" sz="24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pt-BR" sz="2400" dirty="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0025" y="1196752"/>
            <a:ext cx="71802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58775" indent="-358775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Renovação contrato com CIEE: </a:t>
            </a:r>
          </a:p>
          <a:p>
            <a:pPr marL="358775" indent="-358775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Revisão de normatizações internas:</a:t>
            </a:r>
          </a:p>
          <a:p>
            <a:pPr marL="800100" indent="-34290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Implantação do GT Estágio</a:t>
            </a:r>
          </a:p>
          <a:p>
            <a:pPr marL="800100" indent="-34290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Criação de ambiente de discussão para discussão e elaboração (revisão) da Resolução 29/2013-CONSUP  e dos instrumentos do estágio.</a:t>
            </a:r>
          </a:p>
          <a:p>
            <a:pPr marL="358775" indent="-358775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Implantação de sistema de gestão do Estagio no SIGAA (em desenvolvimento pela DTI)</a:t>
            </a:r>
          </a:p>
        </p:txBody>
      </p:sp>
      <p:sp>
        <p:nvSpPr>
          <p:cNvPr id="6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00025" y="440262"/>
            <a:ext cx="7036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AÇÕES ESTRÁTÉGICAS SOBRE ESTÁGIO DO IFPA</a:t>
            </a:r>
          </a:p>
        </p:txBody>
      </p:sp>
    </p:spTree>
    <p:extLst>
      <p:ext uri="{BB962C8B-B14F-4D97-AF65-F5344CB8AC3E}">
        <p14:creationId xmlns="" xmlns:p14="http://schemas.microsoft.com/office/powerpoint/2010/main" val="4630294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9405" y="134044"/>
            <a:ext cx="8568952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buClr>
                <a:srgbClr val="000000"/>
              </a:buClr>
              <a:buSzPct val="100000"/>
              <a:defRPr/>
            </a:pPr>
            <a:endParaRPr lang="pt-B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algn="just"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EDITAL DO PROCESSO SELETIVO SIMPLIFICADO PARA SELEÇÃO DE        ESTAGIÁRIOS - CIEE E IFPA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0000"/>
              </a:buClr>
              <a:buSzPct val="100000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</a:p>
          <a:p>
            <a:pPr lvl="1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Com o objetivo de complementar o ensino e aprendizagem dos estudantes matriculados em cursos regulares de nível médio e superior das instituições de ensino do Pará, foram ofertados:</a:t>
            </a:r>
          </a:p>
          <a:p>
            <a:pPr algn="just">
              <a:buClr>
                <a:srgbClr val="000000"/>
              </a:buClr>
              <a:buSzPct val="100000"/>
              <a:defRPr/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lvl="2" algn="just"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120 vagas</a:t>
            </a:r>
          </a:p>
          <a:p>
            <a:pPr lvl="3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48 vagas para Ensino Médio</a:t>
            </a:r>
          </a:p>
          <a:p>
            <a:pPr lvl="3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72 vagas para Ensino Superior</a:t>
            </a:r>
          </a:p>
          <a:p>
            <a:pPr lvl="3" algn="just">
              <a:buClr>
                <a:schemeClr val="accent2"/>
              </a:buClr>
              <a:buSzPct val="100000"/>
              <a:defRPr/>
            </a:pP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lvl="2" algn="just"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1.376 candidatos inscritos ao total</a:t>
            </a:r>
          </a:p>
          <a:p>
            <a:pPr lvl="3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336 selecionados</a:t>
            </a:r>
          </a:p>
          <a:p>
            <a:pPr algn="just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lvl="1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No dia 04 de Dezembro de 2015, iniciou-se a fase de convocação dos estagiários. Até o momento foram feitas 111 (cento e onze) contratações com seus respectivos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TCE’s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, distribuídos na maioria dos campi do IFPA e os demais setores que compõem a Reitoria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.</a:t>
            </a:r>
          </a:p>
          <a:p>
            <a:pPr lvl="1" algn="just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Proposição para 2016: durante a vigência do aditivo de 12 meses  do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contrato atual, seja encaminhado processo licitatório de um a novo que atenda a realidade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contemporanea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do Instituto, incluindo os novos campi.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844824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1749" y="980728"/>
            <a:ext cx="87959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 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A empresa CIEE realiza o intercâmbio entre o IFPA e as instituições de ensino, com o de executar os serviços de recrutamento, pré-seleção, encaminhamento e acompanhamento de estudantes regularmente matriculados e com frequência em cursos de educação superior, de ensino médio, pra preenchimento de oportunidades de estágio. </a:t>
            </a:r>
            <a:r>
              <a:rPr lang="pt-BR" sz="2000" dirty="0" smtClean="0">
                <a:solidFill>
                  <a:srgbClr val="FF0000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  <a:p>
            <a:pPr algn="just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28878" y="6503704"/>
            <a:ext cx="5040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tx1"/>
                </a:solidFill>
                <a:latin typeface="Times" pitchFamily="18" charset="0"/>
              </a:rPr>
              <a:t>FONTE: CIEE -PROEX, 2016</a:t>
            </a:r>
          </a:p>
        </p:txBody>
      </p:sp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70141839"/>
              </p:ext>
            </p:extLst>
          </p:nvPr>
        </p:nvGraphicFramePr>
        <p:xfrm>
          <a:off x="228878" y="3196654"/>
          <a:ext cx="8448142" cy="3307050"/>
        </p:xfrm>
        <a:graphic>
          <a:graphicData uri="http://schemas.openxmlformats.org/drawingml/2006/table">
            <a:tbl>
              <a:tblPr/>
              <a:tblGrid>
                <a:gridCol w="811509"/>
                <a:gridCol w="811509"/>
                <a:gridCol w="2241013"/>
                <a:gridCol w="1944216"/>
                <a:gridCol w="1224136"/>
                <a:gridCol w="1415759"/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 err="1" smtClean="0">
                          <a:solidFill>
                            <a:schemeClr val="bg1"/>
                          </a:solidFill>
                        </a:rPr>
                        <a:t>ord</a:t>
                      </a:r>
                      <a:endParaRPr lang="pt-BR" sz="15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Cod</a:t>
                      </a: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UNIDADE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Qtde de Vagas do Edital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Qtde de Ativos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Qtde</a:t>
                      </a: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de Desligados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3523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01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0001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Belém*Reitoria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25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523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02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0002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Abaetetuba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15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78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03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0003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Santarem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789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04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0005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Itaituba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78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05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0009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Belém*campus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1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06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0010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Tucurui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1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07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0011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Ananindeua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1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08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0012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Castanhal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18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1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09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0013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Breves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02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11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10</a:t>
                      </a:r>
                      <a:endParaRPr lang="pt-BR" sz="15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0014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Marabá Industrial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r>
                        <a:rPr lang="pt-BR" sz="150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03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76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IFPA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171717"/>
                          </a:solidFill>
                          <a:effectLst/>
                          <a:latin typeface="arial"/>
                        </a:rPr>
                        <a:t>111</a:t>
                      </a:r>
                      <a:endParaRPr lang="pt-BR" sz="15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</a:t>
                      </a:r>
                      <a:endParaRPr lang="pt-BR" sz="150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9406" y="501779"/>
            <a:ext cx="6882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RENOVAÇÃO 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 CONTRATO COM CIEE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2014 /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2017.</a:t>
            </a:r>
          </a:p>
        </p:txBody>
      </p:sp>
      <p:sp>
        <p:nvSpPr>
          <p:cNvPr id="5" name="Retângulo 4"/>
          <p:cNvSpPr/>
          <p:nvPr/>
        </p:nvSpPr>
        <p:spPr>
          <a:xfrm>
            <a:off x="228878" y="2827386"/>
            <a:ext cx="8375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Efetivos de Estagiários atendidos pelo contrato nº 04/14- CIEE/IFPA (2014/2016).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1850" y="814890"/>
            <a:ext cx="878497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Criação de ambiente de discussão para discussão e elaboração (revisão) da Resolução 29/2013-CONSUP  e dos instrumentos do estágio.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Implantação de sistema de gestão do Estagio no SIGAA (em desenvolvimento pela DTI)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Disponibilização das leis e normativas relacionadas a estágio:</a:t>
            </a:r>
          </a:p>
          <a:p>
            <a:pPr marL="266700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No link da PROEX </a:t>
            </a:r>
            <a:r>
              <a:rPr lang="pt-BR" sz="1600" dirty="0" smtClean="0">
                <a:solidFill>
                  <a:srgbClr val="0070C0"/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http://proex.ifpa.edu.br/ </a:t>
            </a:r>
          </a:p>
          <a:p>
            <a:pPr marL="266700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Na comunidade virtual do GT Estágio (AV) do SIGAA. os documentos relacionados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ao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estágio são: </a:t>
            </a:r>
          </a:p>
          <a:p>
            <a:pPr lvl="1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Lei Federal Nº 11.788/2008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- "Lei do Estágio"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Resolução CNE/CEB Nº 2/2015 - MEC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(Estágio dentro da perspectiva da formação continuada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)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Resolução CONSUP Nº 029/2013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– IFPA (Dispõe sobre estágio no âmbito do IFPA)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Parecer 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CNE/CEB Nº 28/2001 - MEC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(Dispõe sobre o Estágio Curricular Supervisionado como parte integrante do currículo)   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Parecer CNE/CEB Nº 35/2003 - MEC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(Normas para a organização e realização de estágio de alunos do Ensino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Médio e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da Educação Profissional)    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Parecer CNE/CEB Nº 1/2004 - MEC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(Estabelece Diretrizes Nacionais para a organização e a realização de Estágio de alunos da Educação Profissional e do Ensino Médio, inclusive nas modalidades de Educação Especial e de Educação de Jovens e Adultos)    </a:t>
            </a:r>
          </a:p>
          <a:p>
            <a:pPr lvl="1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Orientações Normativas Nº 07/2008 e 4/2014 - Min. do Planejamento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(Aceitação de Estagiários na Administração Pública Federal) </a:t>
            </a:r>
          </a:p>
        </p:txBody>
      </p:sp>
      <p:sp>
        <p:nvSpPr>
          <p:cNvPr id="6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5213" y="318403"/>
            <a:ext cx="3666388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defRPr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Revisão de normatizações internas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:</a:t>
            </a:r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09631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7604" y="980728"/>
            <a:ext cx="878497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 Implantação do GT Estágio: Em andamento</a:t>
            </a:r>
          </a:p>
          <a:p>
            <a:pPr marL="722313" indent="-28575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Hospedado no SIGAA: GT Egressos PROEX</a:t>
            </a:r>
          </a:p>
          <a:p>
            <a:pPr marL="722313" indent="-28575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GT representado por quase 20 membro da maioria dos campi</a:t>
            </a:r>
          </a:p>
          <a:p>
            <a:pPr marL="722313" indent="-28575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Fase de elaboração da proposta da revisão da Resolução 029/2013 – CONSUP  e seus anexos (I – Normativa; II – Termo de Referência; III – Procedimentos Tramitação de processos para Estágios Internacionais; e VI – Modelo de Acordo para Estágio no Exterior)</a:t>
            </a:r>
          </a:p>
          <a:p>
            <a:pPr marL="722313" indent="-28575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Encaminhamento do GT: após a revisão do documentos seriam padronizados os formulários de acompanhamento e avalição do estagiário (Termos de compromisso, conclusão, etc.)</a:t>
            </a:r>
          </a:p>
          <a:p>
            <a:pPr marL="722313" indent="-285750">
              <a:lnSpc>
                <a:spcPct val="15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Retorno das atividade em Agosto  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6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97528" y="431209"/>
            <a:ext cx="6387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defRPr/>
            </a:pPr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Revisão de normatizações internas: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5888"/>
            <a:ext cx="865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9024" y="1142984"/>
            <a:ext cx="8784976" cy="41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) 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6" name="CaixaDeTexto 3"/>
          <p:cNvSpPr txBox="1"/>
          <p:nvPr/>
        </p:nvSpPr>
        <p:spPr>
          <a:xfrm>
            <a:off x="7236296" y="108044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Coord. Extensão</a:t>
            </a:r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PROEX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65213" y="525338"/>
            <a:ext cx="564770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  <a:buSzPct val="100000"/>
              <a:defRPr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Implantação 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de sistema de gestão do Estagio no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 Light" panose="020B0306030504020204" pitchFamily="34" charset="0"/>
                <a:cs typeface="Times New Roman" pitchFamily="18" charset="0"/>
              </a:rPr>
              <a:t>SIGAA</a:t>
            </a:r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 Light" panose="020B0306030504020204" pitchFamily="34" charset="0"/>
              <a:cs typeface="Times New Roman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00100" y="1428736"/>
            <a:ext cx="7814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O sistema está em implantação, com previsão prévia de 30 a 60 dias está liberado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para utilização. </a:t>
            </a: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748163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7905</TotalTime>
  <Words>790</Words>
  <Application>Microsoft Office PowerPoint</Application>
  <PresentationFormat>Apresentação na tela (4:3)</PresentationFormat>
  <Paragraphs>142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Facet</vt:lpstr>
      <vt:lpstr>Ações da Coordenação de Ensino, Pesquisa e  Extensão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Robotica</dc:creator>
  <cp:lastModifiedBy>ultrabook</cp:lastModifiedBy>
  <cp:revision>518</cp:revision>
  <cp:lastPrinted>1601-01-01T00:00:00Z</cp:lastPrinted>
  <dcterms:created xsi:type="dcterms:W3CDTF">2013-07-09T22:41:13Z</dcterms:created>
  <dcterms:modified xsi:type="dcterms:W3CDTF">2016-06-14T17:53:01Z</dcterms:modified>
</cp:coreProperties>
</file>