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3"/>
  </p:notesMasterIdLst>
  <p:handoutMasterIdLst>
    <p:handoutMasterId r:id="rId24"/>
  </p:handoutMasterIdLst>
  <p:sldIdLst>
    <p:sldId id="271" r:id="rId2"/>
    <p:sldId id="289" r:id="rId3"/>
    <p:sldId id="279" r:id="rId4"/>
    <p:sldId id="280" r:id="rId5"/>
    <p:sldId id="291" r:id="rId6"/>
    <p:sldId id="290" r:id="rId7"/>
    <p:sldId id="292" r:id="rId8"/>
    <p:sldId id="283" r:id="rId9"/>
    <p:sldId id="284" r:id="rId10"/>
    <p:sldId id="281" r:id="rId11"/>
    <p:sldId id="285" r:id="rId12"/>
    <p:sldId id="286" r:id="rId13"/>
    <p:sldId id="287" r:id="rId14"/>
    <p:sldId id="293" r:id="rId15"/>
    <p:sldId id="294" r:id="rId16"/>
    <p:sldId id="295" r:id="rId17"/>
    <p:sldId id="273" r:id="rId18"/>
    <p:sldId id="274" r:id="rId19"/>
    <p:sldId id="275" r:id="rId20"/>
    <p:sldId id="288" r:id="rId21"/>
    <p:sldId id="296" r:id="rId22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9" autoAdjust="0"/>
    <p:restoredTop sz="94660"/>
  </p:normalViewPr>
  <p:slideViewPr>
    <p:cSldViewPr>
      <p:cViewPr>
        <p:scale>
          <a:sx n="40" d="100"/>
          <a:sy n="40" d="100"/>
        </p:scale>
        <p:origin x="-1358" y="-235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2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una.ramos\Desktop\Pesquisa%20Egressos%20Cursos%20T&#233;cnicos%20do%20IFPA%20-%20A&#231;&#227;o%20Piloto%20PROEX%20&amp;%20Projeto%20PIBEX%20(respostas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una.ramos\Desktop\Pesquisa%20Egressos%20Cursos%20T&#233;cnicos%20do%20IFPA%20-%20A&#231;&#227;o%20Piloto%20PROEX%20&amp;%20Projeto%20PIBEX%20(respostas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pivotSource>
    <c:name>[Pasta2]Plan5!Tabela dinâmica2</c:name>
    <c:fmtId val="-1"/>
  </c:pivotSource>
  <c:chart>
    <c:autoTitleDeleted val="1"/>
    <c:pivotFmts>
      <c:pivotFmt>
        <c:idx val="0"/>
        <c:dLbl>
          <c:idx val="0"/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1"/>
          <c:showSerName val="0"/>
          <c:showPercent val="0"/>
          <c:showBubbleSize val="0"/>
        </c:dLbl>
      </c:pivotFmt>
    </c:pivotFmts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Plan5!$B$1</c:f>
              <c:strCache>
                <c:ptCount val="1"/>
                <c:pt idx="0">
                  <c:v>Total</c:v>
                </c:pt>
              </c:strCache>
            </c:strRef>
          </c:tx>
          <c:explosion val="35"/>
          <c:dPt>
            <c:idx val="1"/>
            <c:bubble3D val="0"/>
            <c:explosion val="28"/>
          </c:dPt>
          <c:dLbls>
            <c:dLbl>
              <c:idx val="0"/>
              <c:layout>
                <c:manualLayout>
                  <c:x val="-0.17973908568244937"/>
                  <c:y val="0.11755693474252771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>
                        <a:solidFill>
                          <a:schemeClr val="bg1"/>
                        </a:solidFill>
                      </a:rPr>
                      <a:t>Gestão da Política e do Desenvolvimento da Extensão; 7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3714779006611791"/>
                  <c:y val="-0.15088760061920328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Gestão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 do 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Acompanhamento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 de 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E</a:t>
                    </a:r>
                    <a:r>
                      <a:rPr lang="en-US" sz="1400" b="1" dirty="0" err="1" smtClean="0">
                        <a:solidFill>
                          <a:schemeClr val="bg1"/>
                        </a:solidFill>
                      </a:rPr>
                      <a:t>gressos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e 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integração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 com o 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M</a:t>
                    </a:r>
                    <a:r>
                      <a:rPr lang="en-US" sz="1400" b="1" dirty="0" err="1" smtClean="0">
                        <a:solidFill>
                          <a:schemeClr val="bg1"/>
                        </a:solidFill>
                      </a:rPr>
                      <a:t>undo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do 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T</a:t>
                    </a:r>
                    <a:r>
                      <a:rPr lang="en-US" sz="1400" b="1" dirty="0" err="1" smtClean="0">
                        <a:solidFill>
                          <a:schemeClr val="bg1"/>
                        </a:solidFill>
                      </a:rPr>
                      <a:t>rabalho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; 13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Plan5!$A$2:$A$4</c:f>
              <c:strCache>
                <c:ptCount val="2"/>
                <c:pt idx="0">
                  <c:v>Gestão da Política e do Desenvolvimento da Extensão</c:v>
                </c:pt>
                <c:pt idx="1">
                  <c:v>Gestão do Acompanhamento de egressos e integração com o mundo do trabalho</c:v>
                </c:pt>
              </c:strCache>
            </c:strRef>
          </c:cat>
          <c:val>
            <c:numRef>
              <c:f>Plan5!$B$2:$B$4</c:f>
              <c:numCache>
                <c:formatCode>General</c:formatCode>
                <c:ptCount val="2"/>
                <c:pt idx="0">
                  <c:v>7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 w="12700">
      <a:solidFill>
        <a:srgbClr val="00B050"/>
      </a:solidFill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[Pesquisa Egressos Cursos Técnicos do IFPA - Ação Piloto PROEX &amp; Projeto PIBEX (respostas).xlsx]Plan6!Tabela dinâmica4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4"/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5"/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6"/>
        <c:dLbl>
          <c:idx val="0"/>
          <c:layout>
            <c:manualLayout>
              <c:x val="0"/>
              <c:y val="4.241585984324593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7"/>
        <c:dLbl>
          <c:idx val="0"/>
          <c:layout>
            <c:manualLayout>
              <c:x val="1.7316017316017372E-3"/>
              <c:y val="2.213001383125863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8"/>
        <c:dLbl>
          <c:idx val="0"/>
          <c:layout>
            <c:manualLayout>
              <c:x val="1.7316017316017372E-3"/>
              <c:y val="1.6597510373443983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9"/>
        <c:dLbl>
          <c:idx val="0"/>
          <c:layout>
            <c:manualLayout>
              <c:x val="0"/>
              <c:y val="7.3766712770861513E-3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0"/>
        <c:dLbl>
          <c:idx val="0"/>
          <c:layout>
            <c:manualLayout>
              <c:x val="0"/>
              <c:y val="1.106500691562931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1"/>
        <c:dLbl>
          <c:idx val="0"/>
          <c:layout>
            <c:manualLayout>
              <c:x val="0"/>
              <c:y val="9.2208390963577705E-3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2"/>
        <c:marker>
          <c:symbol val="none"/>
        </c:marker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3"/>
        <c:marker>
          <c:symbol val="none"/>
        </c:marker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4"/>
        <c:dLbl>
          <c:idx val="0"/>
          <c:layout>
            <c:manualLayout>
              <c:x val="0"/>
              <c:y val="4.241585984324593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5"/>
        <c:dLbl>
          <c:idx val="0"/>
          <c:layout>
            <c:manualLayout>
              <c:x val="0"/>
              <c:y val="7.3766712770861513E-3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6"/>
        <c:marker>
          <c:symbol val="none"/>
        </c:marker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7"/>
        <c:dLbl>
          <c:idx val="0"/>
          <c:layout>
            <c:manualLayout>
              <c:x val="1.7316017316017372E-3"/>
              <c:y val="2.213001383125863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8"/>
        <c:dLbl>
          <c:idx val="0"/>
          <c:layout>
            <c:manualLayout>
              <c:x val="1.7316017316017372E-3"/>
              <c:y val="1.6597510373443983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9"/>
        <c:dLbl>
          <c:idx val="0"/>
          <c:layout>
            <c:manualLayout>
              <c:x val="0"/>
              <c:y val="1.106500691562931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20"/>
        <c:dLbl>
          <c:idx val="0"/>
          <c:layout>
            <c:manualLayout>
              <c:x val="0"/>
              <c:y val="9.2208390963577705E-3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</c:pivotFmts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54669728783905E-2"/>
          <c:y val="8.0686823023571524E-2"/>
          <c:w val="0.97245330271216057"/>
          <c:h val="0.726656607643581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Plan6!$H$15:$H$16</c:f>
              <c:strCache>
                <c:ptCount val="1"/>
                <c:pt idx="0">
                  <c:v>Pós-Graduação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Plan6!$G$17:$G$32</c:f>
              <c:strCache>
                <c:ptCount val="15"/>
                <c:pt idx="0">
                  <c:v>Abaetetuba</c:v>
                </c:pt>
                <c:pt idx="1">
                  <c:v>Altamira</c:v>
                </c:pt>
                <c:pt idx="2">
                  <c:v>Belém</c:v>
                </c:pt>
                <c:pt idx="3">
                  <c:v>Bragança</c:v>
                </c:pt>
                <c:pt idx="4">
                  <c:v>Breves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Marabá-Industrial</c:v>
                </c:pt>
                <c:pt idx="9">
                  <c:v>Marabá-Rural</c:v>
                </c:pt>
                <c:pt idx="10">
                  <c:v>Óbidos</c:v>
                </c:pt>
                <c:pt idx="11">
                  <c:v>Paragominas</c:v>
                </c:pt>
                <c:pt idx="12">
                  <c:v>Santarém</c:v>
                </c:pt>
                <c:pt idx="13">
                  <c:v>Tucuruí</c:v>
                </c:pt>
                <c:pt idx="14">
                  <c:v>Vigia</c:v>
                </c:pt>
              </c:strCache>
            </c:strRef>
          </c:cat>
          <c:val>
            <c:numRef>
              <c:f>Plan6!$H$17:$H$32</c:f>
              <c:numCache>
                <c:formatCode>General</c:formatCode>
                <c:ptCount val="15"/>
                <c:pt idx="2">
                  <c:v>4</c:v>
                </c:pt>
                <c:pt idx="3">
                  <c:v>1</c:v>
                </c:pt>
                <c:pt idx="7">
                  <c:v>2</c:v>
                </c:pt>
                <c:pt idx="9">
                  <c:v>1</c:v>
                </c:pt>
                <c:pt idx="12">
                  <c:v>1</c:v>
                </c:pt>
              </c:numCache>
            </c:numRef>
          </c:val>
        </c:ser>
        <c:ser>
          <c:idx val="1"/>
          <c:order val="1"/>
          <c:tx>
            <c:strRef>
              <c:f>Plan6!$I$15:$I$16</c:f>
              <c:strCache>
                <c:ptCount val="1"/>
                <c:pt idx="0">
                  <c:v>Superiores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5.5555555555555558E-3"/>
                  <c:y val="-3.38562641501873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7.37667127708615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Plan6!$G$17:$G$32</c:f>
              <c:strCache>
                <c:ptCount val="15"/>
                <c:pt idx="0">
                  <c:v>Abaetetuba</c:v>
                </c:pt>
                <c:pt idx="1">
                  <c:v>Altamira</c:v>
                </c:pt>
                <c:pt idx="2">
                  <c:v>Belém</c:v>
                </c:pt>
                <c:pt idx="3">
                  <c:v>Bragança</c:v>
                </c:pt>
                <c:pt idx="4">
                  <c:v>Breves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Marabá-Industrial</c:v>
                </c:pt>
                <c:pt idx="9">
                  <c:v>Marabá-Rural</c:v>
                </c:pt>
                <c:pt idx="10">
                  <c:v>Óbidos</c:v>
                </c:pt>
                <c:pt idx="11">
                  <c:v>Paragominas</c:v>
                </c:pt>
                <c:pt idx="12">
                  <c:v>Santarém</c:v>
                </c:pt>
                <c:pt idx="13">
                  <c:v>Tucuruí</c:v>
                </c:pt>
                <c:pt idx="14">
                  <c:v>Vigia</c:v>
                </c:pt>
              </c:strCache>
            </c:strRef>
          </c:cat>
          <c:val>
            <c:numRef>
              <c:f>Plan6!$I$17:$I$32</c:f>
              <c:numCache>
                <c:formatCode>General</c:formatCode>
                <c:ptCount val="15"/>
                <c:pt idx="0">
                  <c:v>2</c:v>
                </c:pt>
                <c:pt idx="2">
                  <c:v>49</c:v>
                </c:pt>
                <c:pt idx="3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13</c:v>
                </c:pt>
                <c:pt idx="9">
                  <c:v>6</c:v>
                </c:pt>
                <c:pt idx="11">
                  <c:v>1</c:v>
                </c:pt>
                <c:pt idx="12">
                  <c:v>1</c:v>
                </c:pt>
                <c:pt idx="13">
                  <c:v>8</c:v>
                </c:pt>
              </c:numCache>
            </c:numRef>
          </c:val>
        </c:ser>
        <c:ser>
          <c:idx val="2"/>
          <c:order val="2"/>
          <c:tx>
            <c:strRef>
              <c:f>Plan6!$J$15:$J$16</c:f>
              <c:strCache>
                <c:ptCount val="1"/>
                <c:pt idx="0">
                  <c:v>Técnicos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2"/>
              <c:layout>
                <c:manualLayout>
                  <c:x val="1.8398221055701335E-2"/>
                  <c:y val="2.721911669438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2044327792359313E-4"/>
                  <c:y val="1.330368055138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7.4067723060556158E-4"/>
                  <c:y val="-4.02354783905367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5.9259427755536422E-3"/>
                  <c:y val="7.5241910173120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Plan6!$G$17:$G$32</c:f>
              <c:strCache>
                <c:ptCount val="15"/>
                <c:pt idx="0">
                  <c:v>Abaetetuba</c:v>
                </c:pt>
                <c:pt idx="1">
                  <c:v>Altamira</c:v>
                </c:pt>
                <c:pt idx="2">
                  <c:v>Belém</c:v>
                </c:pt>
                <c:pt idx="3">
                  <c:v>Bragança</c:v>
                </c:pt>
                <c:pt idx="4">
                  <c:v>Breves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Marabá-Industrial</c:v>
                </c:pt>
                <c:pt idx="9">
                  <c:v>Marabá-Rural</c:v>
                </c:pt>
                <c:pt idx="10">
                  <c:v>Óbidos</c:v>
                </c:pt>
                <c:pt idx="11">
                  <c:v>Paragominas</c:v>
                </c:pt>
                <c:pt idx="12">
                  <c:v>Santarém</c:v>
                </c:pt>
                <c:pt idx="13">
                  <c:v>Tucuruí</c:v>
                </c:pt>
                <c:pt idx="14">
                  <c:v>Vigia</c:v>
                </c:pt>
              </c:strCache>
            </c:strRef>
          </c:cat>
          <c:val>
            <c:numRef>
              <c:f>Plan6!$J$17:$J$32</c:f>
              <c:numCache>
                <c:formatCode>General</c:formatCode>
                <c:ptCount val="15"/>
                <c:pt idx="0">
                  <c:v>6</c:v>
                </c:pt>
                <c:pt idx="1">
                  <c:v>1</c:v>
                </c:pt>
                <c:pt idx="2">
                  <c:v>47</c:v>
                </c:pt>
                <c:pt idx="3">
                  <c:v>7</c:v>
                </c:pt>
                <c:pt idx="4">
                  <c:v>4</c:v>
                </c:pt>
                <c:pt idx="5">
                  <c:v>11</c:v>
                </c:pt>
                <c:pt idx="6">
                  <c:v>9</c:v>
                </c:pt>
                <c:pt idx="7">
                  <c:v>38</c:v>
                </c:pt>
                <c:pt idx="8">
                  <c:v>1</c:v>
                </c:pt>
                <c:pt idx="10">
                  <c:v>9</c:v>
                </c:pt>
                <c:pt idx="12">
                  <c:v>7</c:v>
                </c:pt>
                <c:pt idx="13">
                  <c:v>38</c:v>
                </c:pt>
                <c:pt idx="14">
                  <c:v>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64438016"/>
        <c:axId val="164439552"/>
        <c:axId val="0"/>
      </c:bar3DChart>
      <c:catAx>
        <c:axId val="1644380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164439552"/>
        <c:crosses val="autoZero"/>
        <c:auto val="1"/>
        <c:lblAlgn val="ctr"/>
        <c:lblOffset val="100"/>
        <c:noMultiLvlLbl val="0"/>
      </c:catAx>
      <c:valAx>
        <c:axId val="1644395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44380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3740157549203545"/>
          <c:y val="9.1428747194844007E-2"/>
          <c:w val="0.30575328083989545"/>
          <c:h val="4.3802772777108694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[Pesquisa Egressos Cursos Técnicos do IFPA - Ação Piloto PROEX &amp; Projeto PIBEX (respostas).xlsx]Plan3!Tabela dinâmica1</c:name>
    <c:fmtId val="-1"/>
  </c:pivotSource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"/>
        <c:dLbl>
          <c:idx val="0"/>
          <c:layout>
            <c:manualLayout>
              <c:x val="-1.8193911047222704E-4"/>
              <c:y val="-0.11193178206984217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"/>
        <c:dLbl>
          <c:idx val="0"/>
          <c:layout>
            <c:manualLayout>
              <c:x val="-0.10003189655788942"/>
              <c:y val="0.2303798123889222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3"/>
        <c:dLbl>
          <c:idx val="0"/>
          <c:layout>
            <c:manualLayout>
              <c:x val="2.6574981941971192E-3"/>
              <c:y val="0.15467368148488164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4"/>
        <c:dLbl>
          <c:idx val="0"/>
          <c:layout>
            <c:manualLayout>
              <c:x val="2.5195634605619802E-2"/>
              <c:y val="8.5538410837658743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5"/>
        <c:dLbl>
          <c:idx val="0"/>
          <c:layout>
            <c:manualLayout>
              <c:x val="-3.1673281984166281E-2"/>
              <c:y val="-7.8495815825712384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6"/>
        <c:dLbl>
          <c:idx val="0"/>
          <c:layout>
            <c:manualLayout>
              <c:x val="-6.8090998162014499E-2"/>
              <c:y val="-7.3132775443428513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7"/>
        <c:dLbl>
          <c:idx val="0"/>
          <c:layout>
            <c:manualLayout>
              <c:x val="1.4364035558225522E-2"/>
              <c:y val="-7.0658757341430969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8"/>
        <c:dLbl>
          <c:idx val="0"/>
          <c:layout>
            <c:manualLayout>
              <c:x val="4.3480443691132617E-2"/>
              <c:y val="-8.39059355248759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9"/>
        <c:dLbl>
          <c:idx val="0"/>
          <c:layout>
            <c:manualLayout>
              <c:x val="-2.2145079276534602E-2"/>
              <c:y val="5.13995503925238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0"/>
        <c:dLbl>
          <c:idx val="0"/>
          <c:layout>
            <c:manualLayout>
              <c:x val="6.141145844507858E-2"/>
              <c:y val="0.22504760895919401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1"/>
        <c:dLbl>
          <c:idx val="0"/>
          <c:layout>
            <c:manualLayout>
              <c:x val="3.9260514778976879E-2"/>
              <c:y val="0.12027706177983359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2"/>
        <c:dLbl>
          <c:idx val="0"/>
          <c:layout>
            <c:manualLayout>
              <c:x val="-8.4578800946884976E-3"/>
              <c:y val="0.13296635005826138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3"/>
        <c:marker>
          <c:symbol val="none"/>
        </c:marker>
        <c:dLbl>
          <c:idx val="0"/>
          <c:spPr/>
          <c:txPr>
            <a:bodyPr/>
            <a:lstStyle/>
            <a:p>
              <a:pPr>
                <a:defRPr b="1"/>
              </a:pPr>
              <a:endParaRPr lang="pt-BR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4"/>
        <c:dLbl>
          <c:idx val="0"/>
          <c:layout>
            <c:manualLayout>
              <c:x val="-6.8090998162014499E-2"/>
              <c:y val="-7.3132775443428513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5"/>
        <c:dLbl>
          <c:idx val="0"/>
          <c:layout>
            <c:manualLayout>
              <c:x val="-3.1673281984166281E-2"/>
              <c:y val="-7.8495815825712384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6"/>
        <c:dLbl>
          <c:idx val="0"/>
          <c:layout>
            <c:manualLayout>
              <c:x val="-1.8193911047222704E-4"/>
              <c:y val="-0.11193178206984217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7"/>
        <c:dLbl>
          <c:idx val="0"/>
          <c:layout>
            <c:manualLayout>
              <c:x val="2.5195634605619802E-2"/>
              <c:y val="8.5538410837658743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8"/>
        <c:dLbl>
          <c:idx val="0"/>
          <c:layout>
            <c:manualLayout>
              <c:x val="2.6574981941971192E-3"/>
              <c:y val="0.15467368148488164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9"/>
        <c:dLbl>
          <c:idx val="0"/>
          <c:layout>
            <c:manualLayout>
              <c:x val="-0.10003189655788942"/>
              <c:y val="0.2303798123889222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0"/>
        <c:dLbl>
          <c:idx val="0"/>
          <c:layout>
            <c:manualLayout>
              <c:x val="-8.4578800946884976E-3"/>
              <c:y val="0.13296635005826138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1"/>
        <c:dLbl>
          <c:idx val="0"/>
          <c:layout>
            <c:manualLayout>
              <c:x val="6.141145844507858E-2"/>
              <c:y val="0.22504760895919401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2"/>
        <c:dLbl>
          <c:idx val="0"/>
          <c:layout>
            <c:manualLayout>
              <c:x val="3.9260514778976879E-2"/>
              <c:y val="0.12027706177983359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3"/>
        <c:dLbl>
          <c:idx val="0"/>
          <c:layout>
            <c:manualLayout>
              <c:x val="-2.2145079276534602E-2"/>
              <c:y val="5.13995503925238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4"/>
        <c:dLbl>
          <c:idx val="0"/>
          <c:layout>
            <c:manualLayout>
              <c:x val="4.3480443691132617E-2"/>
              <c:y val="-8.39059355248759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5"/>
        <c:dLbl>
          <c:idx val="0"/>
          <c:layout>
            <c:manualLayout>
              <c:x val="1.4364035558225522E-2"/>
              <c:y val="-7.0658757341430969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</c:pivotFmts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676904991486953E-3"/>
          <c:y val="8.6126631284670421E-2"/>
          <c:w val="0.83414588496772168"/>
          <c:h val="0.83236434108527058"/>
        </c:manualLayout>
      </c:layout>
      <c:pie3DChart>
        <c:varyColors val="1"/>
        <c:ser>
          <c:idx val="0"/>
          <c:order val="0"/>
          <c:tx>
            <c:strRef>
              <c:f>Plan3!$G$14</c:f>
              <c:strCache>
                <c:ptCount val="1"/>
                <c:pt idx="0">
                  <c:v>Total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6.8090998162014499E-2"/>
                  <c:y val="-7.31327754434285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6125385133372825E-2"/>
                  <c:y val="-2.47946707654307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1673281984166281E-2"/>
                  <c:y val="-7.84958158257123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1646866824105525E-3"/>
                  <c:y val="-0.1970642128760132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2.6532181962507371E-2"/>
                  <c:y val="6.04994225269307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6574981941971192E-3"/>
                  <c:y val="0.1546736814848816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13745848705865571"/>
                  <c:y val="0.147751285562700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7.1212705186073331E-3"/>
                  <c:y val="8.78961723531367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0.1242347589065614"/>
                  <c:y val="0.124891908634257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3.9260514778976879E-2"/>
                  <c:y val="0.120277061779833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2.2145079276534602E-2"/>
                  <c:y val="5.13995503925238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0"/>
                  <c:y val="-0.211604547073025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1.4364035558225522E-2"/>
                  <c:y val="-7.06587573414309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Plan3!$F$15:$F$29</c:f>
              <c:strCache>
                <c:ptCount val="14"/>
                <c:pt idx="0">
                  <c:v>Abaetetuba</c:v>
                </c:pt>
                <c:pt idx="1">
                  <c:v>Altamira</c:v>
                </c:pt>
                <c:pt idx="2">
                  <c:v>Belém</c:v>
                </c:pt>
                <c:pt idx="3">
                  <c:v>Bragança</c:v>
                </c:pt>
                <c:pt idx="4">
                  <c:v>Breves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Marabá-Industrial</c:v>
                </c:pt>
                <c:pt idx="9">
                  <c:v>Óbidos</c:v>
                </c:pt>
                <c:pt idx="10">
                  <c:v>Santarém</c:v>
                </c:pt>
                <c:pt idx="11">
                  <c:v>Tucuruí</c:v>
                </c:pt>
                <c:pt idx="12">
                  <c:v>Vigia</c:v>
                </c:pt>
                <c:pt idx="13">
                  <c:v>(vazio)</c:v>
                </c:pt>
              </c:strCache>
            </c:strRef>
          </c:cat>
          <c:val>
            <c:numRef>
              <c:f>Plan3!$G$15:$G$29</c:f>
              <c:numCache>
                <c:formatCode>General</c:formatCode>
                <c:ptCount val="14"/>
                <c:pt idx="0">
                  <c:v>6</c:v>
                </c:pt>
                <c:pt idx="1">
                  <c:v>1</c:v>
                </c:pt>
                <c:pt idx="2">
                  <c:v>47</c:v>
                </c:pt>
                <c:pt idx="3">
                  <c:v>7</c:v>
                </c:pt>
                <c:pt idx="4">
                  <c:v>5</c:v>
                </c:pt>
                <c:pt idx="5">
                  <c:v>11</c:v>
                </c:pt>
                <c:pt idx="6">
                  <c:v>9</c:v>
                </c:pt>
                <c:pt idx="7">
                  <c:v>38</c:v>
                </c:pt>
                <c:pt idx="8">
                  <c:v>1</c:v>
                </c:pt>
                <c:pt idx="9">
                  <c:v>9</c:v>
                </c:pt>
                <c:pt idx="10">
                  <c:v>7</c:v>
                </c:pt>
                <c:pt idx="11">
                  <c:v>38</c:v>
                </c:pt>
                <c:pt idx="12">
                  <c:v>32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9A9BB-5AE5-4EF4-B86F-2D846481F2F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A364B67-7A9F-463A-91E6-6036FD6636DF}">
      <dgm:prSet phldrT="[Texto]"/>
      <dgm:spPr>
        <a:solidFill>
          <a:schemeClr val="accent2"/>
        </a:solidFill>
      </dgm:spPr>
      <dgm:t>
        <a:bodyPr/>
        <a:lstStyle/>
        <a:p>
          <a:r>
            <a:rPr lang="pt-BR" b="1" dirty="0" smtClean="0"/>
            <a:t>Egressos</a:t>
          </a:r>
          <a:endParaRPr lang="pt-BR" b="1" dirty="0"/>
        </a:p>
      </dgm:t>
    </dgm:pt>
    <dgm:pt modelId="{C0F0F857-D2DE-4CB7-8692-6224BA8B3B78}" type="parTrans" cxnId="{F13CCD02-55EE-4198-8CE9-3D43C0C48494}">
      <dgm:prSet/>
      <dgm:spPr/>
      <dgm:t>
        <a:bodyPr/>
        <a:lstStyle/>
        <a:p>
          <a:endParaRPr lang="pt-BR" b="1"/>
        </a:p>
      </dgm:t>
    </dgm:pt>
    <dgm:pt modelId="{31A0336D-14DE-4211-8EC2-AF6CB456A0B0}" type="sibTrans" cxnId="{F13CCD02-55EE-4198-8CE9-3D43C0C48494}">
      <dgm:prSet/>
      <dgm:spPr/>
      <dgm:t>
        <a:bodyPr/>
        <a:lstStyle/>
        <a:p>
          <a:endParaRPr lang="pt-BR" b="1"/>
        </a:p>
      </dgm:t>
    </dgm:pt>
    <dgm:pt modelId="{B1614C54-3285-40A0-BAC2-A0A2012E4E24}">
      <dgm:prSet phldrT="[Texto]"/>
      <dgm:spPr/>
      <dgm:t>
        <a:bodyPr/>
        <a:lstStyle/>
        <a:p>
          <a:r>
            <a:rPr lang="pt-BR" b="1" dirty="0" smtClean="0"/>
            <a:t>GT egressos</a:t>
          </a:r>
          <a:endParaRPr lang="pt-BR" b="1" dirty="0"/>
        </a:p>
      </dgm:t>
    </dgm:pt>
    <dgm:pt modelId="{76B11452-8842-4822-A7D9-66038E1C4810}" type="parTrans" cxnId="{8AE55F63-FE6E-488C-A1A2-06ED85248013}">
      <dgm:prSet/>
      <dgm:spPr/>
      <dgm:t>
        <a:bodyPr/>
        <a:lstStyle/>
        <a:p>
          <a:endParaRPr lang="pt-BR" b="1"/>
        </a:p>
      </dgm:t>
    </dgm:pt>
    <dgm:pt modelId="{C37D59D3-ED17-435A-A30B-648CB220504F}" type="sibTrans" cxnId="{8AE55F63-FE6E-488C-A1A2-06ED85248013}">
      <dgm:prSet/>
      <dgm:spPr/>
      <dgm:t>
        <a:bodyPr/>
        <a:lstStyle/>
        <a:p>
          <a:endParaRPr lang="pt-BR" b="1"/>
        </a:p>
      </dgm:t>
    </dgm:pt>
    <dgm:pt modelId="{D1603367-9EC4-4D99-9D41-1E893AB6FCC3}">
      <dgm:prSet phldrT="[Texto]"/>
      <dgm:spPr/>
      <dgm:t>
        <a:bodyPr/>
        <a:lstStyle/>
        <a:p>
          <a:r>
            <a:rPr lang="pt-BR" b="1" dirty="0" smtClean="0"/>
            <a:t>Ação Piloto</a:t>
          </a:r>
          <a:endParaRPr lang="pt-BR" b="1" dirty="0"/>
        </a:p>
      </dgm:t>
    </dgm:pt>
    <dgm:pt modelId="{A3BAA0C5-3623-47C5-9211-D7EFE72DC723}" type="parTrans" cxnId="{477C71C0-8816-47F7-9DD6-055939087909}">
      <dgm:prSet/>
      <dgm:spPr/>
      <dgm:t>
        <a:bodyPr/>
        <a:lstStyle/>
        <a:p>
          <a:endParaRPr lang="pt-BR" b="1"/>
        </a:p>
      </dgm:t>
    </dgm:pt>
    <dgm:pt modelId="{208992C5-21D2-42CB-AFF1-1F9E92CDFA2C}" type="sibTrans" cxnId="{477C71C0-8816-47F7-9DD6-055939087909}">
      <dgm:prSet/>
      <dgm:spPr/>
      <dgm:t>
        <a:bodyPr/>
        <a:lstStyle/>
        <a:p>
          <a:endParaRPr lang="pt-BR" b="1"/>
        </a:p>
      </dgm:t>
    </dgm:pt>
    <dgm:pt modelId="{FD27E661-F9A3-4BF1-85FE-6825E416F3D7}">
      <dgm:prSet phldrT="[Texto]"/>
      <dgm:spPr>
        <a:solidFill>
          <a:schemeClr val="accent2"/>
        </a:solidFill>
      </dgm:spPr>
      <dgm:t>
        <a:bodyPr/>
        <a:lstStyle/>
        <a:p>
          <a:r>
            <a:rPr lang="pt-BR" b="1" dirty="0" smtClean="0"/>
            <a:t>Observatório</a:t>
          </a:r>
          <a:endParaRPr lang="pt-BR" b="1" dirty="0"/>
        </a:p>
      </dgm:t>
    </dgm:pt>
    <dgm:pt modelId="{C0FC5C9B-94E7-46D6-A953-8E46292E4DDD}" type="parTrans" cxnId="{0C59EB28-9CFC-4A5A-9F54-F48D6D217304}">
      <dgm:prSet/>
      <dgm:spPr/>
      <dgm:t>
        <a:bodyPr/>
        <a:lstStyle/>
        <a:p>
          <a:endParaRPr lang="pt-BR" b="1"/>
        </a:p>
      </dgm:t>
    </dgm:pt>
    <dgm:pt modelId="{7E8AD0A2-613B-48EC-BB9C-D16090F7506F}" type="sibTrans" cxnId="{0C59EB28-9CFC-4A5A-9F54-F48D6D217304}">
      <dgm:prSet/>
      <dgm:spPr/>
      <dgm:t>
        <a:bodyPr/>
        <a:lstStyle/>
        <a:p>
          <a:endParaRPr lang="pt-BR" b="1"/>
        </a:p>
      </dgm:t>
    </dgm:pt>
    <dgm:pt modelId="{40843194-0BB4-4277-90D1-BDFAEF90BDC0}">
      <dgm:prSet phldrT="[Texto]"/>
      <dgm:spPr/>
      <dgm:t>
        <a:bodyPr/>
        <a:lstStyle/>
        <a:p>
          <a:r>
            <a:rPr lang="pt-BR" b="1" dirty="0" smtClean="0"/>
            <a:t>Grupo Pesquisa “O Mundo do Trabalho e Educação Profissional ”</a:t>
          </a:r>
          <a:endParaRPr lang="pt-BR" b="1" dirty="0"/>
        </a:p>
      </dgm:t>
    </dgm:pt>
    <dgm:pt modelId="{352B42A5-676B-4907-859C-E8B053C86455}" type="parTrans" cxnId="{933B3CEB-0116-4452-9766-B5A52D7E6C09}">
      <dgm:prSet/>
      <dgm:spPr/>
      <dgm:t>
        <a:bodyPr/>
        <a:lstStyle/>
        <a:p>
          <a:endParaRPr lang="pt-BR" b="1"/>
        </a:p>
      </dgm:t>
    </dgm:pt>
    <dgm:pt modelId="{7436741C-9A8B-42CE-A1A1-5098574AC34C}" type="sibTrans" cxnId="{933B3CEB-0116-4452-9766-B5A52D7E6C09}">
      <dgm:prSet/>
      <dgm:spPr/>
      <dgm:t>
        <a:bodyPr/>
        <a:lstStyle/>
        <a:p>
          <a:endParaRPr lang="pt-BR" b="1"/>
        </a:p>
      </dgm:t>
    </dgm:pt>
    <dgm:pt modelId="{8A9A4269-E2C8-4B00-A1D5-8C0BF308ECE7}">
      <dgm:prSet phldrT="[Texto]"/>
      <dgm:spPr/>
      <dgm:t>
        <a:bodyPr/>
        <a:lstStyle/>
        <a:p>
          <a:r>
            <a:rPr lang="pt-BR" b="1" dirty="0" smtClean="0"/>
            <a:t>Encontro Empresas</a:t>
          </a:r>
          <a:endParaRPr lang="pt-BR" b="1" dirty="0"/>
        </a:p>
      </dgm:t>
    </dgm:pt>
    <dgm:pt modelId="{997FB51F-7CEE-4E0A-A669-FAE08E07D3E8}" type="parTrans" cxnId="{2C1569D3-1C9A-46CB-859C-88DEC0165B13}">
      <dgm:prSet/>
      <dgm:spPr/>
      <dgm:t>
        <a:bodyPr/>
        <a:lstStyle/>
        <a:p>
          <a:endParaRPr lang="pt-BR" b="1"/>
        </a:p>
      </dgm:t>
    </dgm:pt>
    <dgm:pt modelId="{B84E0647-E679-47A0-AB8A-B0449CC90250}" type="sibTrans" cxnId="{2C1569D3-1C9A-46CB-859C-88DEC0165B13}">
      <dgm:prSet/>
      <dgm:spPr/>
      <dgm:t>
        <a:bodyPr/>
        <a:lstStyle/>
        <a:p>
          <a:endParaRPr lang="pt-BR" b="1"/>
        </a:p>
      </dgm:t>
    </dgm:pt>
    <dgm:pt modelId="{A30C3AAD-1A1D-47B5-88FA-DEAEE98FDAA9}" type="pres">
      <dgm:prSet presAssocID="{1899A9BB-5AE5-4EF4-B86F-2D846481F2F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C782E840-9C8D-4601-8C2C-267E762B13AF}" type="pres">
      <dgm:prSet presAssocID="{1A364B67-7A9F-463A-91E6-6036FD6636DF}" presName="root" presStyleCnt="0"/>
      <dgm:spPr/>
    </dgm:pt>
    <dgm:pt modelId="{9724E174-A33C-40EF-BC59-1001701C84FA}" type="pres">
      <dgm:prSet presAssocID="{1A364B67-7A9F-463A-91E6-6036FD6636DF}" presName="rootComposite" presStyleCnt="0"/>
      <dgm:spPr/>
    </dgm:pt>
    <dgm:pt modelId="{90EFCD9E-44AA-46DA-8F5F-89465AA7182E}" type="pres">
      <dgm:prSet presAssocID="{1A364B67-7A9F-463A-91E6-6036FD6636DF}" presName="rootText" presStyleLbl="node1" presStyleIdx="0" presStyleCnt="2"/>
      <dgm:spPr/>
      <dgm:t>
        <a:bodyPr/>
        <a:lstStyle/>
        <a:p>
          <a:endParaRPr lang="pt-BR"/>
        </a:p>
      </dgm:t>
    </dgm:pt>
    <dgm:pt modelId="{C5E376AA-BD27-482F-BA28-7941F7ECCE1B}" type="pres">
      <dgm:prSet presAssocID="{1A364B67-7A9F-463A-91E6-6036FD6636DF}" presName="rootConnector" presStyleLbl="node1" presStyleIdx="0" presStyleCnt="2"/>
      <dgm:spPr/>
      <dgm:t>
        <a:bodyPr/>
        <a:lstStyle/>
        <a:p>
          <a:endParaRPr lang="pt-BR"/>
        </a:p>
      </dgm:t>
    </dgm:pt>
    <dgm:pt modelId="{1717841A-6181-486C-909C-3977FB4E8931}" type="pres">
      <dgm:prSet presAssocID="{1A364B67-7A9F-463A-91E6-6036FD6636DF}" presName="childShape" presStyleCnt="0"/>
      <dgm:spPr/>
    </dgm:pt>
    <dgm:pt modelId="{177376A7-3598-428C-9837-44B7C7D85D1F}" type="pres">
      <dgm:prSet presAssocID="{76B11452-8842-4822-A7D9-66038E1C4810}" presName="Name13" presStyleLbl="parChTrans1D2" presStyleIdx="0" presStyleCnt="4"/>
      <dgm:spPr/>
      <dgm:t>
        <a:bodyPr/>
        <a:lstStyle/>
        <a:p>
          <a:endParaRPr lang="pt-BR"/>
        </a:p>
      </dgm:t>
    </dgm:pt>
    <dgm:pt modelId="{C982920E-FDFD-4859-9C17-5139F6B745B3}" type="pres">
      <dgm:prSet presAssocID="{B1614C54-3285-40A0-BAC2-A0A2012E4E24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B1788B-5764-48BD-AA88-DB5FFF984D8D}" type="pres">
      <dgm:prSet presAssocID="{A3BAA0C5-3623-47C5-9211-D7EFE72DC723}" presName="Name13" presStyleLbl="parChTrans1D2" presStyleIdx="1" presStyleCnt="4"/>
      <dgm:spPr/>
      <dgm:t>
        <a:bodyPr/>
        <a:lstStyle/>
        <a:p>
          <a:endParaRPr lang="pt-BR"/>
        </a:p>
      </dgm:t>
    </dgm:pt>
    <dgm:pt modelId="{BBE9A57A-C5D5-4984-89F7-E365D31AFFB2}" type="pres">
      <dgm:prSet presAssocID="{D1603367-9EC4-4D99-9D41-1E893AB6FCC3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62C27C-C4C8-4D67-B629-E1EFE3FFD6DD}" type="pres">
      <dgm:prSet presAssocID="{FD27E661-F9A3-4BF1-85FE-6825E416F3D7}" presName="root" presStyleCnt="0"/>
      <dgm:spPr/>
    </dgm:pt>
    <dgm:pt modelId="{868FF275-356F-47B7-A049-F8B7A7AF63B4}" type="pres">
      <dgm:prSet presAssocID="{FD27E661-F9A3-4BF1-85FE-6825E416F3D7}" presName="rootComposite" presStyleCnt="0"/>
      <dgm:spPr/>
    </dgm:pt>
    <dgm:pt modelId="{21BAD362-F5FA-465F-86E2-A68151E7EA24}" type="pres">
      <dgm:prSet presAssocID="{FD27E661-F9A3-4BF1-85FE-6825E416F3D7}" presName="rootText" presStyleLbl="node1" presStyleIdx="1" presStyleCnt="2"/>
      <dgm:spPr/>
      <dgm:t>
        <a:bodyPr/>
        <a:lstStyle/>
        <a:p>
          <a:endParaRPr lang="pt-BR"/>
        </a:p>
      </dgm:t>
    </dgm:pt>
    <dgm:pt modelId="{1E7D8B0B-3F5D-4E80-9D22-F6D9799C40FD}" type="pres">
      <dgm:prSet presAssocID="{FD27E661-F9A3-4BF1-85FE-6825E416F3D7}" presName="rootConnector" presStyleLbl="node1" presStyleIdx="1" presStyleCnt="2"/>
      <dgm:spPr/>
      <dgm:t>
        <a:bodyPr/>
        <a:lstStyle/>
        <a:p>
          <a:endParaRPr lang="pt-BR"/>
        </a:p>
      </dgm:t>
    </dgm:pt>
    <dgm:pt modelId="{AC4D5481-C845-4272-8DB1-811AA19FBE4D}" type="pres">
      <dgm:prSet presAssocID="{FD27E661-F9A3-4BF1-85FE-6825E416F3D7}" presName="childShape" presStyleCnt="0"/>
      <dgm:spPr/>
    </dgm:pt>
    <dgm:pt modelId="{C1CDC12F-0E81-442F-95E4-75F675CFFC32}" type="pres">
      <dgm:prSet presAssocID="{352B42A5-676B-4907-859C-E8B053C86455}" presName="Name13" presStyleLbl="parChTrans1D2" presStyleIdx="2" presStyleCnt="4"/>
      <dgm:spPr/>
      <dgm:t>
        <a:bodyPr/>
        <a:lstStyle/>
        <a:p>
          <a:endParaRPr lang="pt-BR"/>
        </a:p>
      </dgm:t>
    </dgm:pt>
    <dgm:pt modelId="{242B505A-7C2B-425A-827E-5E9F4AD59953}" type="pres">
      <dgm:prSet presAssocID="{40843194-0BB4-4277-90D1-BDFAEF90BDC0}" presName="childText" presStyleLbl="bgAcc1" presStyleIdx="2" presStyleCnt="4" custScaleX="148955" custScaleY="993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EA84A1-238A-4F59-904C-A84C66323306}" type="pres">
      <dgm:prSet presAssocID="{997FB51F-7CEE-4E0A-A669-FAE08E07D3E8}" presName="Name13" presStyleLbl="parChTrans1D2" presStyleIdx="3" presStyleCnt="4"/>
      <dgm:spPr/>
      <dgm:t>
        <a:bodyPr/>
        <a:lstStyle/>
        <a:p>
          <a:endParaRPr lang="pt-BR"/>
        </a:p>
      </dgm:t>
    </dgm:pt>
    <dgm:pt modelId="{4F54E750-C601-4CCD-ACDC-5F6DF7DE527E}" type="pres">
      <dgm:prSet presAssocID="{8A9A4269-E2C8-4B00-A1D5-8C0BF308ECE7}" presName="childText" presStyleLbl="bgAcc1" presStyleIdx="3" presStyleCnt="4" custScaleX="1489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C59EB28-9CFC-4A5A-9F54-F48D6D217304}" srcId="{1899A9BB-5AE5-4EF4-B86F-2D846481F2F2}" destId="{FD27E661-F9A3-4BF1-85FE-6825E416F3D7}" srcOrd="1" destOrd="0" parTransId="{C0FC5C9B-94E7-46D6-A953-8E46292E4DDD}" sibTransId="{7E8AD0A2-613B-48EC-BB9C-D16090F7506F}"/>
    <dgm:cxn modelId="{BFC023EE-EDFA-4DBF-9E88-8B46B9A81964}" type="presOf" srcId="{A3BAA0C5-3623-47C5-9211-D7EFE72DC723}" destId="{92B1788B-5764-48BD-AA88-DB5FFF984D8D}" srcOrd="0" destOrd="0" presId="urn:microsoft.com/office/officeart/2005/8/layout/hierarchy3"/>
    <dgm:cxn modelId="{F13CCD02-55EE-4198-8CE9-3D43C0C48494}" srcId="{1899A9BB-5AE5-4EF4-B86F-2D846481F2F2}" destId="{1A364B67-7A9F-463A-91E6-6036FD6636DF}" srcOrd="0" destOrd="0" parTransId="{C0F0F857-D2DE-4CB7-8692-6224BA8B3B78}" sibTransId="{31A0336D-14DE-4211-8EC2-AF6CB456A0B0}"/>
    <dgm:cxn modelId="{B9887E52-E3BD-4163-AA9D-7787AB65BE23}" type="presOf" srcId="{8A9A4269-E2C8-4B00-A1D5-8C0BF308ECE7}" destId="{4F54E750-C601-4CCD-ACDC-5F6DF7DE527E}" srcOrd="0" destOrd="0" presId="urn:microsoft.com/office/officeart/2005/8/layout/hierarchy3"/>
    <dgm:cxn modelId="{BBC41653-1730-4F53-8664-5FC8A9E71990}" type="presOf" srcId="{352B42A5-676B-4907-859C-E8B053C86455}" destId="{C1CDC12F-0E81-442F-95E4-75F675CFFC32}" srcOrd="0" destOrd="0" presId="urn:microsoft.com/office/officeart/2005/8/layout/hierarchy3"/>
    <dgm:cxn modelId="{A5D7BBD1-E9EE-4F2F-8F48-23F7CC4449B1}" type="presOf" srcId="{1A364B67-7A9F-463A-91E6-6036FD6636DF}" destId="{90EFCD9E-44AA-46DA-8F5F-89465AA7182E}" srcOrd="0" destOrd="0" presId="urn:microsoft.com/office/officeart/2005/8/layout/hierarchy3"/>
    <dgm:cxn modelId="{0D25049C-3617-4263-A401-05FEF5E422BD}" type="presOf" srcId="{76B11452-8842-4822-A7D9-66038E1C4810}" destId="{177376A7-3598-428C-9837-44B7C7D85D1F}" srcOrd="0" destOrd="0" presId="urn:microsoft.com/office/officeart/2005/8/layout/hierarchy3"/>
    <dgm:cxn modelId="{8AE55F63-FE6E-488C-A1A2-06ED85248013}" srcId="{1A364B67-7A9F-463A-91E6-6036FD6636DF}" destId="{B1614C54-3285-40A0-BAC2-A0A2012E4E24}" srcOrd="0" destOrd="0" parTransId="{76B11452-8842-4822-A7D9-66038E1C4810}" sibTransId="{C37D59D3-ED17-435A-A30B-648CB220504F}"/>
    <dgm:cxn modelId="{477C71C0-8816-47F7-9DD6-055939087909}" srcId="{1A364B67-7A9F-463A-91E6-6036FD6636DF}" destId="{D1603367-9EC4-4D99-9D41-1E893AB6FCC3}" srcOrd="1" destOrd="0" parTransId="{A3BAA0C5-3623-47C5-9211-D7EFE72DC723}" sibTransId="{208992C5-21D2-42CB-AFF1-1F9E92CDFA2C}"/>
    <dgm:cxn modelId="{6452BE11-01FE-4FE8-87AC-D92CF7945133}" type="presOf" srcId="{1A364B67-7A9F-463A-91E6-6036FD6636DF}" destId="{C5E376AA-BD27-482F-BA28-7941F7ECCE1B}" srcOrd="1" destOrd="0" presId="urn:microsoft.com/office/officeart/2005/8/layout/hierarchy3"/>
    <dgm:cxn modelId="{6A54C6F6-A296-41CC-9D6D-22C7C3302CCC}" type="presOf" srcId="{FD27E661-F9A3-4BF1-85FE-6825E416F3D7}" destId="{21BAD362-F5FA-465F-86E2-A68151E7EA24}" srcOrd="0" destOrd="0" presId="urn:microsoft.com/office/officeart/2005/8/layout/hierarchy3"/>
    <dgm:cxn modelId="{34312036-74FD-490B-9474-EDF973EDD5E0}" type="presOf" srcId="{FD27E661-F9A3-4BF1-85FE-6825E416F3D7}" destId="{1E7D8B0B-3F5D-4E80-9D22-F6D9799C40FD}" srcOrd="1" destOrd="0" presId="urn:microsoft.com/office/officeart/2005/8/layout/hierarchy3"/>
    <dgm:cxn modelId="{185D10B5-EF8F-4AA2-9AC9-EB9E9329F89E}" type="presOf" srcId="{1899A9BB-5AE5-4EF4-B86F-2D846481F2F2}" destId="{A30C3AAD-1A1D-47B5-88FA-DEAEE98FDAA9}" srcOrd="0" destOrd="0" presId="urn:microsoft.com/office/officeart/2005/8/layout/hierarchy3"/>
    <dgm:cxn modelId="{B019267E-317A-4344-8DFA-EB5BE2DDC6E5}" type="presOf" srcId="{B1614C54-3285-40A0-BAC2-A0A2012E4E24}" destId="{C982920E-FDFD-4859-9C17-5139F6B745B3}" srcOrd="0" destOrd="0" presId="urn:microsoft.com/office/officeart/2005/8/layout/hierarchy3"/>
    <dgm:cxn modelId="{F99D18C5-A60B-4809-93A8-226F8BD31C69}" type="presOf" srcId="{40843194-0BB4-4277-90D1-BDFAEF90BDC0}" destId="{242B505A-7C2B-425A-827E-5E9F4AD59953}" srcOrd="0" destOrd="0" presId="urn:microsoft.com/office/officeart/2005/8/layout/hierarchy3"/>
    <dgm:cxn modelId="{7D0812B2-7DAB-4C48-9F08-EE58EEA5C8B2}" type="presOf" srcId="{D1603367-9EC4-4D99-9D41-1E893AB6FCC3}" destId="{BBE9A57A-C5D5-4984-89F7-E365D31AFFB2}" srcOrd="0" destOrd="0" presId="urn:microsoft.com/office/officeart/2005/8/layout/hierarchy3"/>
    <dgm:cxn modelId="{2C1569D3-1C9A-46CB-859C-88DEC0165B13}" srcId="{FD27E661-F9A3-4BF1-85FE-6825E416F3D7}" destId="{8A9A4269-E2C8-4B00-A1D5-8C0BF308ECE7}" srcOrd="1" destOrd="0" parTransId="{997FB51F-7CEE-4E0A-A669-FAE08E07D3E8}" sibTransId="{B84E0647-E679-47A0-AB8A-B0449CC90250}"/>
    <dgm:cxn modelId="{933B3CEB-0116-4452-9766-B5A52D7E6C09}" srcId="{FD27E661-F9A3-4BF1-85FE-6825E416F3D7}" destId="{40843194-0BB4-4277-90D1-BDFAEF90BDC0}" srcOrd="0" destOrd="0" parTransId="{352B42A5-676B-4907-859C-E8B053C86455}" sibTransId="{7436741C-9A8B-42CE-A1A1-5098574AC34C}"/>
    <dgm:cxn modelId="{C965B086-D13D-4234-B97E-AD6EF9916F8F}" type="presOf" srcId="{997FB51F-7CEE-4E0A-A669-FAE08E07D3E8}" destId="{AEEA84A1-238A-4F59-904C-A84C66323306}" srcOrd="0" destOrd="0" presId="urn:microsoft.com/office/officeart/2005/8/layout/hierarchy3"/>
    <dgm:cxn modelId="{50AF4949-5965-49CC-BA5E-5F17F4FF7EA0}" type="presParOf" srcId="{A30C3AAD-1A1D-47B5-88FA-DEAEE98FDAA9}" destId="{C782E840-9C8D-4601-8C2C-267E762B13AF}" srcOrd="0" destOrd="0" presId="urn:microsoft.com/office/officeart/2005/8/layout/hierarchy3"/>
    <dgm:cxn modelId="{E2A9629A-0C12-4347-88F8-61555F7AF613}" type="presParOf" srcId="{C782E840-9C8D-4601-8C2C-267E762B13AF}" destId="{9724E174-A33C-40EF-BC59-1001701C84FA}" srcOrd="0" destOrd="0" presId="urn:microsoft.com/office/officeart/2005/8/layout/hierarchy3"/>
    <dgm:cxn modelId="{009D688E-F1BB-4F63-971B-BCF36E324FC2}" type="presParOf" srcId="{9724E174-A33C-40EF-BC59-1001701C84FA}" destId="{90EFCD9E-44AA-46DA-8F5F-89465AA7182E}" srcOrd="0" destOrd="0" presId="urn:microsoft.com/office/officeart/2005/8/layout/hierarchy3"/>
    <dgm:cxn modelId="{F8F7561A-D0C3-44B7-93F9-4E2EEE4C18F5}" type="presParOf" srcId="{9724E174-A33C-40EF-BC59-1001701C84FA}" destId="{C5E376AA-BD27-482F-BA28-7941F7ECCE1B}" srcOrd="1" destOrd="0" presId="urn:microsoft.com/office/officeart/2005/8/layout/hierarchy3"/>
    <dgm:cxn modelId="{CD4F3F8F-6F25-4851-A948-DD6C6038D625}" type="presParOf" srcId="{C782E840-9C8D-4601-8C2C-267E762B13AF}" destId="{1717841A-6181-486C-909C-3977FB4E8931}" srcOrd="1" destOrd="0" presId="urn:microsoft.com/office/officeart/2005/8/layout/hierarchy3"/>
    <dgm:cxn modelId="{DBF083FA-14D8-4942-B96B-A28E0DB34147}" type="presParOf" srcId="{1717841A-6181-486C-909C-3977FB4E8931}" destId="{177376A7-3598-428C-9837-44B7C7D85D1F}" srcOrd="0" destOrd="0" presId="urn:microsoft.com/office/officeart/2005/8/layout/hierarchy3"/>
    <dgm:cxn modelId="{96599047-3CC9-4751-996D-7DD0ED929471}" type="presParOf" srcId="{1717841A-6181-486C-909C-3977FB4E8931}" destId="{C982920E-FDFD-4859-9C17-5139F6B745B3}" srcOrd="1" destOrd="0" presId="urn:microsoft.com/office/officeart/2005/8/layout/hierarchy3"/>
    <dgm:cxn modelId="{0843E45C-06C1-4C72-ADBD-EA8060E4281B}" type="presParOf" srcId="{1717841A-6181-486C-909C-3977FB4E8931}" destId="{92B1788B-5764-48BD-AA88-DB5FFF984D8D}" srcOrd="2" destOrd="0" presId="urn:microsoft.com/office/officeart/2005/8/layout/hierarchy3"/>
    <dgm:cxn modelId="{DD1130FA-DD7C-4B52-B2BC-B9E98C7ECF06}" type="presParOf" srcId="{1717841A-6181-486C-909C-3977FB4E8931}" destId="{BBE9A57A-C5D5-4984-89F7-E365D31AFFB2}" srcOrd="3" destOrd="0" presId="urn:microsoft.com/office/officeart/2005/8/layout/hierarchy3"/>
    <dgm:cxn modelId="{A9092FB5-7683-476B-B697-0D4873461B6D}" type="presParOf" srcId="{A30C3AAD-1A1D-47B5-88FA-DEAEE98FDAA9}" destId="{5D62C27C-C4C8-4D67-B629-E1EFE3FFD6DD}" srcOrd="1" destOrd="0" presId="urn:microsoft.com/office/officeart/2005/8/layout/hierarchy3"/>
    <dgm:cxn modelId="{A2FD7DDE-2933-4BB8-85EA-3D0B143E75B5}" type="presParOf" srcId="{5D62C27C-C4C8-4D67-B629-E1EFE3FFD6DD}" destId="{868FF275-356F-47B7-A049-F8B7A7AF63B4}" srcOrd="0" destOrd="0" presId="urn:microsoft.com/office/officeart/2005/8/layout/hierarchy3"/>
    <dgm:cxn modelId="{DE4F9FF7-2C96-47A6-983C-7B775E86F9BE}" type="presParOf" srcId="{868FF275-356F-47B7-A049-F8B7A7AF63B4}" destId="{21BAD362-F5FA-465F-86E2-A68151E7EA24}" srcOrd="0" destOrd="0" presId="urn:microsoft.com/office/officeart/2005/8/layout/hierarchy3"/>
    <dgm:cxn modelId="{2CFA1A0D-5507-4257-B009-B55DB48BD16B}" type="presParOf" srcId="{868FF275-356F-47B7-A049-F8B7A7AF63B4}" destId="{1E7D8B0B-3F5D-4E80-9D22-F6D9799C40FD}" srcOrd="1" destOrd="0" presId="urn:microsoft.com/office/officeart/2005/8/layout/hierarchy3"/>
    <dgm:cxn modelId="{4230DA17-1CC7-4EEF-A945-863A99C046C8}" type="presParOf" srcId="{5D62C27C-C4C8-4D67-B629-E1EFE3FFD6DD}" destId="{AC4D5481-C845-4272-8DB1-811AA19FBE4D}" srcOrd="1" destOrd="0" presId="urn:microsoft.com/office/officeart/2005/8/layout/hierarchy3"/>
    <dgm:cxn modelId="{2899C062-4C20-4B82-BA08-A3C95E9AF19A}" type="presParOf" srcId="{AC4D5481-C845-4272-8DB1-811AA19FBE4D}" destId="{C1CDC12F-0E81-442F-95E4-75F675CFFC32}" srcOrd="0" destOrd="0" presId="urn:microsoft.com/office/officeart/2005/8/layout/hierarchy3"/>
    <dgm:cxn modelId="{FB283D19-BA4B-43C4-A8CD-02535AE46AD8}" type="presParOf" srcId="{AC4D5481-C845-4272-8DB1-811AA19FBE4D}" destId="{242B505A-7C2B-425A-827E-5E9F4AD59953}" srcOrd="1" destOrd="0" presId="urn:microsoft.com/office/officeart/2005/8/layout/hierarchy3"/>
    <dgm:cxn modelId="{D6890F6A-DC67-44CF-9CCD-7DDA60CA235E}" type="presParOf" srcId="{AC4D5481-C845-4272-8DB1-811AA19FBE4D}" destId="{AEEA84A1-238A-4F59-904C-A84C66323306}" srcOrd="2" destOrd="0" presId="urn:microsoft.com/office/officeart/2005/8/layout/hierarchy3"/>
    <dgm:cxn modelId="{2F2C2301-91D2-492A-A4DA-CBEE5304F5AB}" type="presParOf" srcId="{AC4D5481-C845-4272-8DB1-811AA19FBE4D}" destId="{4F54E750-C601-4CCD-ACDC-5F6DF7DE527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FCD9E-44AA-46DA-8F5F-89465AA7182E}">
      <dsp:nvSpPr>
        <dsp:cNvPr id="0" name=""/>
        <dsp:cNvSpPr/>
      </dsp:nvSpPr>
      <dsp:spPr>
        <a:xfrm>
          <a:off x="1008106" y="3265"/>
          <a:ext cx="2753145" cy="137657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Egressos</a:t>
          </a:r>
          <a:endParaRPr lang="pt-BR" sz="3200" b="1" kern="1200" dirty="0"/>
        </a:p>
      </dsp:txBody>
      <dsp:txXfrm>
        <a:off x="1048424" y="43583"/>
        <a:ext cx="2672509" cy="1295936"/>
      </dsp:txXfrm>
    </dsp:sp>
    <dsp:sp modelId="{177376A7-3598-428C-9837-44B7C7D85D1F}">
      <dsp:nvSpPr>
        <dsp:cNvPr id="0" name=""/>
        <dsp:cNvSpPr/>
      </dsp:nvSpPr>
      <dsp:spPr>
        <a:xfrm>
          <a:off x="1283420" y="1379838"/>
          <a:ext cx="275314" cy="1032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2429"/>
              </a:lnTo>
              <a:lnTo>
                <a:pt x="275314" y="10324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82920E-FDFD-4859-9C17-5139F6B745B3}">
      <dsp:nvSpPr>
        <dsp:cNvPr id="0" name=""/>
        <dsp:cNvSpPr/>
      </dsp:nvSpPr>
      <dsp:spPr>
        <a:xfrm>
          <a:off x="1558735" y="1723981"/>
          <a:ext cx="2202516" cy="13765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GT egressos</a:t>
          </a:r>
          <a:endParaRPr lang="pt-BR" sz="2200" b="1" kern="1200" dirty="0"/>
        </a:p>
      </dsp:txBody>
      <dsp:txXfrm>
        <a:off x="1599053" y="1764299"/>
        <a:ext cx="2121880" cy="1295936"/>
      </dsp:txXfrm>
    </dsp:sp>
    <dsp:sp modelId="{92B1788B-5764-48BD-AA88-DB5FFF984D8D}">
      <dsp:nvSpPr>
        <dsp:cNvPr id="0" name=""/>
        <dsp:cNvSpPr/>
      </dsp:nvSpPr>
      <dsp:spPr>
        <a:xfrm>
          <a:off x="1283420" y="1379838"/>
          <a:ext cx="275314" cy="2753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3145"/>
              </a:lnTo>
              <a:lnTo>
                <a:pt x="275314" y="27531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9A57A-C5D5-4984-89F7-E365D31AFFB2}">
      <dsp:nvSpPr>
        <dsp:cNvPr id="0" name=""/>
        <dsp:cNvSpPr/>
      </dsp:nvSpPr>
      <dsp:spPr>
        <a:xfrm>
          <a:off x="1558735" y="3444697"/>
          <a:ext cx="2202516" cy="13765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Ação Piloto</a:t>
          </a:r>
          <a:endParaRPr lang="pt-BR" sz="2200" b="1" kern="1200" dirty="0"/>
        </a:p>
      </dsp:txBody>
      <dsp:txXfrm>
        <a:off x="1599053" y="3485015"/>
        <a:ext cx="2121880" cy="1295936"/>
      </dsp:txXfrm>
    </dsp:sp>
    <dsp:sp modelId="{21BAD362-F5FA-465F-86E2-A68151E7EA24}">
      <dsp:nvSpPr>
        <dsp:cNvPr id="0" name=""/>
        <dsp:cNvSpPr/>
      </dsp:nvSpPr>
      <dsp:spPr>
        <a:xfrm>
          <a:off x="4449538" y="3265"/>
          <a:ext cx="2753145" cy="137657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Observatório</a:t>
          </a:r>
          <a:endParaRPr lang="pt-BR" sz="3200" b="1" kern="1200" dirty="0"/>
        </a:p>
      </dsp:txBody>
      <dsp:txXfrm>
        <a:off x="4489856" y="43583"/>
        <a:ext cx="2672509" cy="1295936"/>
      </dsp:txXfrm>
    </dsp:sp>
    <dsp:sp modelId="{C1CDC12F-0E81-442F-95E4-75F675CFFC32}">
      <dsp:nvSpPr>
        <dsp:cNvPr id="0" name=""/>
        <dsp:cNvSpPr/>
      </dsp:nvSpPr>
      <dsp:spPr>
        <a:xfrm>
          <a:off x="4724852" y="1379838"/>
          <a:ext cx="275314" cy="1028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217"/>
              </a:lnTo>
              <a:lnTo>
                <a:pt x="275314" y="10282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B505A-7C2B-425A-827E-5E9F4AD59953}">
      <dsp:nvSpPr>
        <dsp:cNvPr id="0" name=""/>
        <dsp:cNvSpPr/>
      </dsp:nvSpPr>
      <dsp:spPr>
        <a:xfrm>
          <a:off x="5000167" y="1723981"/>
          <a:ext cx="3280758" cy="1368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Grupo Pesquisa “O Mundo do Trabalho e Educação Profissional ”</a:t>
          </a:r>
          <a:endParaRPr lang="pt-BR" sz="2200" b="1" kern="1200" dirty="0"/>
        </a:p>
      </dsp:txBody>
      <dsp:txXfrm>
        <a:off x="5040239" y="1764053"/>
        <a:ext cx="3200614" cy="1288004"/>
      </dsp:txXfrm>
    </dsp:sp>
    <dsp:sp modelId="{AEEA84A1-238A-4F59-904C-A84C66323306}">
      <dsp:nvSpPr>
        <dsp:cNvPr id="0" name=""/>
        <dsp:cNvSpPr/>
      </dsp:nvSpPr>
      <dsp:spPr>
        <a:xfrm>
          <a:off x="4724852" y="1379838"/>
          <a:ext cx="275314" cy="2744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4721"/>
              </a:lnTo>
              <a:lnTo>
                <a:pt x="275314" y="27447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4E750-C601-4CCD-ACDC-5F6DF7DE527E}">
      <dsp:nvSpPr>
        <dsp:cNvPr id="0" name=""/>
        <dsp:cNvSpPr/>
      </dsp:nvSpPr>
      <dsp:spPr>
        <a:xfrm>
          <a:off x="5000167" y="3436273"/>
          <a:ext cx="3280758" cy="13765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Encontro Empresas</a:t>
          </a:r>
          <a:endParaRPr lang="pt-BR" sz="2200" b="1" kern="1200" dirty="0"/>
        </a:p>
      </dsp:txBody>
      <dsp:txXfrm>
        <a:off x="5040485" y="3476591"/>
        <a:ext cx="3200122" cy="1295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D0C24-7EAF-4783-8BA7-604EF30EB7C7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9CFCF-276E-4201-A098-96383D8DC21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11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809BA-76C1-4E04-A8E4-417D8C3CA2D8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E31D7-54D3-41FA-A4A3-40D8842A51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757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E31D7-54D3-41FA-A4A3-40D8842A51B3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53F448-201C-4959-A0DD-601EED619AF8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10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4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53F448-201C-4959-A0DD-601EED619AF8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11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4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53F448-201C-4959-A0DD-601EED619AF8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12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4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53F448-201C-4959-A0DD-601EED619AF8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13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77850" y="1371600"/>
            <a:ext cx="8505952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dirty="0" smtClean="0"/>
              <a:t>Clique para editar o estilo do subtítulo mestre</a:t>
            </a:r>
            <a:endParaRPr kumimoji="0" lang="en-US" dirty="0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914402"/>
            <a:ext cx="222885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914402"/>
            <a:ext cx="652145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4548" y="1316736"/>
            <a:ext cx="84201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74548" y="2704664"/>
            <a:ext cx="84201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555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855248"/>
            <a:ext cx="4376870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032111" y="1859758"/>
            <a:ext cx="4378590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95300" y="2514600"/>
            <a:ext cx="437687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111" y="2514600"/>
            <a:ext cx="437859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9795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950" y="514352"/>
            <a:ext cx="29718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742950" y="1676400"/>
            <a:ext cx="29718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872971" y="1676400"/>
            <a:ext cx="5537729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429566" y="1108077"/>
            <a:ext cx="569595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671145" y="5359769"/>
            <a:ext cx="168402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0400" y="1176997"/>
            <a:ext cx="2397252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60400" y="2828785"/>
            <a:ext cx="239395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50300" y="6356351"/>
            <a:ext cx="660400" cy="365125"/>
          </a:xfrm>
        </p:spPr>
        <p:txBody>
          <a:bodyPr/>
          <a:lstStyle/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776276" y="1199517"/>
            <a:ext cx="500253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10319" y="5816600"/>
            <a:ext cx="992663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746625" y="6219826"/>
            <a:ext cx="5159375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 userDrawn="1"/>
        </p:nvSpPr>
        <p:spPr bwMode="auto">
          <a:xfrm>
            <a:off x="-10319" y="-7144"/>
            <a:ext cx="992663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 userDrawn="1"/>
        </p:nvSpPr>
        <p:spPr bwMode="auto">
          <a:xfrm>
            <a:off x="4736977" y="-7143"/>
            <a:ext cx="5169024" cy="4838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95300" y="1935480"/>
            <a:ext cx="89154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dirty="0" smtClean="0"/>
              <a:t>Clique para editar os estilos do texto mestre</a:t>
            </a:r>
          </a:p>
          <a:p>
            <a:pPr lvl="1" eaLnBrk="1" latinLnBrk="0" hangingPunct="1"/>
            <a:r>
              <a:rPr kumimoji="0" lang="pt-BR" dirty="0" smtClean="0"/>
              <a:t>Segundo nível</a:t>
            </a:r>
          </a:p>
          <a:p>
            <a:pPr lvl="2" eaLnBrk="1" latinLnBrk="0" hangingPunct="1"/>
            <a:r>
              <a:rPr kumimoji="0" lang="pt-BR" dirty="0" smtClean="0"/>
              <a:t>Terceiro nível</a:t>
            </a:r>
          </a:p>
          <a:p>
            <a:pPr lvl="3" eaLnBrk="1" latinLnBrk="0" hangingPunct="1"/>
            <a:r>
              <a:rPr kumimoji="0" lang="pt-BR" dirty="0" smtClean="0"/>
              <a:t>Quarto nível</a:t>
            </a:r>
          </a:p>
          <a:p>
            <a:pPr lvl="4" eaLnBrk="1" latinLnBrk="0" hangingPunct="1"/>
            <a:r>
              <a:rPr kumimoji="0" lang="pt-BR" dirty="0" smtClean="0"/>
              <a:t>Quinto nível</a:t>
            </a:r>
            <a:endParaRPr kumimoji="0" lang="en-US" dirty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9E687D-01C4-4F53-8FB0-0E89CD2890A9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889250" y="6356351"/>
            <a:ext cx="36322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585200" y="6356351"/>
            <a:ext cx="8255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A731A5-898E-4F12-9942-EAFAFE400C7E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-20602" y="259496"/>
            <a:ext cx="9945594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15" name="Forma livre 14"/>
          <p:cNvSpPr>
            <a:spLocks/>
          </p:cNvSpPr>
          <p:nvPr userDrawn="1"/>
        </p:nvSpPr>
        <p:spPr bwMode="auto">
          <a:xfrm>
            <a:off x="0" y="0"/>
            <a:ext cx="9906000" cy="83671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 Reunião Integrada </a:t>
            </a:r>
            <a:br>
              <a:rPr lang="pt-BR" dirty="0" smtClean="0"/>
            </a:br>
            <a:r>
              <a:rPr lang="pt-BR" dirty="0" smtClean="0"/>
              <a:t>PROEN / PROEX / PROPPG</a:t>
            </a:r>
            <a:endParaRPr lang="pt-BR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767638" cy="1752600"/>
          </a:xfrm>
        </p:spPr>
        <p:txBody>
          <a:bodyPr>
            <a:normAutofit fontScale="32500" lnSpcReduction="20000"/>
          </a:bodyPr>
          <a:lstStyle/>
          <a:p>
            <a:pPr marL="114300"/>
            <a:endParaRPr lang="pt-BR" sz="4800" dirty="0" smtClean="0"/>
          </a:p>
          <a:p>
            <a:pPr marL="114300"/>
            <a:endParaRPr lang="pt-BR" sz="4800" dirty="0" smtClean="0"/>
          </a:p>
          <a:p>
            <a:pPr marL="114300"/>
            <a:endParaRPr lang="pt-BR" sz="4800" dirty="0" smtClean="0"/>
          </a:p>
          <a:p>
            <a:pPr marL="114300"/>
            <a:r>
              <a:rPr lang="pt-BR" sz="7000" b="1" dirty="0" smtClean="0"/>
              <a:t>Tucuruí, IFPA</a:t>
            </a:r>
          </a:p>
          <a:p>
            <a:r>
              <a:rPr lang="pt-BR" sz="7000" b="1" dirty="0" smtClean="0">
                <a:solidFill>
                  <a:srgbClr val="FF0000"/>
                </a:solidFill>
              </a:rPr>
              <a:t>Belém,  15 de Junho de  2016</a:t>
            </a:r>
            <a:endParaRPr lang="pt-BR" sz="7000" dirty="0" smtClean="0">
              <a:solidFill>
                <a:srgbClr val="FF0000"/>
              </a:solidFill>
            </a:endParaRPr>
          </a:p>
          <a:p>
            <a:pPr marL="114300"/>
            <a:endParaRPr lang="pt-BR" sz="4000" dirty="0" smtClean="0"/>
          </a:p>
          <a:p>
            <a:pPr marL="114300"/>
            <a:endParaRPr lang="pt-B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2" y="116632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640632" y="692696"/>
            <a:ext cx="74168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sz="2800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 do Egresso (proposta com DTI)</a:t>
            </a:r>
            <a:endParaRPr lang="pt-BR" sz="2800" dirty="0" smtClean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14018" name="Picture 2"/>
          <p:cNvPicPr>
            <a:picLocks noChangeAspect="1" noChangeArrowheads="1"/>
          </p:cNvPicPr>
          <p:nvPr/>
        </p:nvPicPr>
        <p:blipFill>
          <a:blip r:embed="rId4" cstate="print"/>
          <a:srcRect l="13178" r="10078"/>
          <a:stretch>
            <a:fillRect/>
          </a:stretch>
        </p:blipFill>
        <p:spPr bwMode="auto">
          <a:xfrm>
            <a:off x="776536" y="1700808"/>
            <a:ext cx="849694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836" name="Rectangle 4"/>
          <p:cNvSpPr>
            <a:spLocks noChangeArrowheads="1"/>
          </p:cNvSpPr>
          <p:nvPr/>
        </p:nvSpPr>
        <p:spPr bwMode="auto">
          <a:xfrm>
            <a:off x="776536" y="6381328"/>
            <a:ext cx="712879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CAMTE, 2016.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280592" y="119766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MODELO PARA PÁGINA INICIAL DE ACESSO UNIVERSAL AO PORTAL</a:t>
            </a:r>
            <a:endParaRPr lang="pt-BR" sz="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4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116632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0" name="Imagem 9"/>
          <p:cNvPicPr>
            <a:picLocks noChangeAspect="1" noChangeArrowheads="1"/>
          </p:cNvPicPr>
          <p:nvPr/>
        </p:nvPicPr>
        <p:blipFill>
          <a:blip r:embed="rId4" cstate="print"/>
          <a:srcRect l="13682" t="2" r="5556" b="-4829"/>
          <a:stretch>
            <a:fillRect/>
          </a:stretch>
        </p:blipFill>
        <p:spPr bwMode="auto">
          <a:xfrm>
            <a:off x="632520" y="1640802"/>
            <a:ext cx="8712968" cy="495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48833" name="Rectangle 1"/>
          <p:cNvSpPr>
            <a:spLocks noChangeArrowheads="1"/>
          </p:cNvSpPr>
          <p:nvPr/>
        </p:nvSpPr>
        <p:spPr bwMode="auto">
          <a:xfrm>
            <a:off x="560512" y="1196752"/>
            <a:ext cx="89289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MODELO PARA 1ª ACESSO (CADASTRO VALIDAÇÃO) E LOGIN</a:t>
            </a: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8835" name="Rectangle 3"/>
          <p:cNvSpPr>
            <a:spLocks noChangeArrowheads="1"/>
          </p:cNvSpPr>
          <p:nvPr/>
        </p:nvSpPr>
        <p:spPr bwMode="auto">
          <a:xfrm>
            <a:off x="776536" y="6453336"/>
            <a:ext cx="294086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CAMTE, 2016.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92560" y="692696"/>
            <a:ext cx="8064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sz="2800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 do Egresso (proposta com DTI)</a:t>
            </a:r>
            <a:endParaRPr lang="pt-BR" sz="2800" dirty="0" smtClean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48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4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7" dur="500"/>
                                        <p:tgtEl>
                                          <p:spTgt spid="248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3" grpId="0"/>
      <p:bldP spid="248833" grpId="1"/>
      <p:bldP spid="248835" grpId="0"/>
      <p:bldP spid="24883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544" y="1556792"/>
            <a:ext cx="864096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835" name="Rectangle 3"/>
          <p:cNvSpPr>
            <a:spLocks noChangeArrowheads="1"/>
          </p:cNvSpPr>
          <p:nvPr/>
        </p:nvSpPr>
        <p:spPr bwMode="auto">
          <a:xfrm>
            <a:off x="560512" y="6453336"/>
            <a:ext cx="338032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CAMTE, 2016.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116632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60512" y="1259468"/>
            <a:ext cx="89289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MODELO PARA </a:t>
            </a:r>
            <a:r>
              <a:rPr lang="pt-BR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MODELO DO FORMULÁRIO DE PESQUISA </a:t>
            </a:r>
            <a:endParaRPr lang="pt-BR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152800" y="692696"/>
            <a:ext cx="5904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sz="2800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 do Egresso</a:t>
            </a:r>
            <a:endParaRPr lang="pt-BR" sz="2800" dirty="0" smtClean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14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5" grpId="0"/>
      <p:bldP spid="248835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22" name="Picture 6"/>
          <p:cNvPicPr>
            <a:picLocks noChangeAspect="1" noChangeArrowheads="1"/>
          </p:cNvPicPr>
          <p:nvPr/>
        </p:nvPicPr>
        <p:blipFill>
          <a:blip r:embed="rId3" cstate="print"/>
          <a:srcRect l="16867" r="9639"/>
          <a:stretch>
            <a:fillRect/>
          </a:stretch>
        </p:blipFill>
        <p:spPr bwMode="auto">
          <a:xfrm>
            <a:off x="848544" y="1412776"/>
            <a:ext cx="80648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60512" y="6453336"/>
            <a:ext cx="338032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CAMTE, 2016.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116632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60512" y="1124744"/>
            <a:ext cx="89289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MODELO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PARA </a:t>
            </a:r>
            <a:r>
              <a:rPr lang="pt-BR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PRODUTOS E SERVIÇOS DO PORTAL</a:t>
            </a: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568624" y="692696"/>
            <a:ext cx="74888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sz="2800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 do Egresso (proposta com DTI)</a:t>
            </a:r>
            <a:endParaRPr lang="pt-BR" sz="2800" dirty="0" smtClean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2522426"/>
            <a:ext cx="5688632" cy="393091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096" y="2522426"/>
            <a:ext cx="4032448" cy="338437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280592" y="119766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MODELOS PARA PORTAL NO SIGAA </a:t>
            </a:r>
            <a:endParaRPr lang="pt-BR" sz="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244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548680"/>
            <a:ext cx="9217024" cy="58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37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6496" y="2636912"/>
            <a:ext cx="891540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AÇÃO PILOTO – PESQUISA SOBRE EGRESSOS</a:t>
            </a:r>
            <a:endParaRPr lang="pt-B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84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424" y="548680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400944" y="620688"/>
            <a:ext cx="950505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22225"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ESTIMATVA DO UNIVERSO DE EGRESSOS:  </a:t>
            </a:r>
          </a:p>
          <a:p>
            <a:pPr marL="4763" indent="22225"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19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Base de cálculo: Relatórios de Gestão dos últimos </a:t>
            </a:r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anos</a:t>
            </a:r>
          </a:p>
          <a:p>
            <a:pPr marL="4763" indent="22225"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04 anos c</a:t>
            </a:r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erca de 10 mil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estudantes </a:t>
            </a:r>
          </a:p>
          <a:p>
            <a:pPr marL="4763" indent="22225"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 anos </a:t>
            </a:r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mil estudantes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concluem.  </a:t>
            </a:r>
            <a:endParaRPr lang="pt-BR" sz="1900" b="1" dirty="0" smtClean="0">
              <a:solidFill>
                <a:schemeClr val="tx1"/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pic>
        <p:nvPicPr>
          <p:cNvPr id="2052" name="Imagem 11" descr="concluidos 2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695" y="2220824"/>
            <a:ext cx="4411297" cy="200026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2051" name="Imagem 12" descr="concluidos 2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7026" y="2276872"/>
            <a:ext cx="4411262" cy="192882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2050" name="Imagem 13" descr="concluidos 2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39" y="4382204"/>
            <a:ext cx="4488653" cy="214314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2049" name="Imagem 15" descr="concluidos 20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9024" y="4365104"/>
            <a:ext cx="4411297" cy="214371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1064568" y="2010326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</a:rPr>
              <a:t>Quantitativo </a:t>
            </a:r>
            <a:r>
              <a:rPr lang="pt-BR" sz="1600" b="1" dirty="0" smtClean="0"/>
              <a:t>de Egressos (Concluídos/SISTEC) por </a:t>
            </a:r>
            <a:r>
              <a:rPr lang="pt-BR" sz="1600" b="1" dirty="0" smtClean="0">
                <a:solidFill>
                  <a:schemeClr val="tx1"/>
                </a:solidFill>
              </a:rPr>
              <a:t>campus (2012 a 2015-P)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32173" y="6519471"/>
            <a:ext cx="10834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Fonte: SISTEC para os Relatórios de gestão IFPA, SETEC/MEC, 2012 a 2015-Parcial (Elaboração própria</a:t>
            </a:r>
            <a:endParaRPr lang="pt-B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4" y="115889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0" y="500043"/>
            <a:ext cx="8048681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222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SÍNTESE  DOS RESULTADOS  DA  AÇÃO:</a:t>
            </a:r>
          </a:p>
        </p:txBody>
      </p:sp>
      <p:sp>
        <p:nvSpPr>
          <p:cNvPr id="9" name="CaixaDeTexto 3"/>
          <p:cNvSpPr txBox="1"/>
          <p:nvPr/>
        </p:nvSpPr>
        <p:spPr>
          <a:xfrm>
            <a:off x="7835078" y="270948"/>
            <a:ext cx="2166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Egressos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464312" y="6357959"/>
            <a:ext cx="990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Fontes: Dados da Pesquisa, PROEX, 2016.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851337" y="1142984"/>
            <a:ext cx="9906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pt-BR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Participação de Egressos dos campi por modalidade de ensino: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309 participantes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Gráfico 13"/>
          <p:cNvGraphicFramePr/>
          <p:nvPr/>
        </p:nvGraphicFramePr>
        <p:xfrm>
          <a:off x="-1315685" y="1214422"/>
          <a:ext cx="12382587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4" y="115889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0" y="500043"/>
            <a:ext cx="8048681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222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SÍNTESE  DOS RESULTADOS  DA  AÇÃO:</a:t>
            </a:r>
          </a:p>
        </p:txBody>
      </p:sp>
      <p:sp>
        <p:nvSpPr>
          <p:cNvPr id="9" name="CaixaDeTexto 3"/>
          <p:cNvSpPr txBox="1"/>
          <p:nvPr/>
        </p:nvSpPr>
        <p:spPr>
          <a:xfrm>
            <a:off x="7839320" y="381861"/>
            <a:ext cx="2166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Egressos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464312" y="6357959"/>
            <a:ext cx="990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Fontes: Dados da Pesquisa, PROEX, 2016.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851337" y="1142985"/>
            <a:ext cx="9906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/>
            <a:r>
              <a:rPr lang="pt-BR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Percentual de Participação de Egressos dos Cursos Técnicos: 211 participantes</a:t>
            </a:r>
          </a:p>
          <a:p>
            <a:pPr algn="ctr" defTabSz="914400"/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Gráfico 10"/>
          <p:cNvGraphicFramePr/>
          <p:nvPr/>
        </p:nvGraphicFramePr>
        <p:xfrm>
          <a:off x="309530" y="1142984"/>
          <a:ext cx="10293025" cy="55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1754644" y="4509120"/>
            <a:ext cx="6438715" cy="10801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Setor de Egressos e Observatório do Trabalho</a:t>
            </a:r>
            <a:endParaRPr lang="pt-BR" sz="3200" b="1" dirty="0">
              <a:solidFill>
                <a:schemeClr val="accent5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56" y="685191"/>
            <a:ext cx="3276364" cy="36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583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4" y="115889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00472" y="1268760"/>
            <a:ext cx="804868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222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28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GT Egressos</a:t>
            </a:r>
            <a:endParaRPr lang="pt-BR" sz="2800" b="1" dirty="0" smtClean="0">
              <a:solidFill>
                <a:schemeClr val="tx1"/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9" name="CaixaDeTexto 3"/>
          <p:cNvSpPr txBox="1"/>
          <p:nvPr/>
        </p:nvSpPr>
        <p:spPr>
          <a:xfrm>
            <a:off x="7820220" y="454028"/>
            <a:ext cx="2166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Egressos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60512" y="2420888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800" dirty="0" smtClean="0"/>
              <a:t>Composição </a:t>
            </a:r>
            <a:r>
              <a:rPr lang="pt-BR" sz="2800" dirty="0" err="1" smtClean="0"/>
              <a:t>multisetorial</a:t>
            </a: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/>
              <a:t> </a:t>
            </a:r>
            <a:r>
              <a:rPr lang="pt-BR" sz="2800" dirty="0" smtClean="0"/>
              <a:t>participação dos campi</a:t>
            </a: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Encaminhamentos </a:t>
            </a: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 </a:t>
            </a:r>
            <a:endParaRPr lang="pt-BR" sz="2800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4" y="115889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00472" y="1268760"/>
            <a:ext cx="804868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222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28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GT </a:t>
            </a:r>
            <a:r>
              <a:rPr lang="pt-BR" sz="2800" b="1" dirty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</a:t>
            </a:r>
            <a:r>
              <a:rPr lang="pt-BR" sz="28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GRESSO</a:t>
            </a:r>
            <a:endParaRPr lang="pt-BR" sz="2800" b="1" dirty="0" smtClean="0">
              <a:solidFill>
                <a:schemeClr val="tx1"/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9" name="CaixaDeTexto 3"/>
          <p:cNvSpPr txBox="1"/>
          <p:nvPr/>
        </p:nvSpPr>
        <p:spPr>
          <a:xfrm>
            <a:off x="7839320" y="108044"/>
            <a:ext cx="21669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Relatório de Atividades da Ação Piloto 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Egressos 2016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60512" y="2420888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Orientações para encaminhamentos nos campi </a:t>
            </a:r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Planilhas de dados por campus</a:t>
            </a:r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Relatórios de Atividades individuais </a:t>
            </a:r>
          </a:p>
        </p:txBody>
      </p:sp>
    </p:spTree>
    <p:extLst>
      <p:ext uri="{BB962C8B-B14F-4D97-AF65-F5344CB8AC3E}">
        <p14:creationId xmlns:p14="http://schemas.microsoft.com/office/powerpoint/2010/main" val="337869613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4" y="115889"/>
            <a:ext cx="9372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00472" y="980728"/>
            <a:ext cx="914501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sz="2800" b="1" dirty="0" smtClean="0">
                <a:solidFill>
                  <a:schemeClr val="accent5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 de Acompanhamento de Egressos e do Observatório do Trabalho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tx1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OBJETIVO 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pt-BR" dirty="0" smtClean="0">
                <a:solidFill>
                  <a:schemeClr val="tx1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Proporcionar a melhoria da educação ofertada,  principalmente diante do </a:t>
            </a:r>
            <a:r>
              <a:rPr lang="pt-BR" dirty="0" smtClean="0"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macroprocesso </a:t>
            </a:r>
            <a:r>
              <a:rPr lang="pt-BR" dirty="0" err="1" smtClean="0"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extensionistas</a:t>
            </a:r>
            <a:r>
              <a:rPr lang="pt-BR" dirty="0" smtClean="0"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da </a:t>
            </a:r>
            <a:r>
              <a:rPr lang="pt-BR" dirty="0" smtClean="0">
                <a:solidFill>
                  <a:schemeClr val="tx1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Gestão do Acompanhamento de Egressos e </a:t>
            </a:r>
            <a:r>
              <a:rPr lang="pt-BR" dirty="0" err="1" smtClean="0">
                <a:solidFill>
                  <a:schemeClr val="tx1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Integrassão</a:t>
            </a:r>
            <a:r>
              <a:rPr lang="pt-BR" dirty="0" smtClean="0">
                <a:solidFill>
                  <a:schemeClr val="tx1"/>
                </a:solidFill>
                <a:latin typeface="Times" pitchFamily="18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com o Mundo do Trabalho, em consonância com as Políticas Nacional e Institucional de Extensão e, de modo sistêmicos com as demais áreas da gestão superior.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574060573"/>
              </p:ext>
            </p:extLst>
          </p:nvPr>
        </p:nvGraphicFramePr>
        <p:xfrm>
          <a:off x="416496" y="3429000"/>
          <a:ext cx="8809167" cy="278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/>
          <p:cNvSpPr/>
          <p:nvPr/>
        </p:nvSpPr>
        <p:spPr>
          <a:xfrm>
            <a:off x="2089527" y="6072206"/>
            <a:ext cx="4953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Fonte: CAMTE/PROEX/PROEX, 2015 (Elaboração própria).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285728"/>
            <a:ext cx="80733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defRPr/>
            </a:pPr>
            <a:r>
              <a:rPr lang="pt-BR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sz="2800" b="1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Ações desenvolvidas (Set/2015)</a:t>
            </a:r>
            <a:endParaRPr lang="pt-BR" dirty="0" smtClean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0472" y="836712"/>
            <a:ext cx="9505056" cy="598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Regulamentação e Estruturação do Setor;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Elaboração de Proposta de Criação e Estruturação Organizacional do Setor de Acompanhamento de Egressos e do Mundo de Trabalho;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b="1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Elaboração de Minuta Preliminar da Política do Egresso;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Criação do Grupo de Trabalho de Egressos;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Proposição e Planejamento de Criação de Portais do Egresso, do Observatório e de Relacionamentos de Parcerias do IFPA (Banco de Parceiros do IFPA);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Participação em Edital de Chamada PIBEX Campus Belém 2015 (Elaboração e Sub-Coordenação do Projeto);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Elaboração de Instrumentos de Pesquisa (Formulários eletrônicos) para Aplicação com Egressos e com Instituições Parceiras (Banco de Perguntas);</a:t>
            </a:r>
          </a:p>
          <a:p>
            <a:pPr marL="533400" lvl="1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arenR" startAt="3"/>
              <a:defRPr/>
            </a:pPr>
            <a:r>
              <a:rPr lang="pt-BR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Elaboração de Proposições de Dimensões e indicadores a Respeito dos Trabalhos a serem Desenvolvidos com Egressos;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Pró- Reitoria de Extensão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2216688"/>
          </a:xfrm>
        </p:spPr>
        <p:txBody>
          <a:bodyPr>
            <a:normAutofit fontScale="92500" lnSpcReduction="20000"/>
          </a:bodyPr>
          <a:lstStyle/>
          <a:p>
            <a:endParaRPr lang="pt-BR" dirty="0" smtClean="0"/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r>
              <a:rPr lang="pt-BR" sz="3200" b="1" dirty="0" smtClean="0">
                <a:solidFill>
                  <a:srgbClr val="00B050"/>
                </a:solidFill>
              </a:rPr>
              <a:t>Política de Egressos do IFPA</a:t>
            </a:r>
            <a:endParaRPr lang="pt-BR" sz="3200" b="1" dirty="0">
              <a:solidFill>
                <a:srgbClr val="00B050"/>
              </a:solidFill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72" y="3573016"/>
            <a:ext cx="223224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9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8544" y="548680"/>
            <a:ext cx="8505952" cy="96470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Principais Ações em andamento</a:t>
            </a:r>
            <a:endParaRPr lang="pt-BR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76640262"/>
              </p:ext>
            </p:extLst>
          </p:nvPr>
        </p:nvGraphicFramePr>
        <p:xfrm>
          <a:off x="488504" y="1700808"/>
          <a:ext cx="928903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429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Pró- Reitoria de Extensão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2216688"/>
          </a:xfrm>
        </p:spPr>
        <p:txBody>
          <a:bodyPr>
            <a:normAutofit fontScale="92500" lnSpcReduction="20000"/>
          </a:bodyPr>
          <a:lstStyle/>
          <a:p>
            <a:endParaRPr lang="pt-BR" dirty="0" smtClean="0"/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endParaRPr lang="pt-BR" sz="3200" b="1" dirty="0" smtClean="0">
              <a:solidFill>
                <a:srgbClr val="00B050"/>
              </a:solidFill>
            </a:endParaRPr>
          </a:p>
          <a:p>
            <a:r>
              <a:rPr lang="pt-BR" sz="3200" b="1" dirty="0" smtClean="0">
                <a:solidFill>
                  <a:srgbClr val="00B050"/>
                </a:solidFill>
              </a:rPr>
              <a:t>Política de Egressos do IFPA</a:t>
            </a:r>
            <a:endParaRPr lang="pt-BR" sz="3200" b="1" dirty="0">
              <a:solidFill>
                <a:srgbClr val="00B050"/>
              </a:solidFill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72" y="3573016"/>
            <a:ext cx="223224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9546" y="332656"/>
            <a:ext cx="8997950" cy="1143000"/>
          </a:xfrm>
        </p:spPr>
        <p:txBody>
          <a:bodyPr/>
          <a:lstStyle/>
          <a:p>
            <a:r>
              <a:rPr lang="pt-BR" b="1" i="1" dirty="0" smtClean="0">
                <a:solidFill>
                  <a:schemeClr val="accent2">
                    <a:lumMod val="75000"/>
                  </a:schemeClr>
                </a:solidFill>
              </a:rPr>
              <a:t>Bases para a Política de Egressos</a:t>
            </a:r>
            <a:endParaRPr lang="pt-BR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44488" y="1484784"/>
            <a:ext cx="92170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SINAES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/>
              <a:t>Extensão </a:t>
            </a:r>
            <a:r>
              <a:rPr lang="pt-BR" sz="2400" dirty="0"/>
              <a:t>Tecnológica - Rede Federal de Educação Profissional, Científica </a:t>
            </a:r>
            <a:r>
              <a:rPr lang="pt-BR" sz="2400" dirty="0" smtClean="0"/>
              <a:t>e Tecnológica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Princípio político, filosófico, acadêmico, institucional que permitirá através da produção do conhecimento organizacional e da aproximação com a sociedade,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Avaliação da adequabilidade das formações profissionais ofertadas pelo IFPA às demandas do setor produtivo de forma a indicar a revisão e manutenção de processos formativos institucionais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570" y="476672"/>
            <a:ext cx="8997950" cy="710952"/>
          </a:xfrm>
        </p:spPr>
        <p:txBody>
          <a:bodyPr>
            <a:normAutofit fontScale="90000"/>
          </a:bodyPr>
          <a:lstStyle/>
          <a:p>
            <a:r>
              <a:rPr lang="pt-BR" sz="4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Objetivos da Política de Egressos</a:t>
            </a:r>
            <a:endParaRPr lang="pt-BR" sz="4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72480" y="1124744"/>
            <a:ext cx="94330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I - Disseminar a cultura do acompanhamento e formação profissional continuada de egressos no âmbito do IFPA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II - Orientar  ações de extensão voltadas ao egresso, bem como suas interações com os demais procedimentos acadêmicos e administrativos para melhoria da educação ofertada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III - Incentivar a implantação de programas voltados à produção do conhecimento sobre à atuação profissional de antigos  estudantes do IFPA após a conclusão dos seus respectivos cursos.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IV   Orientar para o estabelecimento de diretrizes e estratégias institucionais da organização, estrutura e  funcionamento de atividades voltadas à coleta, à sistematização e ao gerenciamento de dados sobre estudantes formados pelo IFPA.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V - Apoiar os setores de gestão e regulação dos cursos,  existentes e futuros, para avaliação e tomada de decisão, bem como da adequação de ações gerenciais adotadas quanto à eficácia da formação profissional do Instituto Federal do Pará a partir do acompanhamento do egresso.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VI   Acompanhar as ações desenvolvidas sobre egressos de modo articulado com avaliação dos cursos ofertados pelo Instituto, em consonância com os seus respectivos sistemas de avaliação externa.</a:t>
            </a:r>
          </a:p>
          <a:p>
            <a:r>
              <a:rPr lang="pt-BR" sz="1900" dirty="0" smtClean="0">
                <a:latin typeface="Times New Roman" pitchFamily="18" charset="0"/>
                <a:cs typeface="Times New Roman" pitchFamily="18" charset="0"/>
              </a:rPr>
              <a:t>VII  -  Incentivar o desenvolvimento dos recursos humanos e  tecnológicos para a dinamização das ações sobre os egressos do IFPA </a:t>
            </a:r>
            <a:endParaRPr lang="pt-BR" sz="19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ersonalizada 18">
      <a:dk1>
        <a:sysClr val="windowText" lastClr="000000"/>
      </a:dk1>
      <a:lt1>
        <a:srgbClr val="F9F9F9"/>
      </a:lt1>
      <a:dk2>
        <a:srgbClr val="B4F6CF"/>
      </a:dk2>
      <a:lt2>
        <a:srgbClr val="FF0000"/>
      </a:lt2>
      <a:accent1>
        <a:srgbClr val="FF0000"/>
      </a:accent1>
      <a:accent2>
        <a:srgbClr val="16BE5B"/>
      </a:accent2>
      <a:accent3>
        <a:srgbClr val="0B5F2D"/>
      </a:accent3>
      <a:accent4>
        <a:srgbClr val="92D050"/>
      </a:accent4>
      <a:accent5>
        <a:srgbClr val="005BD3"/>
      </a:accent5>
      <a:accent6>
        <a:srgbClr val="00349E"/>
      </a:accent6>
      <a:hlink>
        <a:srgbClr val="17BBFD"/>
      </a:hlink>
      <a:folHlink>
        <a:srgbClr val="2B71FF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949</TotalTime>
  <Words>615</Words>
  <Application>Microsoft Office PowerPoint</Application>
  <PresentationFormat>Papel A4 (210 x 297 mm)</PresentationFormat>
  <Paragraphs>119</Paragraphs>
  <Slides>21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Fluxo</vt:lpstr>
      <vt:lpstr>I Reunião Integrada  PROEN / PROEX / PROPPG</vt:lpstr>
      <vt:lpstr>Setor de Egressos e Observatório do Trabalho</vt:lpstr>
      <vt:lpstr>Apresentação do PowerPoint</vt:lpstr>
      <vt:lpstr>Apresentação do PowerPoint</vt:lpstr>
      <vt:lpstr>Pró- Reitoria de Extensão</vt:lpstr>
      <vt:lpstr>Principais Ações em andamento</vt:lpstr>
      <vt:lpstr>Pró- Reitoria de Extensão</vt:lpstr>
      <vt:lpstr>Bases para a Política de Egressos</vt:lpstr>
      <vt:lpstr>Objetivos da Política de Egressos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AÇÃO PILOTO – PESQUISA SOBRE EGRESSOS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Pró- Reitoria de Extensão</dc:title>
  <dc:creator>Sandra Magni Darwich</dc:creator>
  <cp:lastModifiedBy>FCCLIMA</cp:lastModifiedBy>
  <cp:revision>112</cp:revision>
  <dcterms:created xsi:type="dcterms:W3CDTF">2015-08-11T20:17:24Z</dcterms:created>
  <dcterms:modified xsi:type="dcterms:W3CDTF">2016-06-15T17:42:39Z</dcterms:modified>
</cp:coreProperties>
</file>