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60" r:id="rId1"/>
  </p:sldMasterIdLst>
  <p:notesMasterIdLst>
    <p:notesMasterId r:id="rId12"/>
  </p:notesMasterIdLst>
  <p:sldIdLst>
    <p:sldId id="301" r:id="rId2"/>
    <p:sldId id="400" r:id="rId3"/>
    <p:sldId id="395" r:id="rId4"/>
    <p:sldId id="396" r:id="rId5"/>
    <p:sldId id="397" r:id="rId6"/>
    <p:sldId id="398" r:id="rId7"/>
    <p:sldId id="399" r:id="rId8"/>
    <p:sldId id="402" r:id="rId9"/>
    <p:sldId id="401" r:id="rId10"/>
    <p:sldId id="394" r:id="rId11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4" charset="0"/>
        <a:ea typeface="Microsoft YaHei" pitchFamily="34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8000"/>
    <a:srgbClr val="003300"/>
    <a:srgbClr val="000066"/>
    <a:srgbClr val="FFB13F"/>
    <a:srgbClr val="0033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4758" autoAdjust="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Calibri" pitchFamily="32" charset="0"/>
              <a:ea typeface="Microsoft YaHei" charset="-122"/>
            </a:endParaRPr>
          </a:p>
        </p:txBody>
      </p:sp>
      <p:sp>
        <p:nvSpPr>
          <p:cNvPr id="18435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Calibri" pitchFamily="32" charset="0"/>
              <a:ea typeface="Microsoft YaHei" charset="-122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Calibri" pitchFamily="32" charset="0"/>
              <a:ea typeface="Microsoft YaHei" charset="-122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2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8374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Calibri" pitchFamily="32" charset="0"/>
              <a:ea typeface="Microsoft YaHei" charset="-122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2" charset="0"/>
                <a:ea typeface="Microsoft YaHei" charset="-122"/>
                <a:cs typeface="Segoe UI" charset="0"/>
              </a:defRPr>
            </a:lvl1pPr>
          </a:lstStyle>
          <a:p>
            <a:pPr>
              <a:defRPr/>
            </a:pPr>
            <a:fld id="{493400ED-7206-411A-A75B-03ACC49B19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328539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87228281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85574238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991362434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22583755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16903250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50962747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3660144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7115095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22005001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31154989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82042720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23125106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95718683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08119962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97313667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97472350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14225E71-F10D-45AA-BD07-E9C2FEB3F56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1028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irex.proex@ifpa.edu.br" TargetMode="External"/><Relationship Id="rId2" Type="http://schemas.openxmlformats.org/officeDocument/2006/relationships/hyperlink" Target="mailto:proreitor.proex@ifpa.edu.b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krelling.regina@ifpa.edu.b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11560" y="3803295"/>
            <a:ext cx="7858125" cy="16312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3600" b="1" dirty="0" smtClean="0">
                <a:solidFill>
                  <a:schemeClr val="accent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ENCONTRO DE GESTÃO DO ENSINO, PESQUISA E EXTENSÃO</a:t>
            </a:r>
            <a:endParaRPr lang="pt-BR" sz="3600" b="1" dirty="0">
              <a:solidFill>
                <a:schemeClr val="accent5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2016</a:t>
            </a:r>
            <a:endParaRPr lang="pt-BR" sz="2800" dirty="0">
              <a:solidFill>
                <a:schemeClr val="tx1">
                  <a:lumMod val="95000"/>
                  <a:lumOff val="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430" y="116632"/>
            <a:ext cx="3024336" cy="3664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475656" y="2780928"/>
            <a:ext cx="5976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 pela atenção.</a:t>
            </a:r>
          </a:p>
          <a:p>
            <a:pPr algn="ctr"/>
            <a:endParaRPr lang="pt-B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proreitor.proex@ifpa.edu.br</a:t>
            </a:r>
            <a:endParaRPr lang="pt-B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Direx.proex@ifpa.edu.br</a:t>
            </a:r>
            <a:endParaRPr lang="pt-BR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64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57224" y="1071546"/>
            <a:ext cx="2053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Estrutura da PROEX</a:t>
            </a:r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46" y="1346935"/>
            <a:ext cx="8242506" cy="50845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142976" y="928670"/>
            <a:ext cx="3299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Ações em andamento da PROEX 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00034" y="1571612"/>
            <a:ext cx="80533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pt-BR" dirty="0" smtClean="0">
                <a:solidFill>
                  <a:schemeClr val="tx1"/>
                </a:solidFill>
              </a:rPr>
              <a:t>Política de Extensão – Após discussão no Encontro de Pesquisa e Extensão</a:t>
            </a:r>
          </a:p>
          <a:p>
            <a:pPr marL="342900" indent="-342900" algn="just"/>
            <a:r>
              <a:rPr lang="pt-BR" dirty="0" smtClean="0">
                <a:solidFill>
                  <a:schemeClr val="tx1"/>
                </a:solidFill>
              </a:rPr>
              <a:t>A minuta foi encaminha à Câmara de Extensão do CONSUP. Após parecer a proposta</a:t>
            </a:r>
          </a:p>
          <a:p>
            <a:pPr marL="342900" indent="-342900" algn="just"/>
            <a:r>
              <a:rPr lang="pt-BR" dirty="0" smtClean="0">
                <a:solidFill>
                  <a:schemeClr val="tx1"/>
                </a:solidFill>
              </a:rPr>
              <a:t>submetida ao CONSUP para discussão e provável aprovação.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00034" y="2571744"/>
            <a:ext cx="82410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pt-BR" dirty="0" smtClean="0">
                <a:solidFill>
                  <a:schemeClr val="tx1"/>
                </a:solidFill>
              </a:rPr>
              <a:t>IN 01/2016 – A instrução normativa 01 trata do cadastro, registro e certificação das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Ações de extensão.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00034" y="3357562"/>
            <a:ext cx="2549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Portaria 17/2016 - SETEC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42910" y="4286256"/>
            <a:ext cx="7963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Art. 6º. </a:t>
            </a:r>
            <a:r>
              <a:rPr lang="pt-BR" dirty="0" smtClean="0">
                <a:solidFill>
                  <a:schemeClr val="tx1"/>
                </a:solidFill>
              </a:rPr>
              <a:t>As atividades de extensão são aquelas relacionadas à </a:t>
            </a:r>
            <a:r>
              <a:rPr lang="pt-BR" dirty="0" err="1" smtClean="0">
                <a:solidFill>
                  <a:schemeClr val="tx1"/>
                </a:solidFill>
              </a:rPr>
              <a:t>transferencia</a:t>
            </a:r>
            <a:r>
              <a:rPr lang="pt-BR" dirty="0" smtClean="0">
                <a:solidFill>
                  <a:schemeClr val="tx1"/>
                </a:solidFill>
              </a:rPr>
              <a:t> mútua 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De conhecimento produzido , desenvolvido ou instalado no âmbito da instituição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E estendido à comunidade externa.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285721" y="785794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tx1"/>
                </a:solidFill>
              </a:rPr>
              <a:t>Parágrafo Único</a:t>
            </a:r>
            <a:r>
              <a:rPr lang="pt-BR" dirty="0" smtClean="0">
                <a:solidFill>
                  <a:schemeClr val="tx1"/>
                </a:solidFill>
              </a:rPr>
              <a:t>: As atividades de extensão devem envolver docentes, </a:t>
            </a:r>
            <a:r>
              <a:rPr lang="pt-BR" dirty="0" err="1" smtClean="0">
                <a:solidFill>
                  <a:schemeClr val="tx1"/>
                </a:solidFill>
              </a:rPr>
              <a:t>técnicos-administrativos</a:t>
            </a:r>
            <a:r>
              <a:rPr lang="pt-BR" dirty="0" smtClean="0">
                <a:solidFill>
                  <a:schemeClr val="tx1"/>
                </a:solidFill>
              </a:rPr>
              <a:t> e discente, por meio de projetos ou programas, prestação de serviço, assessorias, consultorias ou cursos, com ênfase no desenvolvimento regional, observando-se aspectos técnicos, Culturais, artísticos, políticos, sociais, ambientais e econômicos.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14282" y="2786058"/>
            <a:ext cx="8470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Art. 7º</a:t>
            </a:r>
            <a:r>
              <a:rPr lang="pt-BR" dirty="0" smtClean="0">
                <a:solidFill>
                  <a:schemeClr val="tx1"/>
                </a:solidFill>
              </a:rPr>
              <a:t>. As atividades de pesquisa e </a:t>
            </a:r>
            <a:r>
              <a:rPr lang="pt-BR" b="1" dirty="0" smtClean="0">
                <a:solidFill>
                  <a:schemeClr val="tx1"/>
                </a:solidFill>
              </a:rPr>
              <a:t>extensão </a:t>
            </a:r>
            <a:r>
              <a:rPr lang="pt-BR" dirty="0" smtClean="0">
                <a:solidFill>
                  <a:schemeClr val="tx1"/>
                </a:solidFill>
              </a:rPr>
              <a:t>deverão ser tratados na forma de projetos.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85720" y="3357562"/>
            <a:ext cx="7660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I. Os projetos de pesquisa e extensão deverão ser tratados na forma de projetos.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85720" y="3929066"/>
            <a:ext cx="82199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romanUcPeriod" startAt="2"/>
            </a:pPr>
            <a:r>
              <a:rPr lang="pt-BR" dirty="0" smtClean="0">
                <a:solidFill>
                  <a:schemeClr val="tx1"/>
                </a:solidFill>
              </a:rPr>
              <a:t>Os projetos de pesquisa e extensão deverão ser formalizados e conter pelo menos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As seguintes informações: título, descrição, público alvo, participantes, data de início,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Data final, resultados esperados no semestre, resultados esperados ao término do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Projeto e carga horária semanal e semestral prevista para cada participante.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57158" y="5572140"/>
            <a:ext cx="8914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III. A instituição deve realizar seminários para divulgação dos projetos de pesquisa e extensão.</a:t>
            </a: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4282" y="785794"/>
            <a:ext cx="8657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pt-BR" dirty="0" smtClean="0">
                <a:solidFill>
                  <a:schemeClr val="tx1"/>
                </a:solidFill>
              </a:rPr>
              <a:t>Comitê de apóio a Extensão – O edital será publicado no dia 22/06 para os interessados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Se inscreverem para compor as câmeras  das áreas de atuação da Extensão.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9244" y="4286256"/>
            <a:ext cx="894475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pt-BR" dirty="0" smtClean="0">
                <a:solidFill>
                  <a:schemeClr val="tx1"/>
                </a:solidFill>
              </a:rPr>
              <a:t>A PROEX irá lançar o edital de extensão (PROEXTENSÃO). 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 * O edital está sob avaliação da PROCURADORIA.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 *  Serão aprovados até dois projetos por campus, com até 3 bolsistas por projeto.Caso um ou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 mais campus não tenham projetos aprovados, serão classificados projetos de outros campi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 de acordo com a classificação obtida na avaliação.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 *  Previsão de auxílio financeiro para custeio de até R$ 3.000,00/projeto. ( O recurso será 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Descentralizado para o campus onde o projeto será desenvolvido).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00034" y="1785926"/>
            <a:ext cx="274716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pt-BR" b="1" dirty="0" smtClean="0">
                <a:solidFill>
                  <a:schemeClr val="tx1"/>
                </a:solidFill>
              </a:rPr>
              <a:t>Comunicação</a:t>
            </a:r>
            <a:endParaRPr lang="pt-BR" dirty="0" smtClean="0">
              <a:solidFill>
                <a:schemeClr val="tx1"/>
              </a:solidFill>
            </a:endParaRPr>
          </a:p>
          <a:p>
            <a:pPr lvl="0"/>
            <a:r>
              <a:rPr lang="pt-BR" b="1" dirty="0" smtClean="0">
                <a:solidFill>
                  <a:schemeClr val="tx1"/>
                </a:solidFill>
              </a:rPr>
              <a:t>Cultura</a:t>
            </a:r>
            <a:endParaRPr lang="pt-BR" dirty="0" smtClean="0">
              <a:solidFill>
                <a:schemeClr val="tx1"/>
              </a:solidFill>
            </a:endParaRPr>
          </a:p>
          <a:p>
            <a:pPr lvl="0"/>
            <a:r>
              <a:rPr lang="pt-BR" b="1" dirty="0" smtClean="0">
                <a:solidFill>
                  <a:schemeClr val="tx1"/>
                </a:solidFill>
              </a:rPr>
              <a:t>Direitos Humanos e Justiça</a:t>
            </a:r>
            <a:endParaRPr lang="pt-BR" dirty="0" smtClean="0">
              <a:solidFill>
                <a:schemeClr val="tx1"/>
              </a:solidFill>
            </a:endParaRPr>
          </a:p>
          <a:p>
            <a:pPr lvl="0"/>
            <a:r>
              <a:rPr lang="pt-BR" b="1" dirty="0" smtClean="0">
                <a:solidFill>
                  <a:schemeClr val="tx1"/>
                </a:solidFill>
              </a:rPr>
              <a:t>Educação</a:t>
            </a:r>
            <a:endParaRPr lang="pt-BR" dirty="0" smtClean="0">
              <a:solidFill>
                <a:schemeClr val="tx1"/>
              </a:solidFill>
            </a:endParaRPr>
          </a:p>
          <a:p>
            <a:pPr lvl="0"/>
            <a:r>
              <a:rPr lang="pt-BR" b="1" dirty="0" smtClean="0">
                <a:solidFill>
                  <a:schemeClr val="tx1"/>
                </a:solidFill>
              </a:rPr>
              <a:t>Meio Ambiente</a:t>
            </a:r>
            <a:endParaRPr lang="pt-BR" dirty="0" smtClean="0">
              <a:solidFill>
                <a:schemeClr val="tx1"/>
              </a:solidFill>
            </a:endParaRPr>
          </a:p>
          <a:p>
            <a:pPr lvl="0"/>
            <a:r>
              <a:rPr lang="pt-BR" b="1" dirty="0" smtClean="0">
                <a:solidFill>
                  <a:schemeClr val="tx1"/>
                </a:solidFill>
              </a:rPr>
              <a:t>Saúde</a:t>
            </a:r>
            <a:endParaRPr lang="pt-BR" dirty="0" smtClean="0">
              <a:solidFill>
                <a:schemeClr val="tx1"/>
              </a:solidFill>
            </a:endParaRPr>
          </a:p>
          <a:p>
            <a:pPr lvl="0"/>
            <a:r>
              <a:rPr lang="pt-BR" b="1" dirty="0" smtClean="0">
                <a:solidFill>
                  <a:schemeClr val="tx1"/>
                </a:solidFill>
              </a:rPr>
              <a:t>Tecnologia e Produção</a:t>
            </a:r>
            <a:endParaRPr lang="pt-BR" dirty="0" smtClean="0">
              <a:solidFill>
                <a:schemeClr val="tx1"/>
              </a:solidFill>
            </a:endParaRPr>
          </a:p>
          <a:p>
            <a:pPr lvl="0"/>
            <a:r>
              <a:rPr lang="pt-BR" b="1" dirty="0" smtClean="0">
                <a:solidFill>
                  <a:schemeClr val="tx1"/>
                </a:solidFill>
              </a:rPr>
              <a:t>Trabalho</a:t>
            </a:r>
            <a:endParaRPr lang="pt-BR" dirty="0" smtClean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714348" y="1285860"/>
            <a:ext cx="4616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I Congresso de Ensino e Extensão </a:t>
            </a:r>
            <a:r>
              <a:rPr lang="pt-BR" b="1" dirty="0" err="1" smtClean="0">
                <a:solidFill>
                  <a:schemeClr val="tx1"/>
                </a:solidFill>
              </a:rPr>
              <a:t>Multicampi</a:t>
            </a:r>
            <a:r>
              <a:rPr lang="pt-BR" b="1" dirty="0" smtClean="0">
                <a:solidFill>
                  <a:schemeClr val="tx1"/>
                </a:solidFill>
              </a:rPr>
              <a:t> 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00034" y="1785926"/>
            <a:ext cx="7495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Áreas Temáticas:  </a:t>
            </a:r>
            <a:r>
              <a:rPr lang="pt-BR" dirty="0" smtClean="0">
                <a:solidFill>
                  <a:schemeClr val="tx1"/>
                </a:solidFill>
              </a:rPr>
              <a:t>Comunicação, Cultura, Direitos Humano e Justiça, Educação,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Meio Ambiente, Tecnologia e Produção, Saúde  e Trabalho.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28596" y="2500306"/>
            <a:ext cx="8333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tx1"/>
                </a:solidFill>
              </a:rPr>
              <a:t>Público Alvo: </a:t>
            </a:r>
            <a:r>
              <a:rPr lang="pt-BR" dirty="0" smtClean="0">
                <a:solidFill>
                  <a:schemeClr val="tx1"/>
                </a:solidFill>
              </a:rPr>
              <a:t> Professores, </a:t>
            </a:r>
            <a:r>
              <a:rPr lang="pt-BR" dirty="0" err="1" smtClean="0">
                <a:solidFill>
                  <a:schemeClr val="tx1"/>
                </a:solidFill>
              </a:rPr>
              <a:t>técnicos-administrativos</a:t>
            </a:r>
            <a:r>
              <a:rPr lang="pt-BR" dirty="0" smtClean="0">
                <a:solidFill>
                  <a:schemeClr val="tx1"/>
                </a:solidFill>
              </a:rPr>
              <a:t> e discentes do IFPA que </a:t>
            </a:r>
          </a:p>
          <a:p>
            <a:pPr algn="just"/>
            <a:r>
              <a:rPr lang="pt-BR" dirty="0" smtClean="0">
                <a:solidFill>
                  <a:schemeClr val="tx1"/>
                </a:solidFill>
              </a:rPr>
              <a:t>desenvolveram ações de extensão no exercício anterior e no exercício em andamento</a:t>
            </a:r>
            <a:r>
              <a:rPr lang="pt-BR" b="1" dirty="0" smtClean="0">
                <a:solidFill>
                  <a:schemeClr val="tx1"/>
                </a:solidFill>
              </a:rPr>
              <a:t>.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69492" y="3286124"/>
            <a:ext cx="897450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Objetivos:</a:t>
            </a:r>
          </a:p>
          <a:p>
            <a:pPr marL="342900" indent="-342900">
              <a:buAutoNum type="arabicPeriod"/>
            </a:pPr>
            <a:r>
              <a:rPr lang="pt-BR" dirty="0" smtClean="0">
                <a:solidFill>
                  <a:schemeClr val="tx1"/>
                </a:solidFill>
              </a:rPr>
              <a:t>Realizar um congresso Ensino e Extensão no IFPA;</a:t>
            </a:r>
          </a:p>
          <a:p>
            <a:pPr marL="342900" indent="-342900">
              <a:buAutoNum type="arabicPeriod"/>
            </a:pPr>
            <a:r>
              <a:rPr lang="pt-BR" dirty="0" smtClean="0">
                <a:solidFill>
                  <a:schemeClr val="tx1"/>
                </a:solidFill>
              </a:rPr>
              <a:t>Constituir um </a:t>
            </a:r>
            <a:r>
              <a:rPr lang="pt-BR" i="1" dirty="0" err="1" smtClean="0">
                <a:solidFill>
                  <a:schemeClr val="tx1"/>
                </a:solidFill>
              </a:rPr>
              <a:t>locus</a:t>
            </a:r>
            <a:r>
              <a:rPr lang="pt-BR" dirty="0" smtClean="0">
                <a:solidFill>
                  <a:schemeClr val="tx1"/>
                </a:solidFill>
              </a:rPr>
              <a:t> de divulgação de ações de ensino e extensão;</a:t>
            </a:r>
          </a:p>
          <a:p>
            <a:pPr marL="342900" indent="-342900">
              <a:buAutoNum type="arabicPeriod"/>
            </a:pPr>
            <a:r>
              <a:rPr lang="pt-BR" dirty="0" smtClean="0">
                <a:solidFill>
                  <a:schemeClr val="tx1"/>
                </a:solidFill>
              </a:rPr>
              <a:t>Integrar e refletir sobre as ações de Ensino e de Extensão a partir de um espaço para troca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De saberes e debate com a comunidade interna e externa dos Campi do IFPA;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...</a:t>
            </a:r>
          </a:p>
          <a:p>
            <a:pPr marL="342900" indent="-342900"/>
            <a:endParaRPr lang="pt-BR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Os campi poderão aderir a participação no Evento, considerando que o evento será realizado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Simultaneamente nos campi.</a:t>
            </a:r>
          </a:p>
          <a:p>
            <a:pPr marL="342900" indent="-342900"/>
            <a:endParaRPr lang="pt-BR" dirty="0" smtClean="0">
              <a:solidFill>
                <a:schemeClr val="tx1"/>
              </a:solidFill>
            </a:endParaRPr>
          </a:p>
          <a:p>
            <a:pPr marL="342900" indent="-342900"/>
            <a:endParaRPr lang="pt-BR" dirty="0" smtClean="0">
              <a:solidFill>
                <a:schemeClr val="tx1"/>
              </a:solidFill>
            </a:endParaRPr>
          </a:p>
          <a:p>
            <a:endParaRPr lang="pt-B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642910" y="1142984"/>
            <a:ext cx="75437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Os campi participantes deverão apresentar um levantamento prévio das ações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culturais, serviços  prestados a comunidade e o número estimado de trabalhos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que serão apresentados.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85786" y="2143116"/>
            <a:ext cx="4217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Realização: </a:t>
            </a:r>
            <a:r>
              <a:rPr lang="pt-BR" dirty="0" smtClean="0">
                <a:solidFill>
                  <a:schemeClr val="tx1"/>
                </a:solidFill>
              </a:rPr>
              <a:t> 21 a 25 de novembro de 2016.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57224" y="3214686"/>
            <a:ext cx="80514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Formatos dos produtos de ensino e extensão: </a:t>
            </a:r>
          </a:p>
          <a:p>
            <a:pPr marL="342900" indent="-342900">
              <a:buAutoNum type="arabicPeriod"/>
            </a:pPr>
            <a:r>
              <a:rPr lang="pt-BR" b="1" dirty="0" smtClean="0">
                <a:solidFill>
                  <a:schemeClr val="tx1"/>
                </a:solidFill>
              </a:rPr>
              <a:t>Acadêmico</a:t>
            </a:r>
            <a:r>
              <a:rPr lang="pt-BR" dirty="0" smtClean="0">
                <a:solidFill>
                  <a:schemeClr val="tx1"/>
                </a:solidFill>
              </a:rPr>
              <a:t>: Comunicação oral e pôster com trabalhos acadêmicos (selecionados</a:t>
            </a:r>
          </a:p>
          <a:p>
            <a:pPr marL="342900" indent="-342900"/>
            <a:r>
              <a:rPr lang="pt-BR" dirty="0" smtClean="0">
                <a:solidFill>
                  <a:schemeClr val="tx1"/>
                </a:solidFill>
              </a:rPr>
              <a:t>em processo avaliativo), cursos, </a:t>
            </a:r>
            <a:r>
              <a:rPr lang="pt-BR" dirty="0" err="1" smtClean="0">
                <a:solidFill>
                  <a:schemeClr val="tx1"/>
                </a:solidFill>
              </a:rPr>
              <a:t>minicursos</a:t>
            </a:r>
            <a:r>
              <a:rPr lang="pt-BR" dirty="0" smtClean="0">
                <a:solidFill>
                  <a:schemeClr val="tx1"/>
                </a:solidFill>
              </a:rPr>
              <a:t>, palestras, exposições, etc..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57224" y="4286256"/>
            <a:ext cx="7250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2. Prestação de serviço à comunidade: </a:t>
            </a:r>
            <a:r>
              <a:rPr lang="pt-BR" dirty="0" smtClean="0">
                <a:solidFill>
                  <a:schemeClr val="tx1"/>
                </a:solidFill>
              </a:rPr>
              <a:t> campanhas, orientações e serviços;</a:t>
            </a:r>
          </a:p>
          <a:p>
            <a:r>
              <a:rPr lang="pt-BR" b="1" dirty="0" smtClean="0">
                <a:solidFill>
                  <a:schemeClr val="tx1"/>
                </a:solidFill>
              </a:rPr>
              <a:t>3. Cultural: </a:t>
            </a:r>
            <a:r>
              <a:rPr lang="pt-BR" dirty="0" smtClean="0">
                <a:solidFill>
                  <a:schemeClr val="tx1"/>
                </a:solidFill>
              </a:rPr>
              <a:t> apresentação de exposições artísticas.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85786" y="2643182"/>
            <a:ext cx="362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Inscrição Unificada - </a:t>
            </a:r>
            <a:r>
              <a:rPr lang="pt-BR" dirty="0" smtClean="0">
                <a:solidFill>
                  <a:schemeClr val="tx1"/>
                </a:solidFill>
              </a:rPr>
              <a:t> data a definir</a:t>
            </a:r>
            <a:r>
              <a:rPr lang="pt-BR" b="1" dirty="0" smtClean="0">
                <a:solidFill>
                  <a:schemeClr val="tx1"/>
                </a:solidFill>
              </a:rPr>
              <a:t> </a:t>
            </a:r>
            <a:endParaRPr lang="pt-B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214414" y="2071678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7323"/>
                <a:gridCol w="3188677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pt-BR" dirty="0" smtClean="0"/>
                        <a:t>CAMPUS: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Nº de trabalhos previstos</a:t>
                      </a:r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Prestação de serviço</a:t>
                      </a:r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Apresentações culturais</a:t>
                      </a:r>
                      <a:endParaRPr lang="pt-B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142976" y="1428736"/>
            <a:ext cx="5234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tx1"/>
                </a:solidFill>
              </a:rPr>
              <a:t>Levantamento referente ao exercício de 2015 e 2016.</a:t>
            </a:r>
            <a:endParaRPr lang="pt-B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114396-2BF7-47CF-A05F-22DCEDB39B6A}" type="datetime1">
              <a:rPr lang="pt-BR" smtClean="0"/>
              <a:pPr>
                <a:defRPr/>
              </a:pPr>
              <a:t>15/06/2016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1071538" y="1285860"/>
            <a:ext cx="34612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 smtClean="0">
                <a:solidFill>
                  <a:schemeClr val="tx1"/>
                </a:solidFill>
              </a:rPr>
              <a:t>Oficina de Língua Espanhola</a:t>
            </a:r>
            <a:endParaRPr lang="pt-BR" sz="2200" b="1" dirty="0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14414" y="2428868"/>
            <a:ext cx="546489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Parceria com a embaixada da Espanha </a:t>
            </a:r>
          </a:p>
          <a:p>
            <a:endParaRPr lang="pt-BR" dirty="0" smtClean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chemeClr val="tx1"/>
                </a:solidFill>
              </a:rPr>
              <a:t>Público alvo:  Professores de Espanhol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O campus custeará o deslocamento dos docentes</a:t>
            </a:r>
            <a:endParaRPr lang="pt-BR" dirty="0" smtClean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chemeClr val="tx1"/>
                </a:solidFill>
              </a:rPr>
              <a:t>Data – 24/06/2016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Local  -  Auditória do NUPAED/Campus Belém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Horário – 8h às 12h e 14 às 18h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Inscrição através do </a:t>
            </a:r>
            <a:r>
              <a:rPr lang="pt-BR" dirty="0" err="1" smtClean="0">
                <a:solidFill>
                  <a:schemeClr val="tx1"/>
                </a:solidFill>
              </a:rPr>
              <a:t>E-mail</a:t>
            </a:r>
            <a:r>
              <a:rPr lang="pt-BR" dirty="0" smtClean="0">
                <a:solidFill>
                  <a:schemeClr val="tx1"/>
                </a:solidFill>
              </a:rPr>
              <a:t> – </a:t>
            </a:r>
            <a:r>
              <a:rPr lang="pt-BR" dirty="0" smtClean="0">
                <a:solidFill>
                  <a:schemeClr val="tx1"/>
                </a:solidFill>
                <a:hlinkClick r:id="rId2"/>
              </a:rPr>
              <a:t>krelling.regina@ifpa.edu.br</a:t>
            </a:r>
            <a:endParaRPr lang="pt-BR" dirty="0" smtClean="0">
              <a:solidFill>
                <a:schemeClr val="tx1"/>
              </a:solidFill>
            </a:endParaRPr>
          </a:p>
          <a:p>
            <a:endParaRPr lang="pt-BR" dirty="0" smtClean="0">
              <a:solidFill>
                <a:schemeClr val="tx1"/>
              </a:solidFill>
            </a:endParaRPr>
          </a:p>
          <a:p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12233</TotalTime>
  <Words>711</Words>
  <Application>Microsoft Office PowerPoint</Application>
  <PresentationFormat>Apresentação na tela (4:3)</PresentationFormat>
  <Paragraphs>88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Facet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Robotica</dc:creator>
  <cp:lastModifiedBy>ultrabook</cp:lastModifiedBy>
  <cp:revision>675</cp:revision>
  <cp:lastPrinted>1601-01-01T00:00:00Z</cp:lastPrinted>
  <dcterms:created xsi:type="dcterms:W3CDTF">2013-07-09T22:41:13Z</dcterms:created>
  <dcterms:modified xsi:type="dcterms:W3CDTF">2016-06-15T13:39:12Z</dcterms:modified>
</cp:coreProperties>
</file>