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6" r:id="rId4"/>
    <p:sldId id="261" r:id="rId5"/>
    <p:sldId id="259" r:id="rId6"/>
    <p:sldId id="260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pt-BR" sz="2600" dirty="0">
                <a:solidFill>
                  <a:schemeClr val="tx1"/>
                </a:solidFill>
                <a:latin typeface="+mj-lt"/>
              </a:rPr>
              <a:t>Curso de Especialização em </a:t>
            </a:r>
          </a:p>
          <a:p>
            <a:pPr algn="ctr"/>
            <a:r>
              <a:rPr lang="pt-BR" sz="2600" dirty="0">
                <a:solidFill>
                  <a:schemeClr val="tx1"/>
                </a:solidFill>
                <a:latin typeface="+mj-lt"/>
              </a:rPr>
              <a:t>Docência para a Educação Profissional, </a:t>
            </a:r>
            <a:endParaRPr lang="pt-BR" sz="2600" dirty="0" smtClean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pt-BR" sz="2600" dirty="0" smtClean="0">
                <a:solidFill>
                  <a:schemeClr val="tx1"/>
                </a:solidFill>
                <a:latin typeface="+mj-lt"/>
              </a:rPr>
              <a:t>Científica </a:t>
            </a:r>
            <a:r>
              <a:rPr lang="pt-BR" sz="2600" dirty="0">
                <a:solidFill>
                  <a:schemeClr val="tx1"/>
                </a:solidFill>
                <a:latin typeface="+mj-lt"/>
              </a:rPr>
              <a:t>e Tecnológica</a:t>
            </a:r>
          </a:p>
          <a:p>
            <a:endParaRPr lang="pt-BR" b="1" dirty="0">
              <a:latin typeface="Arial Narrow" panose="020B0606020202030204" pitchFamily="34" charset="0"/>
            </a:endParaRPr>
          </a:p>
        </p:txBody>
      </p:sp>
      <p:pic>
        <p:nvPicPr>
          <p:cNvPr id="4" name="Imagem 3" descr="Logo IFPA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74774" y="1326959"/>
            <a:ext cx="5351780" cy="142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76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2. Campi de oferta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4841507"/>
            <a:ext cx="8596668" cy="119985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886968" y="1499616"/>
            <a:ext cx="7479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pt-BR" dirty="0"/>
              <a:t>Belém: </a:t>
            </a:r>
          </a:p>
          <a:p>
            <a:r>
              <a:rPr lang="pt-BR" dirty="0"/>
              <a:t>Abaetetuba, Ananindeua, Belém, Breves e Cametá (242 docentes)</a:t>
            </a:r>
          </a:p>
          <a:p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886968" y="2422946"/>
            <a:ext cx="6843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pt-BR" dirty="0"/>
              <a:t>Bragança:</a:t>
            </a:r>
          </a:p>
          <a:p>
            <a:r>
              <a:rPr lang="pt-BR" dirty="0"/>
              <a:t>Bragança, Castanhal, Paragominas e Vigia (98 docentes)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886968" y="3312962"/>
            <a:ext cx="6291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pt-BR" dirty="0"/>
              <a:t>Itaituba:</a:t>
            </a:r>
          </a:p>
          <a:p>
            <a:r>
              <a:rPr lang="pt-BR" dirty="0"/>
              <a:t>Altamira, Itaituba, Santarém e Óbidos (62 docentes)</a:t>
            </a:r>
          </a:p>
          <a:p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886968" y="4254195"/>
            <a:ext cx="1005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pt-BR" dirty="0"/>
              <a:t>Tucuruí:</a:t>
            </a:r>
          </a:p>
          <a:p>
            <a:r>
              <a:rPr lang="pt-BR" dirty="0"/>
              <a:t>Conceição do Araguaia, Marabá Industrial, Marabá Rural, Parauapebas e Tucuruí (137 docentes)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5019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454152"/>
            <a:ext cx="8596668" cy="899160"/>
          </a:xfrm>
        </p:spPr>
        <p:txBody>
          <a:bodyPr>
            <a:noAutofit/>
          </a:bodyPr>
          <a:lstStyle/>
          <a:p>
            <a:r>
              <a:rPr lang="pt-BR" sz="3000" b="1" dirty="0" smtClean="0"/>
              <a:t>Bases Legais</a:t>
            </a:r>
            <a:r>
              <a:rPr lang="pt-BR" sz="3000" dirty="0" smtClean="0"/>
              <a:t>: </a:t>
            </a:r>
            <a:r>
              <a:rPr lang="pt-BR" sz="3000" dirty="0"/>
              <a:t>Resolução CNE/CEB nº 06/2012 – Diretrizes Curriculares para EPT médio</a:t>
            </a:r>
            <a:br>
              <a:rPr lang="pt-BR" sz="3000" dirty="0"/>
            </a:br>
            <a:endParaRPr lang="pt-BR" sz="3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508760"/>
            <a:ext cx="8596668" cy="46542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dirty="0" smtClean="0"/>
              <a:t>§</a:t>
            </a:r>
            <a:r>
              <a:rPr lang="pt-BR" dirty="0"/>
              <a:t>2º Aos professores graduados, não licenciados, em efetivo exercício na profissão docente ou aprovados em concurso público, é assegurado o direito de participar ou ter reconhecido seus saberes profissionais em processos destinados à formação pedagógica ou à certificação da experiência docente, podendo ser considerado equivalente às licenciaturas:</a:t>
            </a:r>
          </a:p>
          <a:p>
            <a:pPr marL="0" lvl="0" indent="0" algn="just">
              <a:buNone/>
            </a:pPr>
            <a:r>
              <a:rPr lang="pt-BR" dirty="0" smtClean="0"/>
              <a:t>I. Excepcionalmente</a:t>
            </a:r>
            <a:r>
              <a:rPr lang="pt-BR" dirty="0"/>
              <a:t>, na forma de pós-graduação lato sensu, de caráter pedagógico, sendo o trabalho de conclusão de curso, preferencialmente, projeto de intervenção relativo à prática docente;</a:t>
            </a:r>
          </a:p>
          <a:p>
            <a:pPr marL="0" lvl="0" indent="0" algn="just">
              <a:buNone/>
            </a:pPr>
            <a:r>
              <a:rPr lang="pt-BR" dirty="0" smtClean="0"/>
              <a:t>II. Excepcionalmente</a:t>
            </a:r>
            <a:r>
              <a:rPr lang="pt-BR" dirty="0"/>
              <a:t>, na forma de reconhecimento total ou parcial dos saberes profissionais de docentes, com mais de 10 (dez) anos de efetivo exercício como professores da Educação básica, no âmbito da Rede CERTIFIC;</a:t>
            </a:r>
          </a:p>
          <a:p>
            <a:pPr marL="0" indent="0" algn="just">
              <a:buNone/>
            </a:pPr>
            <a:r>
              <a:rPr lang="pt-BR" dirty="0" smtClean="0"/>
              <a:t>III. Na </a:t>
            </a:r>
            <a:r>
              <a:rPr lang="pt-BR" dirty="0"/>
              <a:t>forma de uma segunda licenciatura, diversa da sua graduação origina, a qual o habilitará ao exercício docente. </a:t>
            </a:r>
          </a:p>
        </p:txBody>
      </p:sp>
    </p:spTree>
    <p:extLst>
      <p:ext uri="{BB962C8B-B14F-4D97-AF65-F5344CB8AC3E}">
        <p14:creationId xmlns:p14="http://schemas.microsoft.com/office/powerpoint/2010/main" val="349101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000" b="1" dirty="0"/>
              <a:t>Bases Legais</a:t>
            </a:r>
            <a:r>
              <a:rPr lang="pt-BR" sz="3000" dirty="0"/>
              <a:t>: </a:t>
            </a:r>
            <a:r>
              <a:rPr lang="pt-BR" sz="3000" dirty="0" smtClean="0"/>
              <a:t>Resolução </a:t>
            </a:r>
            <a:r>
              <a:rPr lang="pt-BR" sz="3000" dirty="0"/>
              <a:t>CNE </a:t>
            </a:r>
            <a:r>
              <a:rPr lang="pt-BR" sz="3000" dirty="0" smtClean="0"/>
              <a:t>02/2015 – Diretrizes Formação Inicial, Cursos de Formação Pedagógica e </a:t>
            </a:r>
            <a:r>
              <a:rPr lang="pt-BR" sz="3000" dirty="0"/>
              <a:t>S</a:t>
            </a:r>
            <a:r>
              <a:rPr lang="pt-BR" sz="3000" dirty="0" smtClean="0"/>
              <a:t>egunda Licenciatura</a:t>
            </a:r>
            <a:endParaRPr lang="pt-BR" sz="3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818957"/>
            <a:ext cx="8596668" cy="3880773"/>
          </a:xfrm>
        </p:spPr>
        <p:txBody>
          <a:bodyPr>
            <a:normAutofit/>
          </a:bodyPr>
          <a:lstStyle/>
          <a:p>
            <a:pPr algn="just"/>
            <a:r>
              <a:rPr lang="pt-BR" sz="2000" dirty="0"/>
              <a:t>Art. 14. Os cursos de formação pedagógica para graduados não licenciados, de caráter </a:t>
            </a:r>
            <a:r>
              <a:rPr lang="pt-BR" sz="2000" b="1" dirty="0"/>
              <a:t>emergencial</a:t>
            </a:r>
            <a:r>
              <a:rPr lang="pt-BR" sz="2000" dirty="0"/>
              <a:t> e </a:t>
            </a:r>
            <a:r>
              <a:rPr lang="pt-BR" sz="2000" b="1" dirty="0"/>
              <a:t>provisório</a:t>
            </a:r>
            <a:r>
              <a:rPr lang="pt-BR" sz="2000" dirty="0"/>
              <a:t>, ofertados a portadores de diplomas de curso superior formados em cursos relacionados à habilitação pretendida com sólida base de conhecimentos na área estudada, devem ter carga horária mínima variável de 1.000 horas a 1.400 horas de efetivo trabalho acadêmico, dependendo da equivalência entre o curso de origem e a formação pedagógica pretendida. (</a:t>
            </a:r>
            <a:r>
              <a:rPr lang="pt-BR" sz="2000" i="1" dirty="0"/>
              <a:t>grifos nossos</a:t>
            </a:r>
            <a:r>
              <a:rPr lang="pt-BR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6679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0174" y="70104"/>
            <a:ext cx="8596668" cy="1320800"/>
          </a:xfrm>
        </p:spPr>
        <p:txBody>
          <a:bodyPr/>
          <a:lstStyle/>
          <a:p>
            <a:r>
              <a:rPr lang="pt-BR" dirty="0" smtClean="0"/>
              <a:t>Objetivos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41342" y="1270000"/>
            <a:ext cx="8596668" cy="4910328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pt-BR" dirty="0"/>
              <a:t>Geral:</a:t>
            </a:r>
          </a:p>
          <a:p>
            <a:pPr marL="0" indent="0">
              <a:buNone/>
            </a:pPr>
            <a:r>
              <a:rPr lang="pt-BR" dirty="0" smtClean="0"/>
              <a:t>		</a:t>
            </a:r>
            <a:r>
              <a:rPr lang="pt-BR" sz="1900" dirty="0" smtClean="0"/>
              <a:t>Habilitar </a:t>
            </a:r>
            <a:r>
              <a:rPr lang="pt-BR" sz="1900" dirty="0"/>
              <a:t>profissionais portadores de diploma de graduação (bacharéis e </a:t>
            </a:r>
            <a:r>
              <a:rPr lang="pt-BR" sz="1900" dirty="0" smtClean="0"/>
              <a:t>		tecnólogos</a:t>
            </a:r>
            <a:r>
              <a:rPr lang="pt-BR" sz="1900" dirty="0"/>
              <a:t>) para o exercício do ofício docente nos cursos de Educação </a:t>
            </a:r>
            <a:r>
              <a:rPr lang="pt-BR" sz="1900" dirty="0" smtClean="0"/>
              <a:t>			Profissional </a:t>
            </a:r>
            <a:r>
              <a:rPr lang="pt-BR" sz="1900" dirty="0"/>
              <a:t>de Nível Médio.</a:t>
            </a:r>
          </a:p>
          <a:p>
            <a:pPr marL="0" indent="0">
              <a:buNone/>
            </a:pPr>
            <a:r>
              <a:rPr lang="pt-BR" dirty="0"/>
              <a:t> </a:t>
            </a:r>
          </a:p>
          <a:p>
            <a:pPr lvl="0"/>
            <a:r>
              <a:rPr lang="pt-BR" dirty="0"/>
              <a:t>Específicos:</a:t>
            </a:r>
          </a:p>
          <a:p>
            <a:pPr marL="0" indent="0">
              <a:buNone/>
            </a:pPr>
            <a:r>
              <a:rPr lang="pt-BR" dirty="0"/>
              <a:t> </a:t>
            </a:r>
            <a:endParaRPr lang="pt-BR" dirty="0" smtClean="0"/>
          </a:p>
          <a:p>
            <a:pPr lvl="2"/>
            <a:r>
              <a:rPr lang="pt-BR" sz="1900" dirty="0" smtClean="0"/>
              <a:t>Subsidiar a formação pedagógica de professores em bases epistemológica e metodológica sólidas;</a:t>
            </a:r>
          </a:p>
          <a:p>
            <a:pPr lvl="2"/>
            <a:r>
              <a:rPr lang="pt-BR" sz="1900" dirty="0" smtClean="0"/>
              <a:t>Estimular </a:t>
            </a:r>
            <a:r>
              <a:rPr lang="pt-BR" sz="1900" dirty="0"/>
              <a:t>a reflexão sobre a educação profissional, oportunizando a integração do conhecimento específico dos professores das áreas técnicas ao conhecimento pedagógico.</a:t>
            </a:r>
          </a:p>
          <a:p>
            <a:pPr lvl="2"/>
            <a:r>
              <a:rPr lang="pt-BR" sz="1900" dirty="0"/>
              <a:t>Oportunizar o aprofundamento de saberes sobre a docência e a utilização da pesquisa no contexto da Educação Profissional, Científica e Tecnológica;</a:t>
            </a:r>
          </a:p>
          <a:p>
            <a:pPr lvl="2"/>
            <a:r>
              <a:rPr lang="pt-BR" sz="1900" dirty="0"/>
              <a:t>Formar docentes com capacidade de enfrentamento de temas atuais que perpassam a educação profissional, instrumentalizando diversas perspectivas teóricas.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76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Metodologia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316736"/>
            <a:ext cx="8596668" cy="5029199"/>
          </a:xfrm>
        </p:spPr>
        <p:txBody>
          <a:bodyPr>
            <a:normAutofit fontScale="92500"/>
          </a:bodyPr>
          <a:lstStyle/>
          <a:p>
            <a:r>
              <a:rPr lang="pt-BR" dirty="0"/>
              <a:t>A realização do curso prevê atividades presenciais e a distância. As </a:t>
            </a:r>
            <a:r>
              <a:rPr lang="pt-BR" b="1" dirty="0"/>
              <a:t>atividades presenciais</a:t>
            </a:r>
            <a:r>
              <a:rPr lang="pt-BR" dirty="0"/>
              <a:t>, que totalizarão 80% da carga horária, ocorrerão no campus XXXX do IFPA e serão realizadas antes da abertura da disciplina na plataforma. Fará parte de todas as disciplinas 4h destinadas a observação e articulação entre conteúdo da formação e a prática do docente. A sistematização e possíveis propostas de intervenção na temática será realizada em disciplinas de Laboratório I e Laboratório II, cujo mote principal é a consolidação da aprendizagem.</a:t>
            </a:r>
          </a:p>
          <a:p>
            <a:r>
              <a:rPr lang="pt-BR" dirty="0"/>
              <a:t>O professor irá ministrar aula presencial e poderá utilizar-se de videoconferência. Também poderão ocorrer outros momentos presenciais no decorrer da semana, em atendimento à demanda dos estudantes, para grupos de estudo, orientações, dentre outros. </a:t>
            </a:r>
          </a:p>
          <a:p>
            <a:r>
              <a:rPr lang="pt-BR" dirty="0"/>
              <a:t>Para a realização das </a:t>
            </a:r>
            <a:r>
              <a:rPr lang="pt-BR" b="1" dirty="0"/>
              <a:t>atividades a distância</a:t>
            </a:r>
            <a:r>
              <a:rPr lang="pt-BR" dirty="0"/>
              <a:t>, que totalizarão 20% da carga horária do curso, o estudante contará com o ambiente virtual de ensino e aprendizagem (plataforma </a:t>
            </a:r>
            <a:r>
              <a:rPr lang="pt-BR" i="1" dirty="0" err="1"/>
              <a:t>moodle</a:t>
            </a:r>
            <a:r>
              <a:rPr lang="pt-BR" i="1" dirty="0"/>
              <a:t>)</a:t>
            </a:r>
            <a:r>
              <a:rPr lang="pt-BR" dirty="0"/>
              <a:t> no qual terá disponível o conteúdo e os exercícios relativos a todos os componentes curriculares. Um segundo instrumento da educação a distância é o fascículo impresso por componente curricular. Tal material será produzido especificamente para o curso e serão entregues ao estudante antes do início de cada disciplina.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1156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518121"/>
              </p:ext>
            </p:extLst>
          </p:nvPr>
        </p:nvGraphicFramePr>
        <p:xfrm>
          <a:off x="621791" y="667508"/>
          <a:ext cx="8791614" cy="55025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27047"/>
                <a:gridCol w="2927047"/>
                <a:gridCol w="1081520"/>
                <a:gridCol w="1020636"/>
                <a:gridCol w="835364"/>
              </a:tblGrid>
              <a:tr h="7177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chemeClr val="tx1"/>
                          </a:solidFill>
                          <a:effectLst/>
                        </a:rPr>
                        <a:t>EIXOS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chemeClr val="tx1"/>
                          </a:solidFill>
                          <a:effectLst/>
                        </a:rPr>
                        <a:t>Disciplina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chemeClr val="tx1"/>
                          </a:solidFill>
                          <a:effectLst/>
                        </a:rPr>
                        <a:t>Carga Horária Presencial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chemeClr val="tx1"/>
                          </a:solidFill>
                          <a:effectLst/>
                        </a:rPr>
                        <a:t>Carga Horária a Distância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</a:tr>
              <a:tr h="47848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CONTEXTUAL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Fundamentos da Relação Trabalho e Educação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24h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30h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</a:tr>
              <a:tr h="47848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Concepções de Currículo na Educação Profissional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24h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30h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</a:tr>
              <a:tr h="23924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Pesquisa como princípio Educativo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24h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30h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</a:tr>
              <a:tr h="239241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ESTRUTURAL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Concepções de Aprendizagem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24h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30h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</a:tr>
              <a:tr h="23924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Fundamentos da didática em EPCT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24h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30h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</a:tr>
              <a:tr h="47848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Planejamento da Ação Docente na Educação Profissional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24h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30h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</a:tr>
              <a:tr h="47848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Avaliação da Aprendizagem na Educação Profissional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24h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30h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</a:tr>
              <a:tr h="47848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Metodologias de Ensino na Educação Profissional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24h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30h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</a:tr>
              <a:tr h="23924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Laboratório I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24h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30h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</a:tr>
              <a:tr h="239241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INTEGRADOR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Tecnologias Educacionais </a:t>
                      </a:r>
                      <a:r>
                        <a:rPr lang="pt-BR" sz="1100" dirty="0" smtClean="0">
                          <a:effectLst/>
                        </a:rPr>
                        <a:t>em </a:t>
                      </a:r>
                      <a:r>
                        <a:rPr lang="pt-BR" sz="1100" dirty="0" err="1">
                          <a:effectLst/>
                        </a:rPr>
                        <a:t>EaD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24h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30h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</a:tr>
              <a:tr h="23924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Educação Inclusiva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24h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30h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</a:tr>
              <a:tr h="23924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Laboratório II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24h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30h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</a:tr>
              <a:tr h="239241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chemeClr val="tx1"/>
                          </a:solidFill>
                          <a:effectLst/>
                        </a:rPr>
                        <a:t>Total Disciplinas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360h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</a:tr>
              <a:tr h="239241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chemeClr val="tx1"/>
                          </a:solidFill>
                          <a:effectLst/>
                        </a:rPr>
                        <a:t>Monografia (Projeto de Intervenção)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30h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</a:tr>
              <a:tr h="239241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chemeClr val="tx1"/>
                          </a:solidFill>
                          <a:effectLst/>
                        </a:rPr>
                        <a:t>Total Geral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390h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800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95623" y="1768179"/>
            <a:ext cx="8596668" cy="1826581"/>
          </a:xfrm>
        </p:spPr>
        <p:txBody>
          <a:bodyPr/>
          <a:lstStyle/>
          <a:p>
            <a:pPr algn="ctr"/>
            <a:r>
              <a:rPr lang="pt-BR" dirty="0" smtClean="0"/>
              <a:t>DECISÕES A SEREM TOMADAS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632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1. PERÍODO DE REALIZAÇÃO DO CURSO</a:t>
            </a:r>
            <a:endParaRPr lang="pt-BR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243099"/>
              </p:ext>
            </p:extLst>
          </p:nvPr>
        </p:nvGraphicFramePr>
        <p:xfrm>
          <a:off x="987551" y="1463038"/>
          <a:ext cx="8046720" cy="54489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23360"/>
                <a:gridCol w="4023360"/>
              </a:tblGrid>
              <a:tr h="249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</a:rPr>
                        <a:t>DISCIPLINAS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Proposta 1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499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</a:rPr>
                        <a:t>Fundamentos da Relação Trabalho e Educação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10 e 11 setembro de 2016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499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</a:rPr>
                        <a:t>História e Políticas da Educação Profissional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24 e 25 setembro de 2016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499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</a:rPr>
                        <a:t>Concepções de Currículo na Educação Profissional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01 e 02 outubro de 2016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249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</a:rPr>
                        <a:t>Pesquisa como princípio Educativo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15 e 16 outubro de 2016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499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</a:rPr>
                        <a:t>Planejamento da Ação Docente na Educação Profissional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29 e 30 de outubro de 2016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499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</a:rPr>
                        <a:t>Avaliação da Aprendizagem na Educação Profissional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12 e 13 de novembro de 2016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499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</a:rPr>
                        <a:t>Metodologias de Ensino na Educação Profissional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26 e 27 de novembro de 2016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249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</a:rPr>
                        <a:t>Laboratório I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03 e 04 de dezembro de 2016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249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</a:rPr>
                        <a:t>Tecnologias Educacionais e </a:t>
                      </a:r>
                      <a:r>
                        <a:rPr lang="pt-BR" sz="1600" b="0" dirty="0" err="1">
                          <a:solidFill>
                            <a:schemeClr val="tx1"/>
                          </a:solidFill>
                          <a:effectLst/>
                        </a:rPr>
                        <a:t>EaD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17 e 18 de dezembro de 2016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249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</a:rPr>
                        <a:t>Educação Inclusiva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07 e 08 de janeiro de 2017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4914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</a:rPr>
                        <a:t>Fundamentos da EJA e Educação Popular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21 e 22 de janeiro de 2017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249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</a:rPr>
                        <a:t>Laboratório II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04 e 05 de fevereiro de 2017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249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  <a:effectLst/>
                        </a:rPr>
                        <a:t>Defesa </a:t>
                      </a: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</a:rPr>
                        <a:t>Monografia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04 e 05 de março de 2017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37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406" y="216408"/>
            <a:ext cx="9445074" cy="1320800"/>
          </a:xfrm>
        </p:spPr>
        <p:txBody>
          <a:bodyPr/>
          <a:lstStyle/>
          <a:p>
            <a:r>
              <a:rPr lang="pt-BR" dirty="0" smtClean="0"/>
              <a:t>1. PERÍODO </a:t>
            </a:r>
            <a:r>
              <a:rPr lang="pt-BR" dirty="0"/>
              <a:t>DE REALIZAÇÃO DO </a:t>
            </a:r>
            <a:r>
              <a:rPr lang="pt-BR" dirty="0" smtClean="0"/>
              <a:t>CURSO </a:t>
            </a:r>
            <a:r>
              <a:rPr lang="pt-BR" sz="1800" dirty="0" smtClean="0"/>
              <a:t>(CONT)</a:t>
            </a:r>
            <a:endParaRPr lang="pt-BR" sz="1800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503667"/>
              </p:ext>
            </p:extLst>
          </p:nvPr>
        </p:nvGraphicFramePr>
        <p:xfrm>
          <a:off x="752967" y="1022799"/>
          <a:ext cx="8628776" cy="5436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14388"/>
                <a:gridCol w="4314388"/>
              </a:tblGrid>
              <a:tr h="2504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DISCIPLINAS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Proposta 2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514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Fundamentos da Relação Trabalho e Educação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04 e 05 de fevereiro de 2017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514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História e Políticas da Educação Profissional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18 e 19 de fevereiro de 2017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514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Concepções de Currículo na Educação Profissional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04 e 05 de março de 2017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2504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Pesquisa como princípio Educativo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18 e 19 de março de 2017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514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Planejamento da Ação Docente na Educação Profissional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01 e 02 de abril de 2017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514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Avaliação da Aprendizagem na Educação Profissional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15 e 16 de abril de 2017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514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Metodologias de Ensino na Educação Profissional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29 e 30 de abril de 2017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2504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Laboratório I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13 e 14 de maio de 2017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2504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Tecnologias Educacionais e EaD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27 e 28 de maio de 2017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2504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Educação Inclusiva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10 e 11 de junho de 2017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4865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Fundamentos da EJA e Educação Popular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24 e 25 de junho de 2017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2504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Laboratório II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01 e 02 de julho de 2017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  <a:tr h="2504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  <a:effectLst/>
                        </a:rPr>
                        <a:t>Defesa 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Monografia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05 e 06 de agosto de 2017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7" marR="6800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494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</TotalTime>
  <Words>994</Words>
  <Application>Microsoft Office PowerPoint</Application>
  <PresentationFormat>Widescreen</PresentationFormat>
  <Paragraphs>154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8" baseType="lpstr">
      <vt:lpstr>Arial</vt:lpstr>
      <vt:lpstr>Arial Narrow</vt:lpstr>
      <vt:lpstr>Calibri</vt:lpstr>
      <vt:lpstr>Times New Roman</vt:lpstr>
      <vt:lpstr>Trebuchet MS</vt:lpstr>
      <vt:lpstr>Wingdings</vt:lpstr>
      <vt:lpstr>Wingdings 3</vt:lpstr>
      <vt:lpstr>Facetado</vt:lpstr>
      <vt:lpstr>Apresentação do PowerPoint</vt:lpstr>
      <vt:lpstr>Bases Legais: Resolução CNE/CEB nº 06/2012 – Diretrizes Curriculares para EPT médio </vt:lpstr>
      <vt:lpstr>Bases Legais: Resolução CNE 02/2015 – Diretrizes Formação Inicial, Cursos de Formação Pedagógica e Segunda Licenciatura</vt:lpstr>
      <vt:lpstr>Objetivos</vt:lpstr>
      <vt:lpstr>Metodologia</vt:lpstr>
      <vt:lpstr>Apresentação do PowerPoint</vt:lpstr>
      <vt:lpstr>DECISÕES A SEREM TOMADAS</vt:lpstr>
      <vt:lpstr>1. PERÍODO DE REALIZAÇÃO DO CURSO</vt:lpstr>
      <vt:lpstr>1. PERÍODO DE REALIZAÇÃO DO CURSO (CONT)</vt:lpstr>
      <vt:lpstr>2. Campi de oferta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Paula Palheta</dc:creator>
  <cp:lastModifiedBy>Ana Paula Palheta</cp:lastModifiedBy>
  <cp:revision>13</cp:revision>
  <dcterms:created xsi:type="dcterms:W3CDTF">2016-06-13T00:26:07Z</dcterms:created>
  <dcterms:modified xsi:type="dcterms:W3CDTF">2016-06-14T13:20:21Z</dcterms:modified>
</cp:coreProperties>
</file>