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8" r:id="rId5"/>
    <p:sldId id="262" r:id="rId6"/>
    <p:sldId id="263" r:id="rId7"/>
    <p:sldId id="266" r:id="rId8"/>
    <p:sldId id="267" r:id="rId9"/>
    <p:sldId id="268" r:id="rId10"/>
    <p:sldId id="269" r:id="rId11"/>
    <p:sldId id="270" r:id="rId12"/>
    <p:sldId id="274" r:id="rId13"/>
    <p:sldId id="293" r:id="rId14"/>
    <p:sldId id="283" r:id="rId15"/>
    <p:sldId id="275" r:id="rId16"/>
    <p:sldId id="276" r:id="rId17"/>
    <p:sldId id="279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294" r:id="rId27"/>
    <p:sldId id="303" r:id="rId28"/>
    <p:sldId id="291" r:id="rId29"/>
    <p:sldId id="261" r:id="rId30"/>
    <p:sldId id="292" r:id="rId31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590" autoAdjust="0"/>
  </p:normalViewPr>
  <p:slideViewPr>
    <p:cSldViewPr>
      <p:cViewPr>
        <p:scale>
          <a:sx n="89" d="100"/>
          <a:sy n="89" d="100"/>
        </p:scale>
        <p:origin x="-1166" y="-35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5143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16133"/>
            <a:ext cx="3679116" cy="470388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16133"/>
            <a:ext cx="3505200" cy="17346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031357"/>
            <a:ext cx="3313355" cy="127662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3315810"/>
            <a:ext cx="3309803" cy="94547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137621"/>
            <a:ext cx="2133600" cy="563236"/>
          </a:xfrm>
        </p:spPr>
        <p:txBody>
          <a:bodyPr anchor="b"/>
          <a:lstStyle>
            <a:lvl1pPr algn="l">
              <a:defRPr sz="2400"/>
            </a:lvl1pPr>
          </a:lstStyle>
          <a:p>
            <a:fld id="{BCDC406B-9974-427A-9728-604EF4EFAFAA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0" name="Rectangle 49"/>
          <p:cNvSpPr/>
          <p:nvPr/>
        </p:nvSpPr>
        <p:spPr>
          <a:xfrm>
            <a:off x="4650889" y="4566213"/>
            <a:ext cx="3505200" cy="61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4289975"/>
            <a:ext cx="2831592" cy="273844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4289975"/>
            <a:ext cx="643666" cy="27384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8A4407D-E013-41BB-9148-D6F7BCF350BD}" type="slidenum">
              <a:rPr lang="pt-BR" smtClean="0"/>
              <a:t>‹nº›</a:t>
            </a:fld>
            <a:endParaRPr lang="pt-BR"/>
          </a:p>
        </p:txBody>
      </p:sp>
      <p:sp>
        <p:nvSpPr>
          <p:cNvPr id="89" name="Rectangle 88"/>
          <p:cNvSpPr/>
          <p:nvPr/>
        </p:nvSpPr>
        <p:spPr>
          <a:xfrm>
            <a:off x="4650889" y="4566213"/>
            <a:ext cx="3505200" cy="61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406B-9974-427A-9728-604EF4EFAFAA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4407D-E013-41BB-9148-D6F7BCF350B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772610"/>
            <a:ext cx="1484453" cy="3585258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772610"/>
            <a:ext cx="5423704" cy="358525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406B-9974-427A-9728-604EF4EFAFAA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4407D-E013-41BB-9148-D6F7BCF350B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406B-9974-427A-9728-604EF4EFAFAA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4407D-E013-41BB-9148-D6F7BCF350B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175622"/>
            <a:ext cx="6637468" cy="1021556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6" y="3200400"/>
            <a:ext cx="6637467" cy="114031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406B-9974-427A-9728-604EF4EFAFAA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4407D-E013-41BB-9148-D6F7BCF350B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406B-9974-427A-9728-604EF4EFAFAA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4407D-E013-41BB-9148-D6F7BCF350BD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1735074"/>
            <a:ext cx="3419856" cy="261975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1735073"/>
            <a:ext cx="3419856" cy="261975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1737007"/>
            <a:ext cx="305714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231021"/>
            <a:ext cx="3419856" cy="21268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8" y="1737007"/>
            <a:ext cx="3055717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231021"/>
            <a:ext cx="3419856" cy="21268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406B-9974-427A-9728-604EF4EFAFAA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4407D-E013-41BB-9148-D6F7BCF350B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406B-9974-427A-9728-604EF4EFAFAA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4407D-E013-41BB-9148-D6F7BCF350B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406B-9974-427A-9728-604EF4EFAFAA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4407D-E013-41BB-9148-D6F7BCF350B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5143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16133"/>
            <a:ext cx="3679116" cy="470388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16133"/>
            <a:ext cx="3505200" cy="46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406B-9974-427A-9728-604EF4EFAFAA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4407D-E013-41BB-9148-D6F7BCF350BD}" type="slidenum">
              <a:rPr lang="pt-BR" smtClean="0"/>
              <a:t>‹nº›</a:t>
            </a:fld>
            <a:endParaRPr lang="pt-BR"/>
          </a:p>
        </p:txBody>
      </p:sp>
      <p:sp>
        <p:nvSpPr>
          <p:cNvPr id="58" name="Rectangle 57"/>
          <p:cNvSpPr/>
          <p:nvPr/>
        </p:nvSpPr>
        <p:spPr>
          <a:xfrm>
            <a:off x="905572" y="451413"/>
            <a:ext cx="3562257" cy="423633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642395"/>
            <a:ext cx="3090440" cy="3863051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4566213"/>
            <a:ext cx="3505200" cy="61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4293627"/>
            <a:ext cx="3493664" cy="273844"/>
          </a:xfrm>
        </p:spPr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1993076"/>
            <a:ext cx="3304572" cy="109736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3102746"/>
            <a:ext cx="3298784" cy="113842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5143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16133"/>
            <a:ext cx="3679116" cy="470388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16133"/>
            <a:ext cx="3505200" cy="46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2" y="451413"/>
            <a:ext cx="3562257" cy="4236334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4566213"/>
            <a:ext cx="3505200" cy="61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1995678"/>
            <a:ext cx="3300984" cy="109728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9" y="520346"/>
            <a:ext cx="3359623" cy="4101084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1" y="3099816"/>
            <a:ext cx="3300573" cy="113967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406B-9974-427A-9728-604EF4EFAFAA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4293627"/>
            <a:ext cx="3493664" cy="273844"/>
          </a:xfrm>
        </p:spPr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4407D-E013-41BB-9148-D6F7BCF350B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5143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250116"/>
            <a:ext cx="8229600" cy="463923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16133"/>
            <a:ext cx="3679116" cy="52443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16133"/>
            <a:ext cx="3505200" cy="46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770748"/>
            <a:ext cx="7024744" cy="8572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3" y="1742739"/>
            <a:ext cx="6777317" cy="2631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1683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CDC406B-9974-427A-9728-604EF4EFAFAA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4389120"/>
            <a:ext cx="350215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168369"/>
            <a:ext cx="13321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8A4407D-E013-41BB-9148-D6F7BCF350B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google.com.br/url?sa=i&amp;rct=j&amp;q=&amp;esrc=s&amp;source=images&amp;cd=&amp;cad=rja&amp;uact=8&amp;ved=&amp;url=http://www.mpma.mp.br/index.php/lista-de-noticias-gerais/10801-mpma-lanca-campanha-em-defesa-da-educacao-inclusiva&amp;bvm=bv.147448319,d.Y2I&amp;psig=AFQjCNEV-apeL5mWYrpReuOwXyF14IcqNQ&amp;ust=1487433003393526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.br/url?sa=i&amp;rct=j&amp;q=&amp;esrc=s&amp;source=images&amp;cd=&amp;cad=rja&amp;uact=8&amp;ved=&amp;url=https://clipartfest.com/categories/view/7818d22b8bd5c031fdd43c339cfce0ac54f5fe1f/sick-and-tired-people-clipart.html&amp;bvm=bv.147448319,d.Y2I&amp;psig=AFQjCNGC9oAXNaoc9teqECyLLUC2H-rqeA&amp;ust=148744080589196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07470" y="51470"/>
            <a:ext cx="3384376" cy="158417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pt-BR" sz="2500" b="1" dirty="0" smtClean="0"/>
              <a:t>EDUCAÇÃO ESPECIAL E </a:t>
            </a:r>
            <a:r>
              <a:rPr lang="pt-BR" sz="2500" b="1" dirty="0" smtClean="0"/>
              <a:t>INCLUSIVA</a:t>
            </a:r>
            <a:br>
              <a:rPr lang="pt-BR" sz="2500" b="1" dirty="0" smtClean="0"/>
            </a:br>
            <a:endParaRPr lang="pt-BR" sz="13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44236" y="3786518"/>
            <a:ext cx="3744416" cy="945472"/>
          </a:xfrm>
        </p:spPr>
        <p:txBody>
          <a:bodyPr/>
          <a:lstStyle/>
          <a:p>
            <a:pPr algn="ctr"/>
            <a:r>
              <a:rPr lang="pt-BR" sz="2400" b="1" dirty="0" smtClean="0"/>
              <a:t>Prof. </a:t>
            </a:r>
            <a:r>
              <a:rPr lang="pt-BR" sz="2400" b="1" dirty="0" err="1" smtClean="0"/>
              <a:t>Ms</a:t>
            </a:r>
            <a:r>
              <a:rPr lang="pt-BR" sz="2400" b="1" dirty="0" smtClean="0"/>
              <a:t>. Felipe Linhares</a:t>
            </a:r>
          </a:p>
          <a:p>
            <a:pPr algn="ctr"/>
            <a:r>
              <a:rPr lang="pt-BR" sz="1900" dirty="0" smtClean="0"/>
              <a:t>felipellinhares@yahoo.com.br</a:t>
            </a:r>
            <a:endParaRPr lang="pt-BR" sz="1900" dirty="0"/>
          </a:p>
        </p:txBody>
      </p:sp>
      <p:sp>
        <p:nvSpPr>
          <p:cNvPr id="4" name="AutoShape 2" descr="Resultado de imagem para fapa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8" name="Picture 4" descr="Resultado de imagem para educação inclusiv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82407"/>
            <a:ext cx="3943929" cy="337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98391" y="1851670"/>
            <a:ext cx="1584176" cy="165618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450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71550"/>
            <a:ext cx="741682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67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r="30909"/>
          <a:stretch/>
        </p:blipFill>
        <p:spPr bwMode="auto">
          <a:xfrm>
            <a:off x="5508104" y="577765"/>
            <a:ext cx="3096344" cy="3506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915566"/>
            <a:ext cx="8280921" cy="3960440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pt-BR" dirty="0" smtClean="0"/>
              <a:t>Instituições </a:t>
            </a:r>
            <a:r>
              <a:rPr lang="pt-BR" dirty="0" smtClean="0"/>
              <a:t>inclusivas </a:t>
            </a:r>
            <a:r>
              <a:rPr lang="pt-BR" b="1" dirty="0" smtClean="0"/>
              <a:t>consideram as</a:t>
            </a:r>
          </a:p>
          <a:p>
            <a:pPr marL="68580" indent="0" algn="just">
              <a:buNone/>
            </a:pPr>
            <a:r>
              <a:rPr lang="pt-BR" b="1" dirty="0" smtClean="0"/>
              <a:t>necessidades </a:t>
            </a:r>
            <a:r>
              <a:rPr lang="pt-BR" b="1" dirty="0"/>
              <a:t>de todos os </a:t>
            </a:r>
            <a:r>
              <a:rPr lang="pt-BR" b="1" dirty="0" smtClean="0"/>
              <a:t>alunos</a:t>
            </a:r>
            <a:endParaRPr lang="pt-BR" dirty="0"/>
          </a:p>
          <a:p>
            <a:pPr marL="68580" indent="0" algn="just">
              <a:buNone/>
            </a:pPr>
            <a:r>
              <a:rPr lang="pt-BR" dirty="0" smtClean="0"/>
              <a:t>(se organizam em </a:t>
            </a:r>
            <a:r>
              <a:rPr lang="pt-BR" dirty="0"/>
              <a:t>função </a:t>
            </a:r>
            <a:r>
              <a:rPr lang="pt-BR" dirty="0" smtClean="0"/>
              <a:t>dessa</a:t>
            </a:r>
          </a:p>
          <a:p>
            <a:pPr marL="68580" indent="0" algn="just">
              <a:buNone/>
            </a:pPr>
            <a:r>
              <a:rPr lang="pt-BR" dirty="0" smtClean="0"/>
              <a:t>necessidades ).</a:t>
            </a:r>
          </a:p>
          <a:p>
            <a:pPr marL="68580" indent="0" algn="just">
              <a:buNone/>
            </a:pPr>
            <a:endParaRPr lang="pt-BR" sz="1400" dirty="0" smtClean="0"/>
          </a:p>
          <a:p>
            <a:pPr algn="just"/>
            <a:r>
              <a:rPr lang="pt-BR" dirty="0" smtClean="0"/>
              <a:t>Mudança </a:t>
            </a:r>
            <a:r>
              <a:rPr lang="pt-BR" dirty="0"/>
              <a:t>de </a:t>
            </a:r>
            <a:r>
              <a:rPr lang="pt-BR" dirty="0" smtClean="0"/>
              <a:t>paradigma</a:t>
            </a:r>
          </a:p>
          <a:p>
            <a:pPr marL="68580" indent="0" algn="just">
              <a:buNone/>
            </a:pPr>
            <a:r>
              <a:rPr lang="pt-BR" dirty="0" smtClean="0"/>
              <a:t>educacional, onde o </a:t>
            </a:r>
            <a:r>
              <a:rPr lang="pt-BR" dirty="0"/>
              <a:t>sistema </a:t>
            </a:r>
            <a:r>
              <a:rPr lang="pt-BR" dirty="0" smtClean="0"/>
              <a:t>de</a:t>
            </a:r>
          </a:p>
          <a:p>
            <a:pPr marL="68580" indent="0" algn="just">
              <a:buNone/>
            </a:pPr>
            <a:r>
              <a:rPr lang="pt-BR" dirty="0" smtClean="0"/>
              <a:t>ensino é: </a:t>
            </a:r>
            <a:r>
              <a:rPr lang="pt-BR" b="1" dirty="0" smtClean="0"/>
              <a:t>Provocado</a:t>
            </a:r>
            <a:r>
              <a:rPr lang="pt-BR" b="1" dirty="0"/>
              <a:t> </a:t>
            </a:r>
            <a:r>
              <a:rPr lang="pt-BR" b="1" dirty="0" smtClean="0"/>
              <a:t>e Desestabilizado</a:t>
            </a:r>
            <a:r>
              <a:rPr lang="pt-BR" dirty="0" smtClean="0"/>
              <a:t>.</a:t>
            </a:r>
          </a:p>
          <a:p>
            <a:pPr marL="68580" indent="0" algn="just">
              <a:buNone/>
            </a:pPr>
            <a:endParaRPr lang="pt-BR" sz="1200" b="1" dirty="0"/>
          </a:p>
          <a:p>
            <a:pPr marL="68580" indent="0" algn="just">
              <a:buNone/>
            </a:pPr>
            <a:r>
              <a:rPr lang="pt-BR" b="1" dirty="0" smtClean="0"/>
              <a:t>O </a:t>
            </a:r>
            <a:r>
              <a:rPr lang="pt-BR" b="1" dirty="0"/>
              <a:t>objetivo é não excluir </a:t>
            </a:r>
            <a:r>
              <a:rPr lang="pt-BR" b="1" dirty="0" smtClean="0"/>
              <a:t>ninguém</a:t>
            </a:r>
            <a:r>
              <a:rPr lang="pt-BR" dirty="0" smtClean="0"/>
              <a:t>.</a:t>
            </a:r>
            <a:endParaRPr lang="pt-BR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48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1539" y="915566"/>
            <a:ext cx="8280921" cy="3888432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pt-BR" dirty="0" smtClean="0"/>
              <a:t>Problemas conceituais, desrespeito a preceitos constitucionais, interpretações tendenciosas de nossa legislação educacional e preconceitos distorcem o sentido da inclusão escolar, reduzindo-a unicamente a inserção de alunos com deficiência no </a:t>
            </a:r>
            <a:r>
              <a:rPr lang="pt-BR" dirty="0" smtClean="0"/>
              <a:t>ensino.</a:t>
            </a:r>
            <a:endParaRPr lang="pt-BR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Resultado de imagem para inserção de alunos com necessidades especiais na escol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8" t="30905" r="15607" b="11442"/>
          <a:stretch/>
        </p:blipFill>
        <p:spPr bwMode="auto">
          <a:xfrm>
            <a:off x="3035786" y="2859782"/>
            <a:ext cx="3120390" cy="19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76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introduçã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1491630"/>
            <a:ext cx="1548519" cy="1487660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5939" y="735542"/>
            <a:ext cx="8280921" cy="4248472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pt-BR" dirty="0" smtClean="0"/>
              <a:t>Constituição </a:t>
            </a:r>
            <a:r>
              <a:rPr lang="pt-BR" dirty="0"/>
              <a:t>Federal (</a:t>
            </a:r>
            <a:r>
              <a:rPr lang="pt-BR" dirty="0" smtClean="0"/>
              <a:t>1988);</a:t>
            </a:r>
          </a:p>
          <a:p>
            <a:pPr marL="68580" indent="0">
              <a:buNone/>
            </a:pPr>
            <a:r>
              <a:rPr lang="pt-BR" dirty="0" smtClean="0"/>
              <a:t>Declaração </a:t>
            </a:r>
            <a:r>
              <a:rPr lang="pt-BR" dirty="0"/>
              <a:t>Mundial Sobre Educação Para Todos (1990</a:t>
            </a:r>
            <a:r>
              <a:rPr lang="pt-BR" dirty="0" smtClean="0"/>
              <a:t>);</a:t>
            </a:r>
          </a:p>
          <a:p>
            <a:pPr marL="68580" indent="0">
              <a:buNone/>
            </a:pPr>
            <a:r>
              <a:rPr lang="pt-BR" dirty="0" smtClean="0"/>
              <a:t>Declaração </a:t>
            </a:r>
            <a:r>
              <a:rPr lang="pt-BR" dirty="0"/>
              <a:t>de Salamanca (</a:t>
            </a:r>
            <a:r>
              <a:rPr lang="pt-BR" dirty="0" smtClean="0"/>
              <a:t>1994);</a:t>
            </a:r>
          </a:p>
          <a:p>
            <a:pPr marL="68580" indent="0">
              <a:buNone/>
            </a:pPr>
            <a:r>
              <a:rPr lang="pt-BR" dirty="0" smtClean="0"/>
              <a:t>LDB </a:t>
            </a:r>
            <a:r>
              <a:rPr lang="pt-BR" dirty="0"/>
              <a:t>(</a:t>
            </a:r>
            <a:r>
              <a:rPr lang="pt-BR" dirty="0" smtClean="0"/>
              <a:t>9394/96);</a:t>
            </a:r>
          </a:p>
          <a:p>
            <a:pPr marL="68580" indent="0">
              <a:buNone/>
            </a:pPr>
            <a:r>
              <a:rPr lang="pt-BR" dirty="0" smtClean="0"/>
              <a:t>Decreto </a:t>
            </a:r>
            <a:r>
              <a:rPr lang="pt-BR" dirty="0"/>
              <a:t>Nº </a:t>
            </a:r>
            <a:r>
              <a:rPr lang="pt-BR" dirty="0" smtClean="0"/>
              <a:t>7.611/11 </a:t>
            </a:r>
            <a:r>
              <a:rPr lang="pt-BR" dirty="0"/>
              <a:t>(FUNDEB, dupla matrícula, </a:t>
            </a:r>
            <a:r>
              <a:rPr lang="pt-BR" dirty="0" err="1"/>
              <a:t>SRMs</a:t>
            </a:r>
            <a:r>
              <a:rPr lang="pt-BR" dirty="0" smtClean="0"/>
              <a:t>);</a:t>
            </a:r>
          </a:p>
          <a:p>
            <a:pPr marL="68580" indent="0">
              <a:buNone/>
            </a:pPr>
            <a:r>
              <a:rPr lang="pt-BR" dirty="0" smtClean="0"/>
              <a:t>Resolução </a:t>
            </a:r>
            <a:r>
              <a:rPr lang="pt-BR" dirty="0"/>
              <a:t>CNE/CEB Nº 4/2009 (diretrizes para o AEE – público, local do atendimento, atribuições do professor </a:t>
            </a:r>
            <a:r>
              <a:rPr lang="pt-BR" dirty="0" smtClean="0"/>
              <a:t>especializado);</a:t>
            </a:r>
          </a:p>
          <a:p>
            <a:pPr marL="68580" indent="0">
              <a:buNone/>
            </a:pPr>
            <a:r>
              <a:rPr lang="pt-BR" dirty="0" smtClean="0"/>
              <a:t>Lei </a:t>
            </a:r>
            <a:r>
              <a:rPr lang="pt-BR" dirty="0"/>
              <a:t>Bras. de Inc. (Nº 13.146 – 06/07/15).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395536" y="-56892"/>
            <a:ext cx="7024744" cy="8572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3600" b="1" dirty="0" smtClean="0"/>
              <a:t>Aspectos Legais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150412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915566"/>
            <a:ext cx="8280921" cy="3960440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pt-BR" b="1" dirty="0" smtClean="0"/>
              <a:t>Público Alvo</a:t>
            </a:r>
            <a:r>
              <a:rPr lang="pt-BR" dirty="0" smtClean="0"/>
              <a:t> – Res. </a:t>
            </a:r>
            <a:r>
              <a:rPr lang="pt-BR" dirty="0"/>
              <a:t>CNE/CEB, n° </a:t>
            </a:r>
            <a:r>
              <a:rPr lang="pt-BR" dirty="0" smtClean="0"/>
              <a:t>4/2009, Artigo 4º:</a:t>
            </a:r>
          </a:p>
          <a:p>
            <a:pPr marL="68580" indent="0" algn="just">
              <a:buNone/>
            </a:pPr>
            <a:endParaRPr lang="pt-BR" sz="1000" dirty="0" smtClean="0"/>
          </a:p>
          <a:p>
            <a:pPr algn="just"/>
            <a:r>
              <a:rPr lang="pt-BR" dirty="0" smtClean="0"/>
              <a:t>Aqueles </a:t>
            </a:r>
            <a:r>
              <a:rPr lang="pt-BR" dirty="0"/>
              <a:t>que têm impedimentos de longo prazo de natureza </a:t>
            </a:r>
            <a:r>
              <a:rPr lang="pt-BR" b="1" dirty="0"/>
              <a:t>física, </a:t>
            </a:r>
            <a:r>
              <a:rPr lang="pt-BR" b="1" dirty="0" smtClean="0"/>
              <a:t>intelectual, sensorial (ou múltipla)</a:t>
            </a:r>
            <a:r>
              <a:rPr lang="pt-BR" dirty="0" smtClean="0"/>
              <a:t>;</a:t>
            </a:r>
          </a:p>
          <a:p>
            <a:pPr algn="just"/>
            <a:endParaRPr lang="pt-BR" sz="1000" dirty="0" smtClean="0"/>
          </a:p>
          <a:p>
            <a:pPr algn="just"/>
            <a:r>
              <a:rPr lang="pt-BR" dirty="0" smtClean="0"/>
              <a:t>Alunos </a:t>
            </a:r>
            <a:r>
              <a:rPr lang="pt-BR" dirty="0"/>
              <a:t>com </a:t>
            </a:r>
            <a:r>
              <a:rPr lang="pt-BR" b="1" dirty="0" smtClean="0"/>
              <a:t>TGD/TEA</a:t>
            </a:r>
            <a:r>
              <a:rPr lang="pt-BR" dirty="0" smtClean="0"/>
              <a:t> </a:t>
            </a:r>
            <a:r>
              <a:rPr lang="pt-BR" dirty="0"/>
              <a:t>(aqueles que apresentam um quadro de alterações no desenvolvimento </a:t>
            </a:r>
            <a:r>
              <a:rPr lang="pt-BR" dirty="0" err="1"/>
              <a:t>neuropsicomotor</a:t>
            </a:r>
            <a:r>
              <a:rPr lang="pt-BR" dirty="0"/>
              <a:t>, comprometimento nas relações sociais, na comunicação ou estereotipias </a:t>
            </a:r>
            <a:r>
              <a:rPr lang="pt-BR" dirty="0" smtClean="0"/>
              <a:t>motoras);</a:t>
            </a:r>
          </a:p>
          <a:p>
            <a:pPr algn="just"/>
            <a:endParaRPr lang="pt-BR" sz="1000" dirty="0" smtClean="0"/>
          </a:p>
          <a:p>
            <a:pPr algn="just"/>
            <a:r>
              <a:rPr lang="pt-BR" dirty="0" smtClean="0"/>
              <a:t>Alunos </a:t>
            </a:r>
            <a:r>
              <a:rPr lang="pt-BR" dirty="0"/>
              <a:t>com </a:t>
            </a:r>
            <a:r>
              <a:rPr lang="pt-BR" b="1" dirty="0"/>
              <a:t>altas </a:t>
            </a:r>
            <a:r>
              <a:rPr lang="pt-BR" b="1" dirty="0" smtClean="0"/>
              <a:t>habilidades/</a:t>
            </a:r>
            <a:r>
              <a:rPr lang="pt-BR" b="1" dirty="0" err="1" smtClean="0"/>
              <a:t>superdotação</a:t>
            </a:r>
            <a:r>
              <a:rPr lang="pt-BR" dirty="0" smtClean="0"/>
              <a:t>. </a:t>
            </a:r>
            <a:endParaRPr lang="pt-BR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38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699542"/>
            <a:ext cx="8280921" cy="3888432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pt-BR" b="1" dirty="0" smtClean="0"/>
              <a:t>Aspectos Legais </a:t>
            </a:r>
            <a:r>
              <a:rPr lang="pt-BR" dirty="0" smtClean="0"/>
              <a:t>(Constituição de 1988):</a:t>
            </a:r>
          </a:p>
          <a:p>
            <a:pPr marL="3049588" indent="-273050" algn="just">
              <a:buFontTx/>
              <a:buChar char="-"/>
            </a:pPr>
            <a:r>
              <a:rPr lang="pt-BR" dirty="0" smtClean="0"/>
              <a:t>Cidadania e dignidade humana;</a:t>
            </a:r>
          </a:p>
          <a:p>
            <a:pPr marL="3049588" indent="-273050" algn="just">
              <a:buFontTx/>
              <a:buChar char="-"/>
            </a:pPr>
            <a:r>
              <a:rPr lang="pt-BR" dirty="0" smtClean="0"/>
              <a:t>Promoção do bem de todos indiscriminadamente;</a:t>
            </a:r>
          </a:p>
          <a:p>
            <a:pPr marL="3049588" indent="-273050" algn="just">
              <a:buFontTx/>
              <a:buChar char="-"/>
            </a:pPr>
            <a:r>
              <a:rPr lang="pt-BR" dirty="0" smtClean="0"/>
              <a:t>Direito à igualdade;</a:t>
            </a:r>
          </a:p>
          <a:p>
            <a:pPr marL="3049588" indent="-273050" algn="just">
              <a:buFontTx/>
              <a:buChar char="-"/>
            </a:pPr>
            <a:r>
              <a:rPr lang="pt-BR" dirty="0" smtClean="0"/>
              <a:t>Direito de todos à educação (visa o pleno desenvolvimento da pessoa, ao seu preparo para cidadania e qualificação para o trabalho) - </a:t>
            </a:r>
            <a:r>
              <a:rPr lang="pt-BR" b="1" dirty="0" smtClean="0"/>
              <a:t>Art. 1º, 3º, 5º e 205º</a:t>
            </a:r>
            <a:endParaRPr lang="pt-BR" b="1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Imagem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0" t="6776" r="8477" b="11596"/>
          <a:stretch/>
        </p:blipFill>
        <p:spPr bwMode="auto">
          <a:xfrm>
            <a:off x="539552" y="1149953"/>
            <a:ext cx="2670487" cy="336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82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578386"/>
            <a:ext cx="8280921" cy="3888432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pt-BR" b="1" dirty="0" smtClean="0"/>
              <a:t>Aspectos Legais </a:t>
            </a:r>
            <a:r>
              <a:rPr lang="pt-BR" dirty="0" smtClean="0"/>
              <a:t>(Constituição de 1988):</a:t>
            </a:r>
          </a:p>
          <a:p>
            <a:pPr marL="68580" indent="0" algn="just">
              <a:buNone/>
            </a:pPr>
            <a:endParaRPr lang="pt-BR" sz="1000" dirty="0" smtClean="0"/>
          </a:p>
          <a:p>
            <a:pPr marL="1885950" indent="-273050" algn="just" defTabSz="971550">
              <a:buFontTx/>
              <a:buChar char="-"/>
            </a:pPr>
            <a:r>
              <a:rPr lang="pt-BR" dirty="0" smtClean="0"/>
              <a:t>Igualdade de condições de acesso e permanência </a:t>
            </a:r>
            <a:r>
              <a:rPr lang="pt-BR" dirty="0" smtClean="0"/>
              <a:t>no </a:t>
            </a:r>
            <a:r>
              <a:rPr lang="pt-BR" dirty="0" err="1" smtClean="0"/>
              <a:t>esino</a:t>
            </a:r>
            <a:r>
              <a:rPr lang="pt-BR" dirty="0" smtClean="0"/>
              <a:t> </a:t>
            </a:r>
            <a:r>
              <a:rPr lang="pt-BR" dirty="0" smtClean="0"/>
              <a:t>(Art. 206, inciso I);</a:t>
            </a:r>
          </a:p>
          <a:p>
            <a:pPr marL="1885950" indent="-273050" algn="just" defTabSz="971550">
              <a:buFontTx/>
              <a:buChar char="-"/>
            </a:pPr>
            <a:endParaRPr lang="pt-BR" sz="1000" dirty="0" smtClean="0"/>
          </a:p>
          <a:p>
            <a:pPr marL="1885950" indent="-273050" algn="just" defTabSz="971550">
              <a:buFontTx/>
              <a:buChar char="-"/>
            </a:pPr>
            <a:r>
              <a:rPr lang="pt-BR" dirty="0" smtClean="0"/>
              <a:t>Dever do Estado com a educação será efetivado mediante a garantia de acesso aos mais elevados níveis do ensino (Art. 208, inciso V);</a:t>
            </a:r>
          </a:p>
          <a:p>
            <a:pPr marL="68580" indent="0" algn="just">
              <a:buNone/>
            </a:pPr>
            <a:r>
              <a:rPr lang="pt-BR" b="1" dirty="0" smtClean="0"/>
              <a:t>Assim, </a:t>
            </a:r>
            <a:r>
              <a:rPr lang="pt-BR" b="1" dirty="0" smtClean="0"/>
              <a:t>todas as instituições devem </a:t>
            </a:r>
            <a:r>
              <a:rPr lang="pt-BR" b="1" dirty="0" smtClean="0"/>
              <a:t>atender aos princípios constitucionais, não podendo excluir nenhuma pessoa (independentemente das razões).</a:t>
            </a:r>
            <a:endParaRPr lang="pt-BR" b="1" dirty="0"/>
          </a:p>
        </p:txBody>
      </p:sp>
      <p:sp>
        <p:nvSpPr>
          <p:cNvPr id="7" name="AutoShape 2" descr="Resultado de imagem para aspectos lega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4" descr="Resultado de imagem para aspectos legai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150" name="Picture 6" descr="Resultado de imagem para aspectos legai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5" t="17992" r="20245" b="19308"/>
          <a:stretch/>
        </p:blipFill>
        <p:spPr bwMode="auto">
          <a:xfrm>
            <a:off x="490404" y="1211600"/>
            <a:ext cx="1591345" cy="2445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30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760120"/>
            <a:ext cx="8280921" cy="3960440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pt-BR" dirty="0"/>
              <a:t>Três aspectos da </a:t>
            </a:r>
            <a:r>
              <a:rPr lang="pt-BR" dirty="0"/>
              <a:t>Lei nº </a:t>
            </a:r>
            <a:r>
              <a:rPr lang="pt-BR" dirty="0" smtClean="0"/>
              <a:t>9.394/96 </a:t>
            </a:r>
            <a:r>
              <a:rPr lang="pt-BR" dirty="0" smtClean="0"/>
              <a:t>são </a:t>
            </a:r>
            <a:r>
              <a:rPr lang="pt-BR" dirty="0"/>
              <a:t>destacados</a:t>
            </a:r>
            <a:r>
              <a:rPr lang="pt-BR" dirty="0" smtClean="0"/>
              <a:t>:</a:t>
            </a:r>
          </a:p>
          <a:p>
            <a:pPr marL="68580" indent="0" algn="just">
              <a:buNone/>
            </a:pPr>
            <a:endParaRPr lang="pt-BR" sz="1000" dirty="0"/>
          </a:p>
          <a:p>
            <a:pPr algn="just"/>
            <a:r>
              <a:rPr lang="pt-BR" b="1" dirty="0"/>
              <a:t>Educandos com </a:t>
            </a:r>
            <a:r>
              <a:rPr lang="pt-BR" b="1" dirty="0" smtClean="0"/>
              <a:t>Necessidades Especiais </a:t>
            </a:r>
            <a:r>
              <a:rPr lang="pt-BR" dirty="0" smtClean="0"/>
              <a:t>(aprendizagens </a:t>
            </a:r>
            <a:r>
              <a:rPr lang="pt-BR" dirty="0"/>
              <a:t>curriculares compatíveis </a:t>
            </a:r>
            <a:r>
              <a:rPr lang="pt-BR" dirty="0" smtClean="0"/>
              <a:t>com suas idades) - Capítulo </a:t>
            </a:r>
            <a:r>
              <a:rPr lang="pt-BR" dirty="0"/>
              <a:t>III / Artigo </a:t>
            </a:r>
            <a:r>
              <a:rPr lang="pt-BR" dirty="0" smtClean="0"/>
              <a:t>4º.</a:t>
            </a:r>
          </a:p>
          <a:p>
            <a:pPr algn="just"/>
            <a:endParaRPr lang="pt-BR" sz="1000" dirty="0"/>
          </a:p>
          <a:p>
            <a:pPr algn="just"/>
            <a:r>
              <a:rPr lang="pt-BR" b="1" dirty="0" smtClean="0"/>
              <a:t>Educação Especial: </a:t>
            </a:r>
            <a:r>
              <a:rPr lang="pt-BR" dirty="0" smtClean="0"/>
              <a:t>modalidade (preferência </a:t>
            </a:r>
            <a:r>
              <a:rPr lang="pt-BR" dirty="0"/>
              <a:t>na rede </a:t>
            </a:r>
            <a:r>
              <a:rPr lang="pt-BR" dirty="0" smtClean="0"/>
              <a:t>regular) - Capítulo </a:t>
            </a:r>
            <a:r>
              <a:rPr lang="pt-BR" dirty="0"/>
              <a:t>V </a:t>
            </a:r>
            <a:r>
              <a:rPr lang="pt-BR" dirty="0" smtClean="0"/>
              <a:t>/Artigo 58.</a:t>
            </a:r>
          </a:p>
          <a:p>
            <a:pPr algn="just"/>
            <a:endParaRPr lang="pt-BR" sz="1000" dirty="0"/>
          </a:p>
          <a:p>
            <a:pPr algn="just"/>
            <a:r>
              <a:rPr lang="pt-BR" b="1" dirty="0"/>
              <a:t>Professores com </a:t>
            </a:r>
            <a:r>
              <a:rPr lang="pt-BR" b="1" dirty="0" smtClean="0"/>
              <a:t>formação adequada </a:t>
            </a:r>
            <a:r>
              <a:rPr lang="pt-BR" dirty="0" smtClean="0"/>
              <a:t>para o Atendimento Especializado (ensino regular, educação especial) - Capítulo </a:t>
            </a:r>
            <a:r>
              <a:rPr lang="pt-BR" dirty="0"/>
              <a:t>V / Artigo </a:t>
            </a:r>
            <a:r>
              <a:rPr lang="pt-BR" dirty="0" smtClean="0"/>
              <a:t>59.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47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483518"/>
            <a:ext cx="8280921" cy="4392488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pt-BR" b="1" dirty="0" smtClean="0">
                <a:solidFill>
                  <a:schemeClr val="accent1"/>
                </a:solidFill>
              </a:rPr>
              <a:t>ELIMINAÇÃO DAS BARREIRAS</a:t>
            </a:r>
            <a:endParaRPr lang="pt-BR" dirty="0" smtClean="0">
              <a:solidFill>
                <a:schemeClr val="accent1"/>
              </a:solidFill>
            </a:endParaRPr>
          </a:p>
          <a:p>
            <a:pPr marL="68580" indent="0" algn="just">
              <a:buNone/>
            </a:pPr>
            <a:endParaRPr lang="pt-BR" sz="1000" dirty="0" smtClean="0"/>
          </a:p>
          <a:p>
            <a:pPr algn="just"/>
            <a:r>
              <a:rPr lang="pt-BR" b="1" dirty="0" smtClean="0"/>
              <a:t>Arquitetônicas: </a:t>
            </a:r>
            <a:r>
              <a:rPr lang="pt-BR" dirty="0" smtClean="0"/>
              <a:t>- Adaptações Necessárias </a:t>
            </a:r>
          </a:p>
          <a:p>
            <a:pPr marL="68580" indent="0" algn="just">
              <a:buNone/>
            </a:pPr>
            <a:r>
              <a:rPr lang="pt-BR" dirty="0" smtClean="0"/>
              <a:t>                                       (Const. 88 </a:t>
            </a:r>
            <a:r>
              <a:rPr lang="pt-BR" dirty="0"/>
              <a:t>art. 227, § 2º; art. </a:t>
            </a:r>
            <a:r>
              <a:rPr lang="pt-BR" dirty="0" smtClean="0"/>
              <a:t>244)</a:t>
            </a:r>
          </a:p>
          <a:p>
            <a:pPr marL="68580" indent="0" algn="just">
              <a:buNone/>
            </a:pPr>
            <a:r>
              <a:rPr lang="pt-BR" dirty="0"/>
              <a:t>	</a:t>
            </a:r>
            <a:r>
              <a:rPr lang="pt-BR" dirty="0" smtClean="0"/>
              <a:t>	          - Autonomia (</a:t>
            </a:r>
            <a:r>
              <a:rPr lang="pt-BR" dirty="0"/>
              <a:t>Decreto n° </a:t>
            </a:r>
            <a:r>
              <a:rPr lang="pt-BR" dirty="0" smtClean="0"/>
              <a:t>5.296/2004)</a:t>
            </a:r>
            <a:endParaRPr lang="pt-BR" dirty="0" smtClean="0"/>
          </a:p>
          <a:p>
            <a:pPr algn="just"/>
            <a:endParaRPr lang="pt-BR" sz="1000" dirty="0" smtClean="0"/>
          </a:p>
          <a:p>
            <a:pPr algn="just"/>
            <a:r>
              <a:rPr lang="pt-BR" b="1" dirty="0" smtClean="0"/>
              <a:t>Atitudinais: </a:t>
            </a:r>
            <a:r>
              <a:rPr lang="pt-BR" dirty="0" smtClean="0"/>
              <a:t>Falta de conhecimento, preconceito.</a:t>
            </a:r>
          </a:p>
          <a:p>
            <a:pPr algn="just"/>
            <a:endParaRPr lang="pt-BR" sz="1800" dirty="0"/>
          </a:p>
          <a:p>
            <a:pPr marL="68580" indent="0" algn="just">
              <a:buNone/>
            </a:pPr>
            <a:r>
              <a:rPr lang="pt-BR" dirty="0" smtClean="0"/>
              <a:t>Estes sejam </a:t>
            </a:r>
            <a:r>
              <a:rPr lang="pt-BR" dirty="0"/>
              <a:t>atualmente </a:t>
            </a:r>
            <a:r>
              <a:rPr lang="pt-BR" dirty="0" smtClean="0"/>
              <a:t>os principais desafios </a:t>
            </a:r>
            <a:r>
              <a:rPr lang="pt-BR" dirty="0"/>
              <a:t>a </a:t>
            </a:r>
            <a:r>
              <a:rPr lang="pt-BR" dirty="0" smtClean="0"/>
              <a:t>serem vencidos, </a:t>
            </a:r>
            <a:r>
              <a:rPr lang="pt-BR" dirty="0"/>
              <a:t>as ações propostas </a:t>
            </a:r>
            <a:r>
              <a:rPr lang="pt-BR" dirty="0" smtClean="0"/>
              <a:t>devem atender </a:t>
            </a:r>
            <a:r>
              <a:rPr lang="pt-BR" dirty="0"/>
              <a:t>mais direta e eficazmente a eliminação das barreiras atitudinais presentes no contexto desta </a:t>
            </a:r>
            <a:r>
              <a:rPr lang="pt-BR" dirty="0" smtClean="0"/>
              <a:t>IES</a:t>
            </a:r>
            <a:r>
              <a:rPr lang="pt-BR" dirty="0"/>
              <a:t>.</a:t>
            </a:r>
            <a:endParaRPr lang="pt-BR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13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915566"/>
            <a:ext cx="8280921" cy="3960440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pt-BR" b="1" dirty="0" smtClean="0">
                <a:solidFill>
                  <a:schemeClr val="accent1"/>
                </a:solidFill>
              </a:rPr>
              <a:t>ESTRUTURAÇÃO INSTITUCIONAL</a:t>
            </a:r>
            <a:endParaRPr lang="pt-BR" dirty="0" smtClean="0">
              <a:solidFill>
                <a:schemeClr val="accent1"/>
              </a:solidFill>
            </a:endParaRPr>
          </a:p>
          <a:p>
            <a:pPr marL="68580" indent="0" algn="just">
              <a:buNone/>
            </a:pPr>
            <a:endParaRPr lang="pt-BR" sz="1000" dirty="0" smtClean="0"/>
          </a:p>
          <a:p>
            <a:pPr algn="just"/>
            <a:r>
              <a:rPr lang="pt-BR" b="1" dirty="0" smtClean="0"/>
              <a:t>Orientações MEC: </a:t>
            </a:r>
          </a:p>
          <a:p>
            <a:pPr marL="68580" indent="0" algn="just">
              <a:buNone/>
            </a:pPr>
            <a:endParaRPr lang="pt-BR" dirty="0" smtClean="0"/>
          </a:p>
          <a:p>
            <a:pPr marL="68580" indent="0" algn="just">
              <a:buNone/>
            </a:pPr>
            <a:r>
              <a:rPr lang="pt-BR" dirty="0" smtClean="0"/>
              <a:t>Estimular </a:t>
            </a:r>
            <a:r>
              <a:rPr lang="pt-BR" dirty="0"/>
              <a:t>a elaboração de "projetos de criação e consolidação dos Núcleos de Acessibilidade, visando eliminar barreiras físicas, pedagógicas, nas comunicações e informações, nos ambientes, instalações, equipamentos e materiais </a:t>
            </a:r>
            <a:r>
              <a:rPr lang="pt-BR" dirty="0" smtClean="0"/>
              <a:t>didáticos (Programa INCLUIR - 2005).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27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30324"/>
            <a:ext cx="7024744" cy="857250"/>
          </a:xfrm>
        </p:spPr>
        <p:txBody>
          <a:bodyPr/>
          <a:lstStyle/>
          <a:p>
            <a:r>
              <a:rPr lang="pt-BR" b="1" dirty="0" smtClean="0"/>
              <a:t>Apresentação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6990" y="1059582"/>
            <a:ext cx="8289466" cy="3816424"/>
          </a:xfrm>
        </p:spPr>
        <p:txBody>
          <a:bodyPr>
            <a:noAutofit/>
          </a:bodyPr>
          <a:lstStyle/>
          <a:p>
            <a:pPr algn="just"/>
            <a:r>
              <a:rPr lang="pt-BR" dirty="0" smtClean="0"/>
              <a:t>Fase </a:t>
            </a:r>
            <a:r>
              <a:rPr lang="pt-BR" dirty="0"/>
              <a:t>de grandes mudanças na </a:t>
            </a:r>
            <a:r>
              <a:rPr lang="pt-BR" dirty="0" smtClean="0"/>
              <a:t>educação para atender </a:t>
            </a:r>
            <a:r>
              <a:rPr lang="pt-BR" dirty="0"/>
              <a:t>a</a:t>
            </a:r>
            <a:r>
              <a:rPr lang="pt-BR" dirty="0" smtClean="0"/>
              <a:t>s </a:t>
            </a:r>
            <a:r>
              <a:rPr lang="pt-BR" dirty="0"/>
              <a:t>exigências da sociedade </a:t>
            </a:r>
            <a:r>
              <a:rPr lang="pt-BR" dirty="0" smtClean="0"/>
              <a:t>contemporânea (mudanças </a:t>
            </a:r>
            <a:r>
              <a:rPr lang="pt-BR" dirty="0"/>
              <a:t>estruturais na organização do ensino </a:t>
            </a:r>
            <a:r>
              <a:rPr lang="pt-BR" dirty="0" smtClean="0"/>
              <a:t>formal);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Visa </a:t>
            </a:r>
            <a:r>
              <a:rPr lang="pt-BR" dirty="0"/>
              <a:t>não apenas suprir as demandas organizacionais, estruturais e operacionais que as </a:t>
            </a:r>
            <a:r>
              <a:rPr lang="pt-BR" dirty="0" smtClean="0"/>
              <a:t>IES </a:t>
            </a:r>
            <a:r>
              <a:rPr lang="pt-BR" dirty="0"/>
              <a:t>recebem do </a:t>
            </a:r>
            <a:r>
              <a:rPr lang="pt-BR" dirty="0" smtClean="0"/>
              <a:t>MEC, </a:t>
            </a:r>
            <a:r>
              <a:rPr lang="pt-BR" dirty="0"/>
              <a:t>mas uma ação interna de valorização da Pessoa com Necessidades Especiais no contexto do ensino </a:t>
            </a:r>
            <a:r>
              <a:rPr lang="pt-BR" dirty="0" smtClean="0"/>
              <a:t>superior;</a:t>
            </a:r>
          </a:p>
          <a:p>
            <a:pPr marL="68580" indent="0" algn="just">
              <a:buNone/>
            </a:pPr>
            <a:endParaRPr lang="pt-BR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46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411510"/>
            <a:ext cx="8280921" cy="4392488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pt-BR" b="1" dirty="0" smtClean="0">
                <a:solidFill>
                  <a:schemeClr val="accent1"/>
                </a:solidFill>
              </a:rPr>
              <a:t>ESTRUTURAÇÃO INSTITUCIONAL</a:t>
            </a:r>
            <a:endParaRPr lang="pt-BR" dirty="0" smtClean="0">
              <a:solidFill>
                <a:schemeClr val="accent1"/>
              </a:solidFill>
            </a:endParaRPr>
          </a:p>
          <a:p>
            <a:pPr marL="68580" indent="0" algn="just">
              <a:buNone/>
            </a:pPr>
            <a:endParaRPr lang="pt-BR" sz="1000" dirty="0" smtClean="0"/>
          </a:p>
          <a:p>
            <a:pPr algn="just"/>
            <a:r>
              <a:rPr lang="pt-BR" dirty="0" smtClean="0"/>
              <a:t>Entre </a:t>
            </a:r>
            <a:r>
              <a:rPr lang="pt-BR" dirty="0"/>
              <a:t>outras ações deste núcleo estão a criação de um programa de capacitação e aprimoramento dos funcionários e corpo docente, visando a apropriação da temática desenvolvida nesta ação, abordado temas </a:t>
            </a:r>
            <a:r>
              <a:rPr lang="pt-BR" dirty="0" smtClean="0"/>
              <a:t>como:</a:t>
            </a:r>
          </a:p>
          <a:p>
            <a:pPr algn="just">
              <a:buFontTx/>
              <a:buChar char="-"/>
            </a:pPr>
            <a:r>
              <a:rPr lang="pt-BR" dirty="0" smtClean="0"/>
              <a:t>Estatuto </a:t>
            </a:r>
            <a:r>
              <a:rPr lang="pt-BR" dirty="0"/>
              <a:t>da Pessoa com Deficiência (Lei Brasileira de Inclusão Nº 13.146 de 06 de Julho de </a:t>
            </a:r>
            <a:r>
              <a:rPr lang="pt-BR" dirty="0" smtClean="0"/>
              <a:t>2015);</a:t>
            </a:r>
          </a:p>
          <a:p>
            <a:pPr algn="just">
              <a:buFontTx/>
              <a:buChar char="-"/>
            </a:pPr>
            <a:r>
              <a:rPr lang="pt-BR" dirty="0" smtClean="0"/>
              <a:t>Política </a:t>
            </a:r>
            <a:r>
              <a:rPr lang="pt-BR" dirty="0"/>
              <a:t>de Inclusão, Práticas de Inclusão, Língua Brasileira de Sinais (Libras), Sistema Braille e Recursos de Tecnologia </a:t>
            </a:r>
            <a:r>
              <a:rPr lang="pt-BR" dirty="0" err="1"/>
              <a:t>Assistiva</a:t>
            </a:r>
            <a:r>
              <a:rPr lang="pt-BR" dirty="0"/>
              <a:t>.</a:t>
            </a:r>
          </a:p>
          <a:p>
            <a:pPr algn="just"/>
            <a:endParaRPr lang="pt-BR" dirty="0" smtClean="0"/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72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411510"/>
            <a:ext cx="8280921" cy="4392488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endParaRPr lang="pt-BR" b="1" dirty="0" smtClean="0">
              <a:solidFill>
                <a:schemeClr val="accent1"/>
              </a:solidFill>
            </a:endParaRPr>
          </a:p>
          <a:p>
            <a:pPr marL="68580" indent="0" algn="just">
              <a:buNone/>
            </a:pPr>
            <a:r>
              <a:rPr lang="pt-BR" b="1" dirty="0" smtClean="0">
                <a:solidFill>
                  <a:schemeClr val="accent1"/>
                </a:solidFill>
              </a:rPr>
              <a:t>ESTRUTURAÇÃO ACADÊMICA</a:t>
            </a:r>
            <a:endParaRPr lang="pt-BR" dirty="0" smtClean="0">
              <a:solidFill>
                <a:schemeClr val="accent1"/>
              </a:solidFill>
            </a:endParaRPr>
          </a:p>
          <a:p>
            <a:pPr marL="68580" indent="0" algn="just">
              <a:buNone/>
            </a:pPr>
            <a:endParaRPr lang="pt-BR" sz="1000" dirty="0" smtClean="0"/>
          </a:p>
          <a:p>
            <a:pPr algn="just"/>
            <a:r>
              <a:rPr lang="pt-BR" dirty="0"/>
              <a:t>A</a:t>
            </a:r>
            <a:r>
              <a:rPr lang="pt-BR" dirty="0" smtClean="0"/>
              <a:t>cessibilidade </a:t>
            </a:r>
            <a:r>
              <a:rPr lang="pt-BR" dirty="0"/>
              <a:t>às informações presentes nos meios de comunicação, sejam eles impressos, mídias eletrônicas ou socais, bem como no ambiente virtual disponibilizado aos alunos e professores e outros espaços de uso acadêmico como secretaria, laboratórios, biblioteca e salas de aula</a:t>
            </a:r>
            <a:r>
              <a:rPr lang="pt-BR" dirty="0" smtClean="0"/>
              <a:t>.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03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411510"/>
            <a:ext cx="8280921" cy="4392488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endParaRPr lang="pt-BR" b="1" dirty="0" smtClean="0">
              <a:solidFill>
                <a:schemeClr val="accent1"/>
              </a:solidFill>
            </a:endParaRPr>
          </a:p>
          <a:p>
            <a:pPr marL="68580" indent="0" algn="just">
              <a:buNone/>
            </a:pPr>
            <a:r>
              <a:rPr lang="pt-BR" b="1" dirty="0" smtClean="0">
                <a:solidFill>
                  <a:schemeClr val="accent1"/>
                </a:solidFill>
              </a:rPr>
              <a:t>ESTRUTURAÇÃO ACADÊMICA</a:t>
            </a:r>
            <a:endParaRPr lang="pt-BR" dirty="0" smtClean="0">
              <a:solidFill>
                <a:schemeClr val="accent1"/>
              </a:solidFill>
            </a:endParaRPr>
          </a:p>
          <a:p>
            <a:pPr marL="68580" indent="0" algn="just">
              <a:buNone/>
            </a:pPr>
            <a:endParaRPr lang="pt-BR" sz="1000" dirty="0" smtClean="0"/>
          </a:p>
          <a:p>
            <a:pPr algn="just"/>
            <a:r>
              <a:rPr lang="pt-BR" dirty="0" smtClean="0"/>
              <a:t>Adaptação </a:t>
            </a:r>
            <a:r>
              <a:rPr lang="pt-BR" dirty="0"/>
              <a:t>e garantia de acessibilidade durante o processo seletivo (elaboração, aplicação e correção das provas), durante as aulas (didática de ensino, avaliações, etc.) e na etapa de conclusão do curso (Monografia, Artigos, Dissertações</a:t>
            </a:r>
            <a:r>
              <a:rPr lang="pt-BR" dirty="0" smtClean="0"/>
              <a:t>).</a:t>
            </a:r>
            <a:endParaRPr lang="pt-BR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36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411510"/>
            <a:ext cx="8280921" cy="4392488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endParaRPr lang="pt-BR" b="1" dirty="0" smtClean="0">
              <a:solidFill>
                <a:schemeClr val="accent1"/>
              </a:solidFill>
            </a:endParaRPr>
          </a:p>
          <a:p>
            <a:pPr marL="68580" indent="0" algn="just">
              <a:buNone/>
            </a:pPr>
            <a:r>
              <a:rPr lang="pt-BR" b="1" dirty="0" smtClean="0">
                <a:solidFill>
                  <a:schemeClr val="accent1"/>
                </a:solidFill>
              </a:rPr>
              <a:t>ESTRUTURAÇÃO ACADÊMICA</a:t>
            </a:r>
            <a:endParaRPr lang="pt-BR" dirty="0" smtClean="0">
              <a:solidFill>
                <a:schemeClr val="accent1"/>
              </a:solidFill>
            </a:endParaRPr>
          </a:p>
          <a:p>
            <a:pPr marL="68580" indent="0" algn="just">
              <a:buNone/>
            </a:pPr>
            <a:endParaRPr lang="pt-BR" sz="1000" dirty="0" smtClean="0"/>
          </a:p>
          <a:p>
            <a:pPr algn="just"/>
            <a:r>
              <a:rPr lang="pt-BR" dirty="0"/>
              <a:t>Há também a oferta de disciplinas optativas para os cursos de graduação relacionadas ao atendimento de Pessoas com Necessidades Especiais, cursos de Pós-graduação na área de Educação Especial e Inclusiva, Seminários Temáticos, Estágios e Atividades Complementares voltados a temática aqui desenvolvida.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10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483518"/>
            <a:ext cx="8280921" cy="4392488"/>
          </a:xfrm>
        </p:spPr>
        <p:txBody>
          <a:bodyPr>
            <a:noAutofit/>
          </a:bodyPr>
          <a:lstStyle/>
          <a:p>
            <a:pPr marL="68580" indent="0" algn="just">
              <a:buNone/>
            </a:pPr>
            <a:r>
              <a:rPr lang="pt-BR" b="1" dirty="0" smtClean="0">
                <a:solidFill>
                  <a:schemeClr val="accent1"/>
                </a:solidFill>
              </a:rPr>
              <a:t>PLANEJAMENTO DAS AÇÕES A SEREM DESENVOLVIDAS</a:t>
            </a:r>
            <a:endParaRPr lang="pt-BR" dirty="0" smtClean="0">
              <a:solidFill>
                <a:schemeClr val="accent1"/>
              </a:solidFill>
            </a:endParaRPr>
          </a:p>
          <a:p>
            <a:pPr marL="68580" indent="0" algn="just">
              <a:buNone/>
            </a:pPr>
            <a:r>
              <a:rPr lang="pt-BR" sz="2300" dirty="0" smtClean="0"/>
              <a:t>Nessa </a:t>
            </a:r>
            <a:r>
              <a:rPr lang="pt-BR" sz="2300" dirty="0"/>
              <a:t>perspectiva, à gestão da educação superior compete o planejamento e a implementação das metas de acessibilidade preconizadas pela legislação em vigor, bem como o monitoramento das matrículas dos estudantes com deficiência na instituição, para provimento das condições de pleno acesso e permanência. Esta obrigação não deve ser transferida aos estudantes com deficiência ou as suas famílias, por meio da cobrança de taxas ou qualquer outra forma de transferência da atribuição</a:t>
            </a:r>
            <a:r>
              <a:rPr lang="pt-BR" sz="2300" dirty="0" smtClean="0"/>
              <a:t>.</a:t>
            </a:r>
          </a:p>
          <a:p>
            <a:pPr marL="68580" indent="0" algn="ctr">
              <a:buNone/>
            </a:pPr>
            <a:r>
              <a:rPr lang="pt-BR" sz="1800" dirty="0" smtClean="0"/>
              <a:t>(</a:t>
            </a:r>
            <a:r>
              <a:rPr lang="pt-BR" sz="1800" b="1" dirty="0" smtClean="0"/>
              <a:t>Acessibilidade </a:t>
            </a:r>
            <a:r>
              <a:rPr lang="pt-BR" sz="1800" b="1" dirty="0"/>
              <a:t>na Educação Superior </a:t>
            </a:r>
            <a:r>
              <a:rPr lang="pt-BR" sz="1800" b="1" dirty="0" smtClean="0"/>
              <a:t>SECADI/</a:t>
            </a:r>
            <a:r>
              <a:rPr lang="pt-BR" sz="1800" b="1" dirty="0" err="1" smtClean="0"/>
              <a:t>SESu</a:t>
            </a:r>
            <a:r>
              <a:rPr lang="pt-BR" sz="1800" b="1" dirty="0" smtClean="0"/>
              <a:t> - </a:t>
            </a:r>
            <a:r>
              <a:rPr lang="pt-BR" sz="1800" dirty="0" smtClean="0"/>
              <a:t>BRASIL,2013</a:t>
            </a:r>
            <a:r>
              <a:rPr lang="pt-BR" sz="1800" dirty="0"/>
              <a:t>, p. 12)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9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676682"/>
            <a:ext cx="8280921" cy="4176464"/>
          </a:xfrm>
        </p:spPr>
        <p:txBody>
          <a:bodyPr>
            <a:noAutofit/>
          </a:bodyPr>
          <a:lstStyle/>
          <a:p>
            <a:pPr algn="just"/>
            <a:r>
              <a:rPr lang="pt-BR" dirty="0" smtClean="0"/>
              <a:t>Mudanças </a:t>
            </a:r>
            <a:r>
              <a:rPr lang="pt-BR" dirty="0" smtClean="0"/>
              <a:t>na estruturação do ensino:</a:t>
            </a:r>
            <a:endParaRPr lang="pt-BR" dirty="0" smtClean="0"/>
          </a:p>
          <a:p>
            <a:pPr algn="just">
              <a:buFontTx/>
              <a:buChar char="-"/>
            </a:pPr>
            <a:r>
              <a:rPr lang="pt-BR" dirty="0"/>
              <a:t>N</a:t>
            </a:r>
            <a:r>
              <a:rPr lang="pt-BR" dirty="0" smtClean="0"/>
              <a:t>os critérios de avaliação;</a:t>
            </a:r>
          </a:p>
          <a:p>
            <a:pPr algn="just">
              <a:buFontTx/>
              <a:buChar char="-"/>
            </a:pPr>
            <a:r>
              <a:rPr lang="pt-BR" dirty="0" smtClean="0"/>
              <a:t>No acesso e permanência, bem como acesso aos níveis mais elevados do ensino;</a:t>
            </a:r>
          </a:p>
          <a:p>
            <a:pPr algn="just">
              <a:buFontTx/>
              <a:buChar char="-"/>
            </a:pPr>
            <a:r>
              <a:rPr lang="pt-BR" dirty="0" smtClean="0"/>
              <a:t>Na organização pedagógica.</a:t>
            </a:r>
          </a:p>
          <a:p>
            <a:pPr algn="just">
              <a:buFontTx/>
              <a:buChar char="-"/>
            </a:pPr>
            <a:endParaRPr lang="pt-BR" dirty="0" smtClean="0"/>
          </a:p>
          <a:p>
            <a:pPr algn="just">
              <a:buFontTx/>
              <a:buChar char="-"/>
            </a:pPr>
            <a:endParaRPr lang="pt-BR" sz="1000" dirty="0" smtClean="0"/>
          </a:p>
          <a:p>
            <a:pPr algn="just">
              <a:buFontTx/>
              <a:buChar char="-"/>
            </a:pPr>
            <a:endParaRPr lang="pt-BR" sz="1000" dirty="0" smtClean="0"/>
          </a:p>
          <a:p>
            <a:pPr algn="just">
              <a:buFontTx/>
              <a:buChar char="-"/>
            </a:pPr>
            <a:endParaRPr lang="pt-BR" dirty="0"/>
          </a:p>
          <a:p>
            <a:pPr marL="68580" indent="0" algn="just">
              <a:buNone/>
            </a:pPr>
            <a:r>
              <a:rPr lang="pt-BR" dirty="0" smtClean="0"/>
              <a:t>Confirmando que fazer</a:t>
            </a:r>
          </a:p>
          <a:p>
            <a:pPr marL="68580" indent="0" algn="just">
              <a:buNone/>
            </a:pPr>
            <a:r>
              <a:rPr lang="pt-BR" dirty="0" smtClean="0"/>
              <a:t>inclusão implica um movimento político contínuo.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197" y="2355726"/>
            <a:ext cx="322862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40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  <p:pic>
        <p:nvPicPr>
          <p:cNvPr id="7" name="Imagem 6" descr="profess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9740" y="1059582"/>
            <a:ext cx="3173506" cy="2813639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4321960" y="1275606"/>
            <a:ext cx="4201288" cy="2160240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/>
              <a:t>ATÉ A PRÓXIMA PESSOAL!!!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5557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702357"/>
              </p:ext>
            </p:extLst>
          </p:nvPr>
        </p:nvGraphicFramePr>
        <p:xfrm>
          <a:off x="480188" y="750058"/>
          <a:ext cx="8196268" cy="4177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96268"/>
              </a:tblGrid>
              <a:tr h="413036">
                <a:tc>
                  <a:txBody>
                    <a:bodyPr/>
                    <a:lstStyle/>
                    <a:p>
                      <a:pPr marL="1143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200" b="1" dirty="0" smtClean="0">
                          <a:effectLst/>
                          <a:latin typeface="Arial"/>
                          <a:ea typeface="Arial Unicode MS"/>
                          <a:cs typeface="Times New Roman"/>
                        </a:rPr>
                        <a:t>BÁSICA</a:t>
                      </a:r>
                      <a:endParaRPr lang="pt-BR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764023">
                <a:tc>
                  <a:txBody>
                    <a:bodyPr/>
                    <a:lstStyle/>
                    <a:p>
                      <a:endParaRPr lang="pt-BR" sz="1000" u="none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BRASIL.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Lei Brasileira de Inclusão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N13.146 de</a:t>
                      </a:r>
                      <a:r>
                        <a:rPr lang="pt-BR" sz="100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6 </a:t>
                      </a:r>
                      <a:r>
                        <a:rPr lang="pt-BR" sz="1000" u="none" kern="1200" baseline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 Julho </a:t>
                      </a:r>
                      <a:r>
                        <a:rPr lang="pt-BR" sz="100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 2015.</a:t>
                      </a:r>
                      <a:r>
                        <a:rPr lang="pt-BR" sz="1000" b="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u="none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Diário</a:t>
                      </a:r>
                      <a:r>
                        <a:rPr lang="en-US" sz="1000" b="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u="none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Oficial</a:t>
                      </a:r>
                      <a:r>
                        <a:rPr lang="en-US" sz="1000" b="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 </a:t>
                      </a:r>
                      <a:r>
                        <a:rPr lang="en-US" sz="1000" b="0" u="none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União</a:t>
                      </a:r>
                      <a:r>
                        <a:rPr lang="en-US" sz="1000" b="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Brasília, 2015.</a:t>
                      </a:r>
                      <a:endParaRPr lang="pt-BR" sz="1000" u="none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Documento Orientador Programa INCLUIR - Acessibilidade na Educação Superior SECADI/</a:t>
                      </a:r>
                      <a:r>
                        <a:rPr lang="pt-BR" sz="1000" b="1" u="none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SESu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Brasília, 2013.</a:t>
                      </a:r>
                    </a:p>
                    <a:p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Decreto n° 6.949, de 25 de agosto de 2009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promulga a Convenção Internacional sobre os Direitos das Pessoas com Deficiência - ONU. Diário Oficial da União, Brasília, 2009.</a:t>
                      </a:r>
                    </a:p>
                    <a:p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_______. Ministério da Educação/CNE.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Resolução 4/2009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_______. Ministério da Educação.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Inclusão - Revista da Educação Especial. Vol. 4, n°. 1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Brasília: MEC/SEESP, 2008.</a:t>
                      </a:r>
                    </a:p>
                    <a:p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Decreto Legislativo n° 186, 09 de julho de 2008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Diário Oficial da União, Brasília, 2008.</a:t>
                      </a:r>
                    </a:p>
                    <a:p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_______. Ministério da Educação.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Conferência Nacional de Educação Básica: Documento Final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Brasília, ORGANIZAÇÃO DAS NAÇÕES UNIDAS. Convenção sobre os Direitos das Pessoas com Deficiência, 2006.</a:t>
                      </a:r>
                    </a:p>
                    <a:p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_______. Ministério da Educação. Secretaria de Educação Especial.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Direito à educação: subsídios para a gestão dos sistemas educacionais - orientações gerais e marcos legais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Brasília: MEC/SEESP, 2006.</a:t>
                      </a:r>
                      <a:endParaRPr lang="pt-BR" sz="1000" u="none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fontAlgn="base"/>
                      <a:r>
                        <a:rPr lang="pt-BR" sz="1000" b="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DINIZ, Margareth. Formação Docente para Atendimento às Crianças que Apresentam Deficiências e/ou Necessidades Específicas: do discurso universal ao caso a caso. In: SOUZA, João Valdir Alves de; DINIZ, Margareth; OLIVEIRA, </a:t>
                      </a:r>
                      <a:r>
                        <a:rPr lang="pt-BR" sz="1000" b="0" u="none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Míria</a:t>
                      </a:r>
                      <a:r>
                        <a:rPr lang="pt-BR" sz="1000" b="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Gomes de (org.).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Formação de Professores(as) e Condição Docente</a:t>
                      </a:r>
                      <a:r>
                        <a:rPr lang="pt-BR" sz="1000" b="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Belo Horizonte: Editora UFMG, 2014.</a:t>
                      </a:r>
                      <a:endParaRPr lang="pt-BR" sz="1000" b="1" u="none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FREIRE,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Paulo.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Pedagogia da Autonomia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saberes necessários à prática educativa. 14ª ed. São Paulo: Paz e Terra, 2000.</a:t>
                      </a:r>
                    </a:p>
                    <a:p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OLIVEIRA, Ivanilde </a:t>
                      </a:r>
                      <a:r>
                        <a:rPr lang="pt-BR" sz="1000" u="none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Apoluceno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Filosofia da Educação: 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reflexões e debates. Petrópolis, RJ: Vozes, 2006.</a:t>
                      </a:r>
                    </a:p>
                    <a:p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__________.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Saberes Imaginários e Representações na Educação Especial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a problemática ética da "diferença" e da exclusão social. 2ª Ed. Petrópolis, RJ: Vozes, 2004.</a:t>
                      </a:r>
                    </a:p>
                    <a:p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SOARES, Maria Aparecida Leite; CARVALHO, Maria de Fátima.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 Professor e o Aluno Com Deficiência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São Paulo: Cortez, 2012.</a:t>
                      </a:r>
                    </a:p>
                    <a:p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VICENTINI, Paula Perin; LUGLI, Rosário </a:t>
                      </a:r>
                      <a:r>
                        <a:rPr lang="pt-BR" sz="1000" u="none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Genta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pt-BR" sz="1000" b="1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História da Profissão Docente no Brasil: </a:t>
                      </a:r>
                      <a:r>
                        <a:rPr lang="pt-BR" sz="100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representações em disputa. São Paulo: Cortez, 2009.</a:t>
                      </a:r>
                      <a:endParaRPr lang="pt-BR" sz="1000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571592" y="-92546"/>
            <a:ext cx="7024744" cy="85725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Bibliografia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78545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1096854"/>
              </p:ext>
            </p:extLst>
          </p:nvPr>
        </p:nvGraphicFramePr>
        <p:xfrm>
          <a:off x="480188" y="750058"/>
          <a:ext cx="8196268" cy="4177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96268"/>
              </a:tblGrid>
              <a:tr h="413036">
                <a:tc>
                  <a:txBody>
                    <a:bodyPr/>
                    <a:lstStyle/>
                    <a:p>
                      <a:pPr marL="1143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200" b="1" dirty="0" smtClean="0">
                          <a:effectLst/>
                          <a:latin typeface="Arial"/>
                          <a:ea typeface="Arial Unicode MS"/>
                          <a:cs typeface="Times New Roman"/>
                        </a:rPr>
                        <a:t>COMPLEMENTAR</a:t>
                      </a:r>
                      <a:endParaRPr lang="pt-BR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764023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FILHO, Teófilo Alves Galvão; MIRANDA, Theresinha Guimarães. Tecnologia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Assistiva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salas de recursos: análise crítica de um modelo. In: </a:t>
                      </a:r>
                      <a:r>
                        <a:rPr lang="pt-PT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MIRANDA, Theresinha Guimarães; FILHO, Teófilo Alves Galvão (Org.). </a:t>
                      </a:r>
                      <a:r>
                        <a:rPr lang="pt-PT" sz="1000" b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 Professor e a Educação Inclusiva: </a:t>
                      </a:r>
                      <a:r>
                        <a:rPr lang="pt-PT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formação, práticas e lugares. Salvador: EDUFBA, 2012.</a:t>
                      </a:r>
                      <a:endParaRPr lang="pt-BR" sz="10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JESUS, Denise; BAPTISTA, Cláudio; CAIADO, Kátia (Org.). </a:t>
                      </a:r>
                      <a:r>
                        <a:rPr lang="pt-BR" sz="1000" b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Prática pedagógica na Educação Especial: 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multiplicidade do atendimento educacional especializado. Araraquara – SP: Junqueira Marin, 2013.</a:t>
                      </a:r>
                    </a:p>
                    <a:p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__________; EFFGEN, Ariadna Pereira Siqueira. Formação Docente e Práticas Pedagógicas: conexões, possibilidades e tensões.</a:t>
                      </a:r>
                      <a:r>
                        <a:rPr lang="pt-PT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In: </a:t>
                      </a:r>
                    </a:p>
                    <a:p>
                      <a:pPr marL="0" indent="0">
                        <a:spcBef>
                          <a:spcPts val="0"/>
                        </a:spcBef>
                        <a:buClrTx/>
                        <a:buSzTx/>
                        <a:buNone/>
                        <a:defRPr/>
                      </a:pPr>
                      <a:r>
                        <a:rPr lang="pt-BR" sz="1000" dirty="0" smtClean="0">
                          <a:latin typeface="Arial"/>
                          <a:ea typeface="Calibri"/>
                          <a:cs typeface="Times New Roman"/>
                        </a:rPr>
                        <a:t>MANTOAN, Maria Teresa </a:t>
                      </a:r>
                      <a:r>
                        <a:rPr lang="pt-BR" sz="1000" dirty="0" err="1" smtClean="0">
                          <a:latin typeface="Arial"/>
                          <a:ea typeface="Calibri"/>
                          <a:cs typeface="Times New Roman"/>
                        </a:rPr>
                        <a:t>Eglér</a:t>
                      </a:r>
                      <a:r>
                        <a:rPr lang="pt-BR" sz="1000" dirty="0" smtClean="0">
                          <a:latin typeface="Arial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pt-BR" sz="1000" b="1" dirty="0" smtClean="0">
                          <a:latin typeface="Arial"/>
                          <a:ea typeface="Calibri"/>
                          <a:cs typeface="Times New Roman"/>
                        </a:rPr>
                        <a:t>Inclusão Escolar:</a:t>
                      </a:r>
                      <a:r>
                        <a:rPr lang="pt-BR" sz="1000" dirty="0" smtClean="0">
                          <a:latin typeface="Arial"/>
                          <a:ea typeface="Calibri"/>
                          <a:cs typeface="Times New Roman"/>
                        </a:rPr>
                        <a:t> o que é? por quê? como fazer? São Paulo: </a:t>
                      </a:r>
                      <a:r>
                        <a:rPr lang="pt-BR" sz="1000" dirty="0" err="1" smtClean="0">
                          <a:latin typeface="Arial"/>
                          <a:ea typeface="Calibri"/>
                          <a:cs typeface="Times New Roman"/>
                        </a:rPr>
                        <a:t>Summus</a:t>
                      </a:r>
                      <a:r>
                        <a:rPr lang="pt-BR" sz="1000" dirty="0" smtClean="0">
                          <a:latin typeface="Arial"/>
                          <a:ea typeface="Calibri"/>
                          <a:cs typeface="Times New Roman"/>
                        </a:rPr>
                        <a:t>, 2015.</a:t>
                      </a:r>
                    </a:p>
                    <a:p>
                      <a:r>
                        <a:rPr lang="pt-PT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MIRANDA, Theresinha Guimarães; FILHO, Teófilo Alves Galvão (Org.). </a:t>
                      </a:r>
                      <a:r>
                        <a:rPr lang="pt-PT" sz="1000" b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 Professor e a Educação Inclusiva: </a:t>
                      </a:r>
                      <a:r>
                        <a:rPr lang="pt-PT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formação, práticas e lugares. Salvador: EDUFBA, 2012.</a:t>
                      </a:r>
                      <a:endParaRPr lang="pt-BR" sz="10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MENDES,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Enicéia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Gonçalves; MALHEIRO, Cícera A. Lima. Salas de Recursos Multifuncionais: é possível um serviço “tamanho único” de atendimento educacional especializado</a:t>
                      </a:r>
                      <a:r>
                        <a:rPr lang="pt-PT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In: MIRANDA, Theresinha Guimarães; FILHO, Teófilo Alves Galvão (Org.). </a:t>
                      </a:r>
                      <a:r>
                        <a:rPr lang="pt-PT" sz="1000" b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 Professor e a Educação Inclusiva: </a:t>
                      </a:r>
                      <a:r>
                        <a:rPr lang="pt-PT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formação, práticas e lugares. Salvador: EDUFBA, 2012.</a:t>
                      </a:r>
                      <a:endParaRPr lang="pt-BR" sz="10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MENDES,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Enicéia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Gonçalves. Caminhos da Pesquisa Sobre Formação de Professores para a Inclusão Escolar. In: MENDES,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Enicéia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Gonçalves; ALMEIDA, Maria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Amelia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HAYASHI, Maria Cristina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Piumbato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Innocentini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(Org.). </a:t>
                      </a:r>
                      <a:r>
                        <a:rPr lang="pt-BR" sz="1000" b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Temas em Educação Especial: conhecimentos para fundamentar a prática.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São Paulo: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Junqueira&amp;Marin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2008.</a:t>
                      </a:r>
                    </a:p>
                    <a:p>
                      <a:r>
                        <a:rPr lang="pt-PT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MIRANDA, Theresinha Guimarães; FILHO, Teófilo Alves Galvão (Org.). </a:t>
                      </a:r>
                      <a:r>
                        <a:rPr lang="pt-PT" sz="1000" b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 Professor e a Educação Inclusiva: </a:t>
                      </a:r>
                      <a:r>
                        <a:rPr lang="pt-PT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formação, práticas e lugares. Salvador: EDUFBA, 2012.</a:t>
                      </a:r>
                      <a:endParaRPr lang="pt-BR" sz="10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OLIVEIRA, Ivanilde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Apoluceno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FERNANDES, Ana Paula; LINHARES, Felipe Lisboa; NOBRE, Arthur Hungria; FRANÇA, Maria do Perpétuo Socorro Gomes Souza Avelino. A Formação dos Professores de Sala de Recursos Multifuncionais de Escolas da Rede Municipal de Belém (PA). In: MENDES,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Enicéia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Gonçalves; CIA, Fabiana; CABRAL, Leonardo Santos Amâncio (Org.). </a:t>
                      </a:r>
                      <a:r>
                        <a:rPr lang="pt-BR" sz="1000" b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Inclusão Escolar e os Desafios Para a Formação de Professores em Educação Especial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Série Observatório Nacional de Educação Especial Volume 3. São Carlos: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Marquezine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Manzini, 2015.</a:t>
                      </a:r>
                    </a:p>
                    <a:p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___________. Práticas Municipais de Inclusão de Pessoas com Deficiência no Estado do Pará. In: </a:t>
                      </a:r>
                      <a:r>
                        <a:rPr lang="pt-PT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MIRANDA, Theresinha Guimarães; FILHO, Teófilo Alves Galvão (Org.). </a:t>
                      </a:r>
                      <a:r>
                        <a:rPr lang="pt-PT" sz="1000" b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 Professor e a Educação Inclusiva: </a:t>
                      </a:r>
                      <a:r>
                        <a:rPr lang="pt-PT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formação, práticas e lugares. Salvador: EDUFBA, 2012.</a:t>
                      </a:r>
                      <a:endParaRPr lang="pt-BR" sz="10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571592" y="-92546"/>
            <a:ext cx="7024744" cy="85725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Bibliografia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108454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9512984"/>
              </p:ext>
            </p:extLst>
          </p:nvPr>
        </p:nvGraphicFramePr>
        <p:xfrm>
          <a:off x="480188" y="750058"/>
          <a:ext cx="8196268" cy="4177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96268"/>
              </a:tblGrid>
              <a:tr h="413036">
                <a:tc>
                  <a:txBody>
                    <a:bodyPr/>
                    <a:lstStyle/>
                    <a:p>
                      <a:pPr marL="1143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200" b="1" dirty="0" smtClean="0">
                          <a:effectLst/>
                          <a:latin typeface="Arial"/>
                          <a:ea typeface="Arial Unicode MS"/>
                          <a:cs typeface="Times New Roman"/>
                        </a:rPr>
                        <a:t>COMPLEMENTAR</a:t>
                      </a:r>
                      <a:endParaRPr lang="pt-BR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764023">
                <a:tc>
                  <a:txBody>
                    <a:bodyPr/>
                    <a:lstStyle/>
                    <a:p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ALVEZ, Carla Barbosa; FERREIRA, </a:t>
                      </a:r>
                      <a:r>
                        <a:rPr lang="pt-BR" sz="10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Josimário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Paula; DAMÁZIO, </a:t>
                      </a:r>
                      <a:r>
                        <a:rPr lang="pt-BR" sz="10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Mirlene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Macedo.  </a:t>
                      </a:r>
                      <a:r>
                        <a:rPr lang="pt-BR" sz="1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Educação Especial na Perspectiva da Inclusão Escolar: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abordagem bilíngue na escolarização de pessoas com surdez. Ministério da Educação. Secretaria de Educação Especial. Fortaleza: Universidade Federal do Ceará, 2010.</a:t>
                      </a:r>
                    </a:p>
                    <a:p>
                      <a:pPr fontAlgn="base"/>
                      <a:r>
                        <a:rPr lang="x-none" sz="1000" b="0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AUAREK, Wagner Ahmad. Cenários da Condição Docente na Contemporaneidade. In: SOUZA, João Valdir Alves de; DINIZ, Margareth; OLIVEIRA, Míria Gomes de (org.). </a:t>
                      </a:r>
                      <a:r>
                        <a:rPr lang="x-none" sz="1000" b="1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Formação de Professores(as) e Condição Docente</a:t>
                      </a:r>
                      <a:r>
                        <a:rPr lang="x-none" sz="1000" b="0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Belo Horizonte: Editora UFMG, 2014.</a:t>
                      </a:r>
                      <a:endParaRPr lang="pt-BR" sz="10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BRASIL. </a:t>
                      </a:r>
                      <a:r>
                        <a:rPr lang="pt-BR" sz="1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Decreto nº 7.611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de 17 de novembro 2011. Presidência da República, Brasília-DF.</a:t>
                      </a:r>
                    </a:p>
                    <a:p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___________. </a:t>
                      </a:r>
                      <a:r>
                        <a:rPr lang="pt-BR" sz="1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Resolução CNE/CEB 4/2009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Diário Oficial da União, Brasília-DF, 02 de outubro de 2009.</a:t>
                      </a:r>
                    </a:p>
                    <a:p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___________. </a:t>
                      </a:r>
                      <a:r>
                        <a:rPr lang="pt-BR" sz="1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Política Nacional de Educação Especial na Perspectiva da Educação Inclusiva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Brasília-DF, 07 de janeiro de 2008.</a:t>
                      </a:r>
                    </a:p>
                    <a:p>
                      <a:pPr fontAlgn="base"/>
                      <a:r>
                        <a:rPr lang="x-none" sz="1000" b="0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</a:t>
                      </a:r>
                      <a:r>
                        <a:rPr lang="pt-BR" sz="10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</a:t>
                      </a:r>
                      <a:r>
                        <a:rPr lang="x-none" sz="1000" b="0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x-none" sz="1000" b="1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Projeto Escola Viva: garantindo o acesso e permanência de todos os alunos na escola - necessidades educacionais especiais dos alunos</a:t>
                      </a:r>
                      <a:r>
                        <a:rPr lang="x-none" sz="1000" b="0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Ministério da Educação. Secretaria de Educação Especial. Brasília, 2005.</a:t>
                      </a:r>
                      <a:endParaRPr lang="pt-BR" sz="10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___________. </a:t>
                      </a:r>
                      <a:r>
                        <a:rPr lang="pt-BR" sz="1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Resolução CNE/CEB 2/2001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Diário Oficial da União, Brasília-DF, 14 de setembro de 2001.</a:t>
                      </a:r>
                    </a:p>
                    <a:p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___________.</a:t>
                      </a:r>
                      <a:r>
                        <a:rPr lang="pt-BR" sz="1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Lei de Diretrizes e Bases Nacionais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LDB. Brasília-DF. 1996.</a:t>
                      </a:r>
                    </a:p>
                    <a:p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___________. </a:t>
                      </a:r>
                      <a:r>
                        <a:rPr lang="pt-BR" sz="1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Resolução nº 196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r>
                        <a:rPr lang="pt-BR" sz="1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Ministério da Saúde. Conselho Nacional de Saúde, 10 de outubro de 1996.</a:t>
                      </a:r>
                    </a:p>
                    <a:p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___________. </a:t>
                      </a:r>
                      <a:r>
                        <a:rPr lang="pt-BR" sz="1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Declaração de Salamanca e linhas de ação sobre necessidades educativas especiais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Brasília, DF: CORDE, 1994.</a:t>
                      </a:r>
                    </a:p>
                    <a:p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___________. </a:t>
                      </a:r>
                      <a:r>
                        <a:rPr lang="pt-BR" sz="1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Declaração Mundial sobre Educação para Todos: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plano de ação para satisfazer as necessidades básicas de aprendizagem. UNESCO, </a:t>
                      </a:r>
                      <a:r>
                        <a:rPr lang="pt-BR" sz="10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Jomtiem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/Tailândia, 1990.</a:t>
                      </a:r>
                    </a:p>
                    <a:p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___________. </a:t>
                      </a:r>
                      <a:r>
                        <a:rPr lang="pt-BR" sz="1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Estatuto da Criança e do Adolescente no Brasil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Lei nº 8.069, de 13 de julho de 1990.</a:t>
                      </a:r>
                    </a:p>
                    <a:p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___________. </a:t>
                      </a:r>
                      <a:r>
                        <a:rPr lang="pt-BR" sz="1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Constituição Federal Brasileira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Brasília, DF, 1988.</a:t>
                      </a:r>
                    </a:p>
                    <a:p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COSTA, </a:t>
                      </a:r>
                      <a:r>
                        <a:rPr lang="pt-BR" sz="10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Valdelúcia</a:t>
                      </a:r>
                      <a:r>
                        <a:rPr lang="pt-BR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Alves da. Formação de professores e educação inclusiva frente às demandas humanas e sociais: Para quê?</a:t>
                      </a:r>
                      <a:r>
                        <a:rPr lang="pt-PT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In: MIRANDA, Theresinha Guimarães; FILHO, Teófilo Alves Galvão (Org.). </a:t>
                      </a:r>
                      <a:r>
                        <a:rPr lang="pt-PT" sz="10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 Professor e a Educação Inclusiva: </a:t>
                      </a:r>
                      <a:r>
                        <a:rPr lang="pt-PT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formação, práticas e lugares. Salvador: EDUFBA, 2012.</a:t>
                      </a:r>
                      <a:endParaRPr lang="pt-BR" sz="10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fontAlgn="base"/>
                      <a:r>
                        <a:rPr lang="x-none" sz="1000" b="0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DINIZ, Margareth. Formação Docente para Atendimento às Crianças que Apresentam Deficiências e/ou Necessidades Específicas: do discurso universal ao caso a caso. In: SOUZA, João Valdir Alves de; DINIZ, Margareth; OLIVEIRA, Míria Gomes de (org.). </a:t>
                      </a:r>
                      <a:r>
                        <a:rPr lang="x-none" sz="1000" b="1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Formação de Professores(as) e Condição Docente</a:t>
                      </a:r>
                      <a:r>
                        <a:rPr lang="x-none" sz="1000" b="0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Belo Horizonte: Editora UFMG, 2014.</a:t>
                      </a:r>
                      <a:endParaRPr lang="pt-BR" sz="10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571592" y="-92546"/>
            <a:ext cx="7024744" cy="85725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Bibliografia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130618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0"/>
            <a:ext cx="7024744" cy="857250"/>
          </a:xfrm>
        </p:spPr>
        <p:txBody>
          <a:bodyPr/>
          <a:lstStyle/>
          <a:p>
            <a:r>
              <a:rPr lang="pt-BR" b="1" dirty="0" smtClean="0"/>
              <a:t>Proposta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915566"/>
            <a:ext cx="8208912" cy="3960440"/>
          </a:xfrm>
        </p:spPr>
        <p:txBody>
          <a:bodyPr>
            <a:noAutofit/>
          </a:bodyPr>
          <a:lstStyle/>
          <a:p>
            <a:pPr algn="just"/>
            <a:r>
              <a:rPr lang="pt-BR" sz="2200" dirty="0" smtClean="0"/>
              <a:t>Implantação </a:t>
            </a:r>
            <a:r>
              <a:rPr lang="pt-BR" sz="2200" dirty="0"/>
              <a:t>de procedimentos institucionais e acadêmicos para </a:t>
            </a:r>
            <a:r>
              <a:rPr lang="pt-BR" sz="2200" dirty="0" smtClean="0"/>
              <a:t>garantir:</a:t>
            </a:r>
          </a:p>
          <a:p>
            <a:pPr marL="68580" indent="0" algn="just">
              <a:buNone/>
            </a:pPr>
            <a:endParaRPr lang="pt-BR" sz="2200" dirty="0" smtClean="0"/>
          </a:p>
          <a:p>
            <a:pPr algn="just">
              <a:buFontTx/>
              <a:buChar char="-"/>
            </a:pPr>
            <a:r>
              <a:rPr lang="pt-BR" sz="2200" dirty="0" smtClean="0"/>
              <a:t>Atendimento adequado;</a:t>
            </a:r>
          </a:p>
          <a:p>
            <a:pPr algn="just">
              <a:buFontTx/>
              <a:buChar char="-"/>
            </a:pPr>
            <a:r>
              <a:rPr lang="pt-BR" sz="2200" dirty="0" smtClean="0"/>
              <a:t>Acesso;</a:t>
            </a:r>
          </a:p>
          <a:p>
            <a:pPr algn="just">
              <a:buFontTx/>
              <a:buChar char="-"/>
            </a:pPr>
            <a:r>
              <a:rPr lang="pt-BR" sz="2200" dirty="0" smtClean="0"/>
              <a:t>Ingresso;</a:t>
            </a:r>
          </a:p>
          <a:p>
            <a:pPr algn="just">
              <a:buFontTx/>
              <a:buChar char="-"/>
            </a:pPr>
            <a:r>
              <a:rPr lang="pt-BR" sz="2200" dirty="0" smtClean="0"/>
              <a:t>Formação </a:t>
            </a:r>
            <a:r>
              <a:rPr lang="pt-BR" sz="2200" dirty="0"/>
              <a:t>(inicial e continuada</a:t>
            </a:r>
            <a:r>
              <a:rPr lang="pt-BR" sz="2200" dirty="0" smtClean="0"/>
              <a:t>);</a:t>
            </a:r>
          </a:p>
          <a:p>
            <a:pPr algn="just">
              <a:buFontTx/>
              <a:buChar char="-"/>
            </a:pPr>
            <a:r>
              <a:rPr lang="pt-BR" sz="2200" dirty="0" smtClean="0"/>
              <a:t>Pesquisa </a:t>
            </a:r>
            <a:r>
              <a:rPr lang="pt-BR" sz="2200" dirty="0"/>
              <a:t>e </a:t>
            </a:r>
            <a:r>
              <a:rPr lang="pt-BR" sz="2200" dirty="0" smtClean="0"/>
              <a:t>Extensão</a:t>
            </a:r>
          </a:p>
          <a:p>
            <a:pPr marL="68580" indent="0" algn="just">
              <a:buNone/>
            </a:pPr>
            <a:endParaRPr lang="pt-BR" sz="2000" dirty="0"/>
          </a:p>
          <a:p>
            <a:pPr marL="68580" indent="0" algn="ctr">
              <a:buNone/>
            </a:pPr>
            <a:r>
              <a:rPr lang="pt-BR" sz="2000" b="1" dirty="0" smtClean="0"/>
              <a:t>Tendo </a:t>
            </a:r>
            <a:r>
              <a:rPr lang="pt-BR" sz="2000" b="1" dirty="0"/>
              <a:t>como público alvo Pessoas com Necessidades </a:t>
            </a:r>
            <a:r>
              <a:rPr lang="pt-BR" sz="2000" b="1" dirty="0" smtClean="0"/>
              <a:t>Especiais</a:t>
            </a:r>
            <a:endParaRPr lang="pt-BR" sz="20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2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0039126"/>
              </p:ext>
            </p:extLst>
          </p:nvPr>
        </p:nvGraphicFramePr>
        <p:xfrm>
          <a:off x="480188" y="750058"/>
          <a:ext cx="8196268" cy="4177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96268"/>
              </a:tblGrid>
              <a:tr h="413036">
                <a:tc>
                  <a:txBody>
                    <a:bodyPr/>
                    <a:lstStyle/>
                    <a:p>
                      <a:pPr marL="1143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200" b="1" dirty="0" smtClean="0">
                          <a:effectLst/>
                          <a:latin typeface="Arial"/>
                          <a:ea typeface="Arial Unicode MS"/>
                          <a:cs typeface="Times New Roman"/>
                        </a:rPr>
                        <a:t>COMPLEMENTAR</a:t>
                      </a:r>
                      <a:endParaRPr lang="pt-BR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764023">
                <a:tc>
                  <a:txBody>
                    <a:bodyPr/>
                    <a:lstStyle/>
                    <a:p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OLIVEIRA, Ivanilde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Apoluceno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pt-BR" sz="1000" b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Saberes Imaginários e Representações na Educação Especial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a problemática ética da "diferença" e da exclusão social. 2ª Ed. Petrópolis, RJ: Vozes, 2004.</a:t>
                      </a:r>
                    </a:p>
                    <a:p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PIMENTEL, Susana Couto.</a:t>
                      </a:r>
                      <a:r>
                        <a:rPr lang="pt-BR" sz="1000" b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Formação de Professores para a Inclusão: saberes necessários e percursos formativos. IN: </a:t>
                      </a:r>
                      <a:r>
                        <a:rPr lang="pt-PT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MIRANDA, Theresinha Guimarães; FILHO, Teófilo Alves Galvão (Org.). </a:t>
                      </a:r>
                      <a:r>
                        <a:rPr lang="pt-PT" sz="1000" b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 Professor e a Educação Inclusiva: </a:t>
                      </a:r>
                      <a:r>
                        <a:rPr lang="pt-PT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formação, práticas e lugares. Salvador: EDUFBA, 2012.</a:t>
                      </a:r>
                      <a:endParaRPr lang="pt-BR" sz="10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  <a:buClrTx/>
                        <a:buSzTx/>
                        <a:buNone/>
                        <a:defRPr/>
                      </a:pP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POKER, Rosimar Bortolini; MARTINS, Sandra Eli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Sartoreto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Oliveira [et al].</a:t>
                      </a:r>
                      <a:r>
                        <a:rPr lang="pt-BR" sz="1000" b="1" dirty="0" smtClean="0">
                          <a:solidFill>
                            <a:schemeClr val="dk1"/>
                          </a:solidFill>
                          <a:latin typeface="Arial" pitchFamily="34" charset="0"/>
                          <a:cs typeface="Arial" pitchFamily="34" charset="0"/>
                        </a:rPr>
                        <a:t> Plano de Desenvolvimento Individual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t-BR" sz="1000" b="1" dirty="0" smtClean="0">
                          <a:solidFill>
                            <a:schemeClr val="dk1"/>
                          </a:solidFill>
                          <a:latin typeface="Arial" pitchFamily="34" charset="0"/>
                          <a:cs typeface="Arial" pitchFamily="34" charset="0"/>
                        </a:rPr>
                        <a:t>Para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t-BR" sz="1000" b="1" dirty="0" smtClean="0">
                          <a:solidFill>
                            <a:schemeClr val="dk1"/>
                          </a:solidFill>
                          <a:latin typeface="Arial" pitchFamily="34" charset="0"/>
                          <a:cs typeface="Arial" pitchFamily="34" charset="0"/>
                        </a:rPr>
                        <a:t>o Atendimento Educacional Especializado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São Paulo: Cultura Acadêmica, 2013.</a:t>
                      </a:r>
                    </a:p>
                    <a:p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SARAIVA,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Marinês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Formação do Professor: contornos da concepção de deficiência para compreender o processo de inclusão. In: MENDES,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Enicéia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Gonçalves; ALMEIDA, Maria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Amelia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HAYASHI, Maria Cristina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Piumbato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Innocentini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(Org.). </a:t>
                      </a:r>
                      <a:r>
                        <a:rPr lang="pt-BR" sz="1000" b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Temas em Educação Especial: conhecimentos para fundamentar a prática.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São Paulo: </a:t>
                      </a:r>
                      <a:r>
                        <a:rPr lang="pt-BR" sz="10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Junqueira&amp;Marin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2008.</a:t>
                      </a:r>
                    </a:p>
                    <a:p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SOARES, Maria Aparecida Leite; CARVALHO, Maria de Fátima. </a:t>
                      </a:r>
                      <a:r>
                        <a:rPr lang="pt-BR" sz="1000" b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Professor e o Aluno Com Deficiência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São Paulo: Cortez, 2012.</a:t>
                      </a:r>
                    </a:p>
                    <a:p>
                      <a:r>
                        <a:rPr lang="pt-BR" sz="1000" dirty="0" smtClean="0">
                          <a:latin typeface="Arial"/>
                          <a:ea typeface="Calibri"/>
                          <a:cs typeface="Times New Roman"/>
                        </a:rPr>
                        <a:t>STAINBACK, S.; STAINBACK, W. </a:t>
                      </a:r>
                      <a:r>
                        <a:rPr lang="pt-BR" sz="1000" b="1" dirty="0" smtClean="0">
                          <a:latin typeface="Arial"/>
                          <a:ea typeface="Calibri"/>
                          <a:cs typeface="Times New Roman"/>
                        </a:rPr>
                        <a:t>Inclusão: </a:t>
                      </a:r>
                      <a:r>
                        <a:rPr lang="pt-BR" sz="1000" dirty="0" smtClean="0">
                          <a:latin typeface="Arial"/>
                          <a:ea typeface="Calibri"/>
                          <a:cs typeface="Times New Roman"/>
                        </a:rPr>
                        <a:t>um guia para educadores.</a:t>
                      </a:r>
                      <a:r>
                        <a:rPr lang="pt-BR" sz="1000" b="1" dirty="0" smtClean="0"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000" dirty="0" smtClean="0">
                          <a:latin typeface="Arial"/>
                          <a:ea typeface="Calibri"/>
                          <a:cs typeface="Times New Roman"/>
                        </a:rPr>
                        <a:t> Porto Alegre: Artmed, 2007.</a:t>
                      </a:r>
                    </a:p>
                    <a:p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rPr>
                        <a:t>TANNÚS-VALADÃO, Gabriela. </a:t>
                      </a:r>
                      <a:r>
                        <a:rPr lang="pt-BR" sz="1000" b="1" dirty="0" smtClean="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rPr>
                        <a:t>Planejamento Educacional Individualizado na Educação Especial: </a:t>
                      </a:r>
                      <a:r>
                        <a:rPr lang="pt-BR" sz="1000" dirty="0" smtClean="0">
                          <a:solidFill>
                            <a:schemeClr val="dk1"/>
                          </a:solidFill>
                          <a:latin typeface="Arial"/>
                          <a:cs typeface="Times New Roman"/>
                        </a:rPr>
                        <a:t>propostas oficiais da Itália, França, Estados Unidos e Espanha. Dissertação de Mestrado. UFSCar: São Carlos, 2011.</a:t>
                      </a:r>
                      <a:endParaRPr lang="pt-BR" sz="1000" dirty="0" smtClean="0">
                        <a:solidFill>
                          <a:schemeClr val="dk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571592" y="-92546"/>
            <a:ext cx="7024744" cy="857250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Bibliografia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428788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501970" y="419205"/>
            <a:ext cx="8174485" cy="10724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3600" b="1" dirty="0"/>
              <a:t>CARACTERIZAÇÃO DO PROCESSO DE INCLUSÃO EM UMA IES</a:t>
            </a:r>
            <a:endParaRPr lang="pt-BR" sz="36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43100"/>
            <a:ext cx="8280919" cy="3332906"/>
          </a:xfrm>
        </p:spPr>
        <p:txBody>
          <a:bodyPr>
            <a:noAutofit/>
          </a:bodyPr>
          <a:lstStyle/>
          <a:p>
            <a:pPr algn="just"/>
            <a:r>
              <a:rPr lang="pt-BR" sz="2000" dirty="0" smtClean="0"/>
              <a:t>Compreensão </a:t>
            </a:r>
            <a:r>
              <a:rPr lang="pt-BR" sz="2000" dirty="0"/>
              <a:t>da Educação Especial e a Política de </a:t>
            </a:r>
            <a:r>
              <a:rPr lang="pt-BR" sz="2000" dirty="0" smtClean="0"/>
              <a:t>Inclusão.</a:t>
            </a:r>
          </a:p>
          <a:p>
            <a:pPr algn="just"/>
            <a:r>
              <a:rPr lang="pt-BR" sz="2000" dirty="0" smtClean="0"/>
              <a:t>Proposta </a:t>
            </a:r>
            <a:r>
              <a:rPr lang="pt-BR" sz="2000" dirty="0"/>
              <a:t>pedagógica </a:t>
            </a:r>
            <a:r>
              <a:rPr lang="pt-BR" sz="2000" dirty="0" smtClean="0"/>
              <a:t>com </a:t>
            </a:r>
            <a:r>
              <a:rPr lang="pt-BR" sz="2000" dirty="0"/>
              <a:t>recursos e serviços educacionais especiais, organizados institucionalmente </a:t>
            </a:r>
            <a:r>
              <a:rPr lang="pt-BR" sz="2000" dirty="0" smtClean="0"/>
              <a:t>(apoiar</a:t>
            </a:r>
            <a:r>
              <a:rPr lang="pt-BR" sz="2000" dirty="0"/>
              <a:t>, complementar, suplementar e, em alguns casos, substituir os serviços educacionais </a:t>
            </a:r>
            <a:r>
              <a:rPr lang="pt-BR" sz="2000" dirty="0" smtClean="0"/>
              <a:t>comuns).</a:t>
            </a:r>
          </a:p>
          <a:p>
            <a:pPr algn="just"/>
            <a:r>
              <a:rPr lang="pt-BR" sz="2000" dirty="0" smtClean="0"/>
              <a:t>Não </a:t>
            </a:r>
            <a:r>
              <a:rPr lang="pt-BR" sz="2000" dirty="0"/>
              <a:t>se trata apenas da </a:t>
            </a:r>
            <a:r>
              <a:rPr lang="pt-BR" sz="2000" dirty="0" smtClean="0"/>
              <a:t>permanência física, mas de aceitação </a:t>
            </a:r>
            <a:r>
              <a:rPr lang="pt-BR" sz="2000" dirty="0"/>
              <a:t>das diferenças </a:t>
            </a:r>
            <a:r>
              <a:rPr lang="pt-BR" sz="2000" dirty="0" smtClean="0"/>
              <a:t>individuais e </a:t>
            </a:r>
            <a:r>
              <a:rPr lang="pt-BR" sz="2000" dirty="0"/>
              <a:t>esforço coletivo na equiparação de oportunidades</a:t>
            </a:r>
            <a:r>
              <a:rPr lang="pt-BR" sz="2000" dirty="0" smtClean="0"/>
              <a:t>.</a:t>
            </a:r>
          </a:p>
          <a:p>
            <a:pPr algn="just"/>
            <a:r>
              <a:rPr lang="pt-BR" sz="2000" dirty="0" smtClean="0"/>
              <a:t>Fazer </a:t>
            </a:r>
            <a:r>
              <a:rPr lang="pt-BR" sz="2000" dirty="0"/>
              <a:t>com que a estrutura educacional existente seja eficiente para atender a </a:t>
            </a:r>
            <a:r>
              <a:rPr lang="pt-BR" sz="2000" dirty="0" smtClean="0"/>
              <a:t>todos.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63799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m relacionada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8" r="4556"/>
          <a:stretch/>
        </p:blipFill>
        <p:spPr bwMode="auto">
          <a:xfrm>
            <a:off x="5196986" y="540808"/>
            <a:ext cx="347947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086" y="987575"/>
            <a:ext cx="7137242" cy="3456383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pt-BR" sz="2200" b="1" dirty="0" smtClean="0"/>
              <a:t>Estamos sempre:</a:t>
            </a:r>
          </a:p>
          <a:p>
            <a:r>
              <a:rPr lang="pt-BR" sz="2200" dirty="0" smtClean="0"/>
              <a:t>Agindo</a:t>
            </a:r>
          </a:p>
          <a:p>
            <a:r>
              <a:rPr lang="pt-BR" sz="2200" dirty="0" smtClean="0"/>
              <a:t>Pensando</a:t>
            </a:r>
          </a:p>
          <a:p>
            <a:r>
              <a:rPr lang="pt-BR" sz="2200" dirty="0" smtClean="0"/>
              <a:t>Propondo</a:t>
            </a:r>
          </a:p>
          <a:p>
            <a:r>
              <a:rPr lang="pt-BR" sz="2200" dirty="0" smtClean="0"/>
              <a:t>Refazendo</a:t>
            </a:r>
          </a:p>
          <a:p>
            <a:r>
              <a:rPr lang="pt-BR" sz="2200" dirty="0"/>
              <a:t>A</a:t>
            </a:r>
            <a:r>
              <a:rPr lang="pt-BR" sz="2200" dirty="0" smtClean="0"/>
              <a:t>primorando</a:t>
            </a:r>
          </a:p>
          <a:p>
            <a:r>
              <a:rPr lang="pt-BR" sz="2200" dirty="0" smtClean="0"/>
              <a:t>Retificando</a:t>
            </a:r>
          </a:p>
          <a:p>
            <a:r>
              <a:rPr lang="pt-BR" sz="2200" dirty="0" smtClean="0"/>
              <a:t>Excluindo</a:t>
            </a:r>
          </a:p>
          <a:p>
            <a:r>
              <a:rPr lang="pt-BR" sz="2200" dirty="0" smtClean="0"/>
              <a:t>Ampliando... com </a:t>
            </a:r>
            <a:r>
              <a:rPr lang="pt-BR" sz="2200" dirty="0"/>
              <a:t>base em </a:t>
            </a:r>
            <a:r>
              <a:rPr lang="pt-BR" sz="2200" b="1" dirty="0" smtClean="0"/>
              <a:t>PARADIGMAS</a:t>
            </a:r>
            <a:endParaRPr lang="pt-BR" sz="22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1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059582"/>
            <a:ext cx="8064896" cy="3456383"/>
          </a:xfrm>
        </p:spPr>
        <p:txBody>
          <a:bodyPr>
            <a:noAutofit/>
          </a:bodyPr>
          <a:lstStyle/>
          <a:p>
            <a:pPr algn="just"/>
            <a:r>
              <a:rPr lang="pt-BR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Paradigmas: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Conjunto </a:t>
            </a:r>
            <a:r>
              <a:rPr lang="pt-BR" dirty="0">
                <a:latin typeface="Arial" pitchFamily="34" charset="0"/>
                <a:cs typeface="Arial" pitchFamily="34" charset="0"/>
              </a:rPr>
              <a:t>de regras, normas, crenças, valores e princípios que são partilhados por um grupo em dado momento histórico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(norteiam o comportamento </a:t>
            </a:r>
            <a:r>
              <a:rPr lang="pt-BR" dirty="0">
                <a:latin typeface="Arial" pitchFamily="34" charset="0"/>
                <a:cs typeface="Arial" pitchFamily="34" charset="0"/>
              </a:rPr>
              <a:t>até entrarem em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crise).</a:t>
            </a:r>
          </a:p>
          <a:p>
            <a:pPr marL="68580" indent="0" algn="just">
              <a:buNone/>
            </a:pPr>
            <a:endParaRPr lang="pt-BR" sz="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Uma </a:t>
            </a:r>
            <a:r>
              <a:rPr lang="pt-BR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crise de paradigma </a:t>
            </a:r>
            <a:r>
              <a:rPr lang="pt-BR" dirty="0">
                <a:latin typeface="Arial" pitchFamily="34" charset="0"/>
                <a:cs typeface="Arial" pitchFamily="34" charset="0"/>
              </a:rPr>
              <a:t>é uma crise de concepção, de visão 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mundo.</a:t>
            </a:r>
          </a:p>
          <a:p>
            <a:pPr marL="68580" indent="0" algn="just">
              <a:buNone/>
            </a:pPr>
            <a:endParaRPr lang="pt-BR" sz="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Nosso modelo educacional mostra há algum tempo sinais 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esgotamento (crise </a:t>
            </a:r>
            <a:r>
              <a:rPr lang="pt-BR" dirty="0">
                <a:latin typeface="Arial" pitchFamily="34" charset="0"/>
                <a:cs typeface="Arial" pitchFamily="34" charset="0"/>
              </a:rPr>
              <a:t>paradigmática, </a:t>
            </a:r>
            <a:r>
              <a:rPr lang="pt-BR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momento </a:t>
            </a:r>
            <a:r>
              <a:rPr lang="pt-BR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oportuno das </a:t>
            </a:r>
            <a:r>
              <a:rPr lang="pt-BR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transformações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sz="22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  <p:cxnSp>
        <p:nvCxnSpPr>
          <p:cNvPr id="11" name="Conector reto 10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66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831683"/>
            <a:ext cx="8280921" cy="3744416"/>
          </a:xfrm>
        </p:spPr>
        <p:txBody>
          <a:bodyPr>
            <a:noAutofit/>
          </a:bodyPr>
          <a:lstStyle/>
          <a:p>
            <a:r>
              <a:rPr lang="pt-BR" dirty="0" smtClean="0"/>
              <a:t>Educação </a:t>
            </a:r>
            <a:r>
              <a:rPr lang="pt-BR" dirty="0" smtClean="0"/>
              <a:t>Inclusiva</a:t>
            </a:r>
            <a:r>
              <a:rPr lang="pt-BR" dirty="0"/>
              <a:t> </a:t>
            </a:r>
            <a:r>
              <a:rPr lang="pt-BR" dirty="0" smtClean="0"/>
              <a:t>= Redefinir Planos</a:t>
            </a:r>
          </a:p>
          <a:p>
            <a:pPr marL="68580" indent="0" algn="ctr">
              <a:buNone/>
            </a:pPr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(reconhecer </a:t>
            </a:r>
            <a:r>
              <a:rPr lang="pt-BR" b="1" dirty="0">
                <a:solidFill>
                  <a:schemeClr val="bg2">
                    <a:lumMod val="50000"/>
                  </a:schemeClr>
                </a:solidFill>
              </a:rPr>
              <a:t>e </a:t>
            </a:r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valorizar </a:t>
            </a:r>
            <a:r>
              <a:rPr lang="pt-BR" b="1" dirty="0">
                <a:solidFill>
                  <a:schemeClr val="bg2">
                    <a:lumMod val="50000"/>
                  </a:schemeClr>
                </a:solidFill>
              </a:rPr>
              <a:t>as </a:t>
            </a:r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diferenças)</a:t>
            </a:r>
          </a:p>
          <a:p>
            <a:pPr marL="68580" indent="0" algn="ctr">
              <a:buNone/>
            </a:pPr>
            <a:endParaRPr lang="pt-BR" sz="16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68580" indent="0" algn="ctr">
              <a:buNone/>
            </a:pPr>
            <a:endParaRPr lang="pt-BR" b="1" dirty="0">
              <a:solidFill>
                <a:schemeClr val="bg2">
                  <a:lumMod val="50000"/>
                </a:schemeClr>
              </a:solidFill>
            </a:endParaRPr>
          </a:p>
          <a:p>
            <a:pPr marL="68580" indent="0" algn="ctr">
              <a:buNone/>
            </a:pPr>
            <a:endParaRPr lang="pt-BR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68580" indent="0" algn="ctr">
              <a:buNone/>
            </a:pPr>
            <a:endParaRPr lang="pt-BR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68580" indent="0" algn="ctr">
              <a:buNone/>
            </a:pPr>
            <a:endParaRPr lang="pt-BR" b="1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pt-BR" dirty="0" smtClean="0"/>
              <a:t>Para </a:t>
            </a:r>
            <a:r>
              <a:rPr lang="pt-BR" dirty="0"/>
              <a:t>se </a:t>
            </a:r>
            <a:r>
              <a:rPr lang="pt-BR" b="1" dirty="0"/>
              <a:t>reformar a instituição</a:t>
            </a:r>
            <a:r>
              <a:rPr lang="pt-BR" dirty="0"/>
              <a:t>, temos de </a:t>
            </a:r>
            <a:r>
              <a:rPr lang="pt-BR" b="1" dirty="0"/>
              <a:t>reformar a mente</a:t>
            </a:r>
            <a:r>
              <a:rPr lang="pt-BR" dirty="0"/>
              <a:t>, mas não se pode fazê-lo sem uma prévia reforma das </a:t>
            </a:r>
            <a:r>
              <a:rPr lang="pt-BR" dirty="0" smtClean="0"/>
              <a:t>instituições (MORIN, 2001</a:t>
            </a:r>
            <a:r>
              <a:rPr lang="pt-BR" dirty="0"/>
              <a:t>)</a:t>
            </a:r>
            <a:r>
              <a:rPr lang="pt-BR" dirty="0" smtClean="0"/>
              <a:t>.</a:t>
            </a:r>
            <a:endParaRPr lang="pt-BR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783" y="1995686"/>
            <a:ext cx="4238449" cy="1602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30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987574"/>
            <a:ext cx="8280921" cy="3744416"/>
          </a:xfrm>
        </p:spPr>
        <p:txBody>
          <a:bodyPr>
            <a:noAutofit/>
          </a:bodyPr>
          <a:lstStyle/>
          <a:p>
            <a:pPr algn="just"/>
            <a:r>
              <a:rPr lang="pt-BR" b="1" dirty="0" smtClean="0"/>
              <a:t>Integração </a:t>
            </a:r>
            <a:r>
              <a:rPr lang="pt-BR" b="1" dirty="0" smtClean="0">
                <a:solidFill>
                  <a:schemeClr val="bg2">
                    <a:lumMod val="50000"/>
                  </a:schemeClr>
                </a:solidFill>
              </a:rPr>
              <a:t>X</a:t>
            </a:r>
            <a:r>
              <a:rPr lang="pt-BR" b="1" dirty="0" smtClean="0"/>
              <a:t> Inclusão = </a:t>
            </a:r>
            <a:r>
              <a:rPr lang="pt-BR" dirty="0" smtClean="0"/>
              <a:t>vigência </a:t>
            </a:r>
            <a:r>
              <a:rPr lang="pt-BR" dirty="0"/>
              <a:t>do paradigma tradicional dos serviços </a:t>
            </a:r>
            <a:r>
              <a:rPr lang="pt-BR" dirty="0" smtClean="0"/>
              <a:t>educacionais;</a:t>
            </a:r>
          </a:p>
          <a:p>
            <a:pPr marL="68580" indent="0" algn="just">
              <a:buNone/>
            </a:pPr>
            <a:endParaRPr lang="pt-BR" sz="800" dirty="0"/>
          </a:p>
          <a:p>
            <a:pPr algn="just"/>
            <a:r>
              <a:rPr lang="pt-BR" dirty="0" smtClean="0"/>
              <a:t>Polêmicas </a:t>
            </a:r>
            <a:r>
              <a:rPr lang="pt-BR" b="1" dirty="0" smtClean="0"/>
              <a:t>(professores e </a:t>
            </a:r>
            <a:r>
              <a:rPr lang="pt-BR" b="1" dirty="0" smtClean="0"/>
              <a:t>demais profissionais)</a:t>
            </a:r>
            <a:r>
              <a:rPr lang="pt-BR" dirty="0" smtClean="0"/>
              <a:t>;</a:t>
            </a:r>
            <a:endParaRPr lang="pt-BR" dirty="0" smtClean="0"/>
          </a:p>
          <a:p>
            <a:pPr marL="68580" indent="0" algn="just">
              <a:buNone/>
            </a:pPr>
            <a:endParaRPr lang="pt-BR" sz="800" dirty="0" smtClean="0"/>
          </a:p>
          <a:p>
            <a:pPr algn="just"/>
            <a:r>
              <a:rPr lang="pt-BR" dirty="0" smtClean="0"/>
              <a:t>Famílias</a:t>
            </a:r>
            <a:r>
              <a:rPr lang="pt-BR" dirty="0" smtClean="0"/>
              <a:t> </a:t>
            </a:r>
            <a:r>
              <a:rPr lang="pt-BR" dirty="0"/>
              <a:t>que adotam </a:t>
            </a:r>
            <a:r>
              <a:rPr lang="pt-BR" b="1" dirty="0"/>
              <a:t>paradigmas </a:t>
            </a:r>
            <a:r>
              <a:rPr lang="pt-BR" b="1" dirty="0" smtClean="0"/>
              <a:t>tradicionais</a:t>
            </a:r>
            <a:r>
              <a:rPr lang="pt-BR" dirty="0" smtClean="0"/>
              <a:t>;</a:t>
            </a:r>
          </a:p>
          <a:p>
            <a:pPr marL="68580" indent="0" algn="just">
              <a:buNone/>
            </a:pPr>
            <a:endParaRPr lang="pt-BR" sz="800" dirty="0" smtClean="0"/>
          </a:p>
          <a:p>
            <a:pPr algn="just"/>
            <a:r>
              <a:rPr lang="pt-BR" dirty="0" smtClean="0"/>
              <a:t>Afeta </a:t>
            </a:r>
            <a:r>
              <a:rPr lang="pt-BR" b="1" dirty="0"/>
              <a:t>professores</a:t>
            </a:r>
            <a:r>
              <a:rPr lang="pt-BR" dirty="0"/>
              <a:t> da educação </a:t>
            </a:r>
            <a:r>
              <a:rPr lang="pt-BR" dirty="0" smtClean="0"/>
              <a:t>especial e do ensino regular;</a:t>
            </a:r>
          </a:p>
          <a:p>
            <a:pPr marL="68580" indent="0" algn="just">
              <a:buNone/>
            </a:pPr>
            <a:endParaRPr lang="pt-BR" sz="800" dirty="0" smtClean="0"/>
          </a:p>
          <a:p>
            <a:pPr algn="just"/>
            <a:r>
              <a:rPr lang="pt-BR" dirty="0" smtClean="0"/>
              <a:t>Envolve </a:t>
            </a:r>
            <a:r>
              <a:rPr lang="pt-BR" b="1" dirty="0" smtClean="0"/>
              <a:t>pesquisadores</a:t>
            </a:r>
            <a:r>
              <a:rPr lang="pt-BR" dirty="0" smtClean="0"/>
              <a:t> </a:t>
            </a:r>
            <a:r>
              <a:rPr lang="pt-BR" dirty="0"/>
              <a:t>das universidades</a:t>
            </a:r>
            <a:r>
              <a:rPr lang="pt-BR" dirty="0" smtClean="0"/>
              <a:t>.</a:t>
            </a:r>
            <a:endParaRPr lang="pt-BR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2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2903" y="843558"/>
            <a:ext cx="8280921" cy="3744416"/>
          </a:xfrm>
        </p:spPr>
        <p:txBody>
          <a:bodyPr>
            <a:noAutofit/>
          </a:bodyPr>
          <a:lstStyle/>
          <a:p>
            <a:r>
              <a:rPr lang="pt-BR" b="1" dirty="0" smtClean="0"/>
              <a:t>“Integração</a:t>
            </a:r>
            <a:r>
              <a:rPr lang="pt-BR" b="1" dirty="0"/>
              <a:t>”</a:t>
            </a:r>
            <a:r>
              <a:rPr lang="pt-BR" dirty="0"/>
              <a:t> </a:t>
            </a:r>
            <a:r>
              <a:rPr lang="pt-BR" dirty="0" smtClean="0"/>
              <a:t>inserção </a:t>
            </a:r>
            <a:r>
              <a:rPr lang="pt-BR" dirty="0"/>
              <a:t>de alunos com deficiência nas </a:t>
            </a:r>
            <a:r>
              <a:rPr lang="pt-BR" dirty="0" smtClean="0"/>
              <a:t>instituições de ensino, </a:t>
            </a:r>
            <a:r>
              <a:rPr lang="pt-BR" dirty="0" smtClean="0"/>
              <a:t>mas também designa:</a:t>
            </a:r>
          </a:p>
          <a:p>
            <a:pPr marL="68580" indent="0">
              <a:buNone/>
            </a:pPr>
            <a:endParaRPr lang="pt-BR" sz="1200" dirty="0" smtClean="0"/>
          </a:p>
          <a:p>
            <a:r>
              <a:rPr lang="pt-BR" dirty="0" smtClean="0"/>
              <a:t>Alunos </a:t>
            </a:r>
            <a:r>
              <a:rPr lang="pt-BR" dirty="0"/>
              <a:t>agrupados em escolas </a:t>
            </a:r>
            <a:r>
              <a:rPr lang="pt-BR" dirty="0" smtClean="0"/>
              <a:t>especiais;</a:t>
            </a:r>
          </a:p>
          <a:p>
            <a:r>
              <a:rPr lang="pt-BR" dirty="0" smtClean="0"/>
              <a:t>Classes </a:t>
            </a:r>
            <a:r>
              <a:rPr lang="pt-BR" dirty="0"/>
              <a:t>especiais (se </a:t>
            </a:r>
            <a:r>
              <a:rPr lang="pt-BR" dirty="0" smtClean="0"/>
              <a:t>existentes);</a:t>
            </a:r>
          </a:p>
          <a:p>
            <a:r>
              <a:rPr lang="pt-BR" dirty="0" smtClean="0"/>
              <a:t>Grupos de </a:t>
            </a:r>
            <a:r>
              <a:rPr lang="pt-BR" dirty="0"/>
              <a:t>lazer ou </a:t>
            </a:r>
            <a:r>
              <a:rPr lang="pt-BR" dirty="0" smtClean="0"/>
              <a:t>residências.</a:t>
            </a:r>
          </a:p>
          <a:p>
            <a:pPr marL="68580" indent="0">
              <a:buNone/>
            </a:pPr>
            <a:endParaRPr lang="pt-BR" dirty="0" smtClean="0"/>
          </a:p>
          <a:p>
            <a:pPr marL="68580" indent="0" algn="just">
              <a:buNone/>
            </a:pPr>
            <a:r>
              <a:rPr lang="pt-BR" b="1" dirty="0"/>
              <a:t>Em suma:</a:t>
            </a:r>
            <a:r>
              <a:rPr lang="pt-BR" dirty="0"/>
              <a:t> a </a:t>
            </a:r>
            <a:r>
              <a:rPr lang="pt-BR" dirty="0" smtClean="0"/>
              <a:t>instituição de ensino </a:t>
            </a:r>
            <a:r>
              <a:rPr lang="pt-BR" dirty="0"/>
              <a:t>não muda como um todo, mas os alunos tem de mudar para se adaptar as suas exigências.</a:t>
            </a:r>
          </a:p>
          <a:p>
            <a:endParaRPr lang="pt-BR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043608" y="508026"/>
            <a:ext cx="3528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1043608" y="0"/>
            <a:ext cx="0" cy="508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586400" y="88345"/>
            <a:ext cx="3672408" cy="3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50" b="1" dirty="0" smtClean="0">
                <a:solidFill>
                  <a:schemeClr val="bg1"/>
                </a:solidFill>
              </a:rPr>
              <a:t>Ed. Especial e Inclusiva – Prof. Felipe</a:t>
            </a:r>
            <a:endParaRPr lang="pt-BR" sz="15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94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la Inaugural Ed Inclusiva  Fapan - complet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Aula Inaugural Ed Inclusiva  Fapan - completo</Template>
  <TotalTime>201</TotalTime>
  <Words>2375</Words>
  <Application>Microsoft Office PowerPoint</Application>
  <PresentationFormat>Apresentação na tela (16:9)</PresentationFormat>
  <Paragraphs>233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Aula Inaugural Ed Inclusiva  Fapan - completo</vt:lpstr>
      <vt:lpstr>EDUCAÇÃO ESPECIAL E INCLUSIVA </vt:lpstr>
      <vt:lpstr>Apresentação</vt:lpstr>
      <vt:lpstr>Proposta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ATÉ A PRÓXIMA PESSOAL!!!</vt:lpstr>
      <vt:lpstr>Bibliografia</vt:lpstr>
      <vt:lpstr>Bibliografia</vt:lpstr>
      <vt:lpstr>Bibliografia</vt:lpstr>
      <vt:lpstr>Bibliografia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EDUCAÇÃO ESPECIAL E INCLUSIVA</dc:title>
  <dc:creator>Felipe Linhares</dc:creator>
  <cp:lastModifiedBy>Felipe Linhares</cp:lastModifiedBy>
  <cp:revision>21</cp:revision>
  <dcterms:created xsi:type="dcterms:W3CDTF">2017-10-02T19:23:09Z</dcterms:created>
  <dcterms:modified xsi:type="dcterms:W3CDTF">2017-11-29T17:44:48Z</dcterms:modified>
</cp:coreProperties>
</file>