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71" r:id="rId3"/>
    <p:sldId id="272" r:id="rId4"/>
    <p:sldId id="285" r:id="rId5"/>
    <p:sldId id="286" r:id="rId6"/>
    <p:sldId id="287" r:id="rId7"/>
    <p:sldId id="273" r:id="rId8"/>
    <p:sldId id="284" r:id="rId9"/>
    <p:sldId id="274" r:id="rId10"/>
    <p:sldId id="275" r:id="rId11"/>
    <p:sldId id="276" r:id="rId12"/>
    <p:sldId id="288" r:id="rId13"/>
    <p:sldId id="289" r:id="rId14"/>
    <p:sldId id="277" r:id="rId15"/>
    <p:sldId id="278" r:id="rId16"/>
    <p:sldId id="279" r:id="rId17"/>
    <p:sldId id="290" r:id="rId18"/>
    <p:sldId id="280" r:id="rId19"/>
    <p:sldId id="281" r:id="rId20"/>
    <p:sldId id="282" r:id="rId21"/>
    <p:sldId id="283" r:id="rId22"/>
    <p:sldId id="265" r:id="rId2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3084" y="-11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3D60764-66C9-4262-A171-37C0E1EA9B25}" type="datetimeFigureOut">
              <a:rPr lang="pt-BR" smtClean="0"/>
              <a:pPr/>
              <a:t>30/11/2017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10" name="Retângu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ângu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ector reto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ector reto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ângu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30/11/2017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30/11/2017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30/11/2017</a:t>
            </a:fld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3D60764-66C9-4262-A171-37C0E1EA9B25}" type="datetimeFigureOut">
              <a:rPr lang="pt-BR" smtClean="0"/>
              <a:pPr/>
              <a:t>30/11/2017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ector reto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ector reto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ângu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ector reto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30/11/2017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30/11/2017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30/11/2017</a:t>
            </a:fld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30/11/2017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ço Reservado para Conteúd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30/11/2017</a:t>
            </a:fld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3" name="Espaço Reservado para Rodapé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ector reto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ço Reservado para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30/11/2017</a:t>
            </a:fld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3D60764-66C9-4262-A171-37C0E1EA9B25}" type="datetimeFigureOut">
              <a:rPr lang="pt-BR" smtClean="0"/>
              <a:pPr/>
              <a:t>30/11/2017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8554"/>
          <a:stretch/>
        </p:blipFill>
        <p:spPr>
          <a:xfrm>
            <a:off x="3491880" y="1124744"/>
            <a:ext cx="1728192" cy="1385507"/>
          </a:xfrm>
          <a:prstGeom prst="rect">
            <a:avLst/>
          </a:prstGeom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323528" y="2636912"/>
            <a:ext cx="8568952" cy="792088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PRÓ-REITORIA DE EXTENSÃO</a:t>
            </a:r>
            <a:r>
              <a:rPr kumimoji="0" lang="pt-BR" sz="2400" b="1" i="0" u="none" strike="noStrike" kern="1200" cap="small" spc="0" normalizeH="0" noProof="0" dirty="0" smtClean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PROEX</a:t>
            </a:r>
            <a:endParaRPr kumimoji="0" lang="pt-BR" sz="2400" b="1" i="0" u="none" strike="noStrike" kern="1200" cap="small" spc="0" normalizeH="0" baseline="0" noProof="0" dirty="0">
              <a:ln>
                <a:noFill/>
              </a:ln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827584" y="3861048"/>
            <a:ext cx="7560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Arial" pitchFamily="34" charset="0"/>
                <a:cs typeface="Arial" pitchFamily="34" charset="0"/>
              </a:rPr>
              <a:t>Minuta da Resolução dos Núcleos de Tecnologias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Assistivas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(NTA)</a:t>
            </a:r>
            <a:endParaRPr lang="pt-B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691680" y="5364505"/>
            <a:ext cx="58326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dirty="0" smtClean="0">
                <a:latin typeface="Arial" pitchFamily="34" charset="0"/>
                <a:cs typeface="Arial" pitchFamily="34" charset="0"/>
              </a:rPr>
              <a:t>Nayara Cristina de Melo Caldeira</a:t>
            </a:r>
          </a:p>
          <a:p>
            <a:pPr algn="ctr"/>
            <a:r>
              <a:rPr lang="pt-BR" sz="1600" dirty="0" smtClean="0">
                <a:latin typeface="Arial" pitchFamily="34" charset="0"/>
                <a:cs typeface="Arial" pitchFamily="34" charset="0"/>
              </a:rPr>
              <a:t>Coordenação de Extensão e Estágio- CEE/DIREX/PROEX</a:t>
            </a:r>
          </a:p>
        </p:txBody>
      </p:sp>
    </p:spTree>
    <p:extLst>
      <p:ext uri="{BB962C8B-B14F-4D97-AF65-F5344CB8AC3E}">
        <p14:creationId xmlns:p14="http://schemas.microsoft.com/office/powerpoint/2010/main" xmlns="" val="35053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467544" y="1124744"/>
            <a:ext cx="835292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III – Promover ações que difundam as tecnologias desenvolvidas pelo NTA na </a:t>
            </a:r>
            <a:r>
              <a:rPr lang="pt-B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sociedade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, reduzindo as desigualdades sociais, discriminação de pessoas e facilitando o convívio com a diferença e à diversidade.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IV – </a:t>
            </a:r>
            <a:r>
              <a:rPr lang="pt-B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Trabalhar em conjunto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, quando necessário, com o Núcleo de Apoio à Portadores de Necessidades Especiais – NAPNE, no desenvolvimento de tecnologias, voltadas às necessidades educacionais e recursos de acessibilidade indispensáveis aos acadêmicos do IFPA.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7692732" y="332656"/>
            <a:ext cx="12618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400" b="1" dirty="0" smtClean="0">
                <a:latin typeface="Arial" pitchFamily="34" charset="0"/>
                <a:cs typeface="Arial" pitchFamily="34" charset="0"/>
              </a:rPr>
              <a:t> OBJETIVOS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664492" y="273422"/>
            <a:ext cx="781502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CAPÍTULO III</a:t>
            </a:r>
            <a:endParaRPr kumimoji="0" lang="pt-B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DA COMPOSIÇÃO, SELEÇÃO, CADASTRAMENTO E COMPETÊNCIAS</a:t>
            </a:r>
            <a:endParaRPr kumimoji="0" lang="pt-B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51520" y="1502688"/>
            <a:ext cx="871296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Art. 10°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O NTA de cada Campus pode ser composto de docentes, discentes, técnicos administrativos e pesquisadores e/ou </a:t>
            </a:r>
            <a:r>
              <a:rPr lang="pt-BR" b="1" dirty="0" err="1" smtClean="0">
                <a:latin typeface="Arial" pitchFamily="34" charset="0"/>
                <a:cs typeface="Arial" pitchFamily="34" charset="0"/>
              </a:rPr>
              <a:t>extensionistas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 do IFPA e de outras instituições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, nas diferentes áreas de atuação, desenvolvendo ações de ensino, pesquisa e extensão, colaborando com ações interdisciplinares e interinstitucionais.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§1° Docentes e técnicos administrativos, de diferentes áreas tecnológicas e sociais, que apresente no seu currículo, experiência com o tema Inclusão Social, poderão participar como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membros efetivos.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§2° Discentes poderão participar como bolsistas ou voluntários;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§3° Docentes e técnicos administrativos que queiram participar por ter afinidade com o tema de inclusão social poderão também participar como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membros colaboradores;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51520" y="1264106"/>
            <a:ext cx="856895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§4° Docentes, discentes e técnicos administrativos que apresentam necessidades específicas e que tenham carga horária disponível, serão convidados a participarem do Núcleo como membros colaboradores;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§5° Docentes, discentes e técnicos administrativos de outras instituições poderão participar como membros colaboradores externos;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Art. 11. Os membros do NTA serão selecionados por uma Comissão de 5 servidores que a Direção/Coordenação de Extensão designar, com a anuência do Diretor Geral do Campus;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Art. 12. Os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critérios de seleção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dos membros efetivos serão, preferencialmente, por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meio de avaliação curricular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e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disponibilidade de carga horária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para participação efetiva no NTA.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3024336" y="312911"/>
            <a:ext cx="61561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14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DA COMPOSIÇÃO, SELEÇÃO, CADASTRAMENTO E COMPETÊNCIAS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51520" y="692696"/>
            <a:ext cx="849694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Art.13. O coordenador do Núcleo de Tecnologia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Assistiva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será aquele que apresentar maior experiência com o tema Inclusão social aliado à disponibilidade de carga-horária  semanal para dedicação ao NTA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Art. 14. Os membros efetivos serão selecionados por experiência com o tema Inclusão social aliado à disponibilidade de carga-horária  semanal para dedicação ao NTA.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Art. 15. Os membros colaboradores deverão apresentar disponibilidade de, no mínimo,  2 horas semanais para dedicação ao NTA.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Art. 16. Os discentes participantes do núcleo serão escolhidos por Chamada pública para seleção de bolsistas e voluntários.</a:t>
            </a:r>
          </a:p>
          <a:p>
            <a:pPr algn="just"/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2987824" y="260648"/>
            <a:ext cx="61561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14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DA COMPOSIÇÃO, SELEÇÃO, CADASTRAMENTO E COMPETÊNCIAS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51520" y="980728"/>
            <a:ext cx="85689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Art. 17° Para o cadastramento do NTA nos </a:t>
            </a:r>
            <a:r>
              <a:rPr lang="pt-BR" i="1" dirty="0" smtClean="0">
                <a:latin typeface="Arial" pitchFamily="34" charset="0"/>
                <a:cs typeface="Arial" pitchFamily="34" charset="0"/>
              </a:rPr>
              <a:t>Campi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, a Coordenação do Núcleo deve elaborar um projeto, conforme descrito no ANEXO I.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Parágrafo único: o documento para o cadastramento será encaminhado à PROEX, através de processo, com anuência prévia das Direções/Coordenações de Ensino, Pesquisa e Extensão e da Direção Geral do Campus, que será submetido para aprovação da Pró-reitoria de Extensão, Pró-reitoria de Ensino e Pró-reitoria de Pesquisa, Pós-graduação e Inovação.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987824" y="260648"/>
            <a:ext cx="61561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14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DA COMPOSIÇÃO, SELEÇÃO, CADASTRAMENTO E COMPETÊNCIAS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 cstate="print"/>
          <a:srcRect l="54447" t="22357" r="12200" b="8657"/>
          <a:stretch>
            <a:fillRect/>
          </a:stretch>
        </p:blipFill>
        <p:spPr bwMode="auto">
          <a:xfrm>
            <a:off x="1331640" y="836712"/>
            <a:ext cx="4707903" cy="54990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tângulo 4"/>
          <p:cNvSpPr/>
          <p:nvPr/>
        </p:nvSpPr>
        <p:spPr>
          <a:xfrm>
            <a:off x="2987824" y="260648"/>
            <a:ext cx="61561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14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DA COMPOSIÇÃO, SELEÇÃO, CADASTRAMENTO E COMPETÊNCIAS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51520" y="980728"/>
            <a:ext cx="8712968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Art. 18° A análise e avaliação anual das ações do NTA dos </a:t>
            </a:r>
            <a:r>
              <a:rPr lang="pt-BR" i="1" dirty="0" smtClean="0">
                <a:latin typeface="Arial" pitchFamily="34" charset="0"/>
                <a:cs typeface="Arial" pitchFamily="34" charset="0"/>
              </a:rPr>
              <a:t>Campi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será de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responsabilidade da Pró-reitoria de Extensão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Art. 19º. Compete à Coordenação do NTA nos </a:t>
            </a:r>
            <a:r>
              <a:rPr lang="pt-BR" i="1" dirty="0" smtClean="0">
                <a:latin typeface="Arial" pitchFamily="34" charset="0"/>
                <a:cs typeface="Arial" pitchFamily="34" charset="0"/>
              </a:rPr>
              <a:t>Campi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I – Coordenar, administrar e organizar as atividades desenvolvidas pelo NTA local;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II – Convocar e presidir as reuniões do NTA, em cada Campus;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III – Realizar reuniões periódicas de planejamento das ações das atividades do NTA do Campus;</a:t>
            </a:r>
          </a:p>
          <a:p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IV – Participar das reuniões estaduais do NTA promovida pela Pró-reitoria de Extensão/IFPA;</a:t>
            </a:r>
          </a:p>
          <a:p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V – Apresentar o relatório semestral das atividades desenvolvidas pelo Núcleo à Diretoria/Coordenação de extensão do Campus;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pt-BR" dirty="0" smtClean="0"/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987824" y="260648"/>
            <a:ext cx="61561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14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DA COMPOSIÇÃO, SELEÇÃO, CADASTRAMENTO E COMPETÊNCIAS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51520" y="1443841"/>
            <a:ext cx="864096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VI – Entregar à Diretoria/Coordenação de extensão do Campus, no mês de dezembro, o plano anual de atividades do NTA local, referente ao ano seguinte, com posterior análise da demais direções/coordenações de ensino e pesquisa.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VII – Estimular e promover a execução das resoluções e ações do NTA local, no que dizem respeito à sua competência;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VIII – Opinar e deliberar sobre outras matérias que lhe forem atribuídas, bem como sobre casos omissos que se situem na esfera de sua competência.</a:t>
            </a:r>
          </a:p>
        </p:txBody>
      </p:sp>
      <p:sp>
        <p:nvSpPr>
          <p:cNvPr id="4" name="Retângulo 3"/>
          <p:cNvSpPr/>
          <p:nvPr/>
        </p:nvSpPr>
        <p:spPr>
          <a:xfrm>
            <a:off x="2987824" y="260648"/>
            <a:ext cx="61561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14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DA COMPOSIÇÃO, SELEÇÃO, CADASTRAMENTO E COMPETÊNCIAS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3528" y="692696"/>
            <a:ext cx="856895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Art. 20. Compete aos membros do NTA nos </a:t>
            </a:r>
            <a:r>
              <a:rPr lang="pt-BR" i="1" dirty="0" smtClean="0">
                <a:latin typeface="Arial" pitchFamily="34" charset="0"/>
                <a:cs typeface="Arial" pitchFamily="34" charset="0"/>
              </a:rPr>
              <a:t>Campi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I – </a:t>
            </a: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Realizar estudo de demandas do seu campus, no que diz respeito à recursos de acessibilidade indispensáveis aos acadêmicos;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II –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Desenvolver projetos que geram produtos, equipamentos, dispositivos, recursos, metodologias, estratégias, práticas e serviços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que objetivem promover a funcionalidade, relacionada à atividade e à participação da pessoa com deficiência ou com mobilidade reduzida, visando à sua autonomia, independência, qualidade de vida e inclusão social;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III – Apoiar projetos propostos por docentes e /ou técnicos administrativos com os mesmos objetivos descritos no item II.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IV– Participar de atividades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não-rotineiras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de consultoria, assessoria, prestação de serviços às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comunidades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que necessitem de auxílio quanto à acessibilidade;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V – Representar o NTA local nas ações/eventos internos ou externos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987824" y="260648"/>
            <a:ext cx="61561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14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DA COMPOSIÇÃO, SELEÇÃO, CADASTRAMENTO E COMPETÊNCIAS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51520" y="692696"/>
            <a:ext cx="856895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VI – Propor e realizar atividades e eventos de formação para o NTA local;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VII –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Promover, em parceria com o Núcleo de Apoio à Portadores de Necessidades Especiais (NAPNE),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campanhas educativas de inclusão de Pessoa com Deficiência, a partir de projetos de extensão que trabalhem com este fim;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VIII – Divulgar os resultados de projetos desenvolvidos à comunidade interna e externa do IFPA;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IX – Elaborar, junto com a Assessoria de Comunicação do Campus, material de divulgação das Tecnologias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Assistivas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X – Orientar, sempre que solicitado, questões relacionadas à acessibilidade em eventos promovidos pelo Campus;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XI- Emitir pareceres relacionados a projetos de Tecnologias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Assistivas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existentes no campus ou submetidos ao NTA;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XII – Comunicar ao Núcleo de Inovação Tecnológica do IFPA os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produtos desenvolvidos pelo NTA.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987824" y="260648"/>
            <a:ext cx="61561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14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DA COMPOSIÇÃO, SELEÇÃO, CADASTRAMENTO E COMPETÊNCIAS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467544" y="836712"/>
            <a:ext cx="81369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Minuta dos Núcleos de Tecnologias </a:t>
            </a:r>
            <a:r>
              <a:rPr lang="pt-BR" sz="2800" dirty="0" err="1" smtClean="0"/>
              <a:t>Assistivas</a:t>
            </a:r>
            <a:endParaRPr lang="pt-BR" sz="2800" dirty="0" smtClean="0"/>
          </a:p>
          <a:p>
            <a:pPr algn="ctr"/>
            <a:r>
              <a:rPr lang="pt-BR" sz="2800" dirty="0" smtClean="0"/>
              <a:t>(NTA)</a:t>
            </a:r>
          </a:p>
          <a:p>
            <a:pPr algn="ctr"/>
            <a:endParaRPr lang="pt-BR" sz="28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251520" y="2636912"/>
            <a:ext cx="8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 Processo de Construção da Minuta;</a:t>
            </a:r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Resultado de imagem para trabalho em equip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3692412"/>
            <a:ext cx="3491880" cy="2852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332656"/>
            <a:ext cx="6552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latin typeface="Arial" pitchFamily="34" charset="0"/>
                <a:cs typeface="Arial" pitchFamily="34" charset="0"/>
              </a:rPr>
              <a:t>CAPÍTULO IV</a:t>
            </a:r>
          </a:p>
          <a:p>
            <a:pPr algn="ctr"/>
            <a:endParaRPr lang="pt-BR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b="1" dirty="0" smtClean="0">
                <a:latin typeface="Arial" pitchFamily="34" charset="0"/>
                <a:cs typeface="Arial" pitchFamily="34" charset="0"/>
              </a:rPr>
              <a:t>DA DISPONIBILIZAÇÃO DE CARGA HORÁRIA SEMANAL</a:t>
            </a:r>
          </a:p>
          <a:p>
            <a:pPr algn="ctr"/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51520" y="1812880"/>
            <a:ext cx="85689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Art. 21 Deverá ser definido, através de portaria de constituição do NDA, a carga horária semanal a (o) coordenador(a) e aos demais participantes para execução das suas atividades normais, para efeito de comprovação no Relatório de Atividades Docentes (RAD). Deve obedecer aos seguintes critérios: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AutoNum type="alphaLcParenR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Coordenador: mínimo de 4 (quatro) horas semanais, a ser justificado através de relatório de atividades semestral;</a:t>
            </a:r>
          </a:p>
          <a:p>
            <a:pPr marL="342900" indent="-342900"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b) Executor: mínimo de 1 (uma) horas semanais, a ser justificado através de relatório de atividades semestral;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902312" y="382107"/>
            <a:ext cx="333937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CAPÍTULO IV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DAS DISPOSIÇÕES GERAIS</a:t>
            </a: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251520" y="1340768"/>
            <a:ext cx="864096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Art. 22 Os Campus que não dispõem de NTA instituído terão o prazo de 12 meses, a partir da data de publicação deste ato para implantação.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Art.23.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O NTA, sempre que necessário, solicitará ao NAPNE, assessoria nas questões voltadas à inclusão social.  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Art. 24. Os casos omissos e não previstos neste Regulamento serão resolvidos pelo NTA do Campus, em parceria com a PROEX;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Art. 25 Esta Resolução deverá ser revista a cada 4 anos;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Art.26. O presente regulamento será aprovado pelo Conselho Superior do IFPA e entrará em vigor na data de sua assinatura.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979712" y="2420888"/>
            <a:ext cx="554461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latin typeface="Algerian" pitchFamily="82" charset="0"/>
                <a:cs typeface="Arial" pitchFamily="34" charset="0"/>
              </a:rPr>
              <a:t>OBRIGADA!</a:t>
            </a:r>
          </a:p>
          <a:p>
            <a:pPr algn="ctr"/>
            <a:endParaRPr lang="pt-BR" sz="3600" dirty="0" smtClean="0">
              <a:latin typeface="Algerian" pitchFamily="82" charset="0"/>
              <a:cs typeface="Arial" pitchFamily="34" charset="0"/>
            </a:endParaRPr>
          </a:p>
          <a:p>
            <a:pPr algn="ctr"/>
            <a:endParaRPr lang="pt-BR" sz="16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Resultado de imagem para tecnologias assistiva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4363512"/>
            <a:ext cx="2555776" cy="16421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3190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67544" y="1163360"/>
            <a:ext cx="80648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RESOLUÇÃO N XXX/2017 - CONSUP, DE XX DE XXXXXXXXX DE 2017</a:t>
            </a:r>
            <a:endParaRPr kumimoji="0" lang="pt-B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endParaRPr kumimoji="0" lang="pt-BR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pt-BR" b="0" i="1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Define a política que regulamenta as atividades dos Núcleos de Tecnologias </a:t>
            </a:r>
            <a:r>
              <a:rPr kumimoji="0" lang="pt-BR" b="0" i="1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Assistivas</a:t>
            </a:r>
            <a:r>
              <a:rPr kumimoji="0" lang="pt-BR" b="0" i="1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do Instituto Federal de Educação, Ciência e Tecnologia do Pará</a:t>
            </a:r>
            <a:r>
              <a:rPr kumimoji="0" lang="pt-B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pt-B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1364134" y="386080"/>
            <a:ext cx="6415731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0338" algn="ctr"/>
                <a:tab pos="5400675" algn="r"/>
              </a:tabLst>
            </a:pP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Helvetica Neue"/>
                <a:cs typeface="Helvetica Neue"/>
              </a:rPr>
              <a:t>MINISTÉRIO DA EDUCAÇÃO</a:t>
            </a:r>
            <a:endParaRPr kumimoji="0" lang="pt-B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0338" algn="ctr"/>
                <a:tab pos="5400675" algn="r"/>
              </a:tabLst>
            </a:pP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Helvetica Neue"/>
                <a:cs typeface="Helvetica Neue"/>
              </a:rPr>
              <a:t>INSTITUTO FEDERAL DE EDUCAÇÃO, CIÊNCIA E TECNOLOGIA DO PARÁ</a:t>
            </a:r>
            <a:endParaRPr kumimoji="0" lang="pt-B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0338" algn="ctr"/>
                <a:tab pos="5400675" algn="r"/>
              </a:tabLst>
            </a:pP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Helvetica Neue"/>
                <a:cs typeface="Helvetica Neue"/>
              </a:rPr>
              <a:t>CONSELHO SUPERIOR</a:t>
            </a:r>
            <a:endParaRPr kumimoji="0" lang="pt-B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67544" y="2708920"/>
            <a:ext cx="813690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Considerando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a Constituição da República Federativa do Brasil; a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Lei n° 9.394/96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, que estabelece as Diretrizes e Bases da Educação Brasileira; a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Lei n° 11.892/2008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que regulamenta a criação dos Institutos Federais;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Lei n° 13.146/ 2015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que Institui a Lei Brasileira de Inclusão da Pessoa com Deficiência; o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Plano Nacional de Educação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(PNE 2014-2024); a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Política Nacional para Extensão na Rede Federal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;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Resolução n°160/ 2015 – CONSUP/IFPA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que regulamenta atividades e pesquisa e inovação, 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Resolução Nº 174/2017 – CONSUP/IFPA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que Estabelece os fundamentos, os princípios e as diretrizes para as atividades de extensão do Instituto Federal de Educação, Ciência e Tecnologia do Pará. 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51520" y="1124744"/>
            <a:ext cx="856895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Decreto 3.298/99 artigo 19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que trata direito do cidadão brasileiro com deficiência às Ajudas Técnicas;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Decreto 5.296 de 2002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que dá prioridade de atendimento e estabelece normas gerais e critérios básicos para a promoção da acessibilidade das pessoas com deficiência ou com mobilidade reduzida, possui um capítulo específico sobre as ajudas técnicas (VII) onde descreve várias intenções governamentais na área da tecnologia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assistiva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Convenção sobre os Direitos das Pessoas com deficiência da ONU.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Resolve:</a:t>
            </a:r>
          </a:p>
          <a:p>
            <a:pPr algn="just"/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Art. 1º Aprovar esta Resolução que trata da política que regulamenta a Implantação e atividades dos Núcleos de Tecnologia </a:t>
            </a:r>
            <a:r>
              <a:rPr lang="pt-BR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Assistiva</a:t>
            </a: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(NTA) no Instituto Federal de Educação, Ciência e Tecnologia do Pará. 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771800" y="476672"/>
            <a:ext cx="35830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DISPOSIÇÕES PRELIMINARES</a:t>
            </a:r>
            <a:endParaRPr kumimoji="0" lang="pt-B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51520" y="1340768"/>
            <a:ext cx="856895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Art. 2°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A política para implantação e atividades dos Núcleos de Tecnologia </a:t>
            </a:r>
            <a:r>
              <a:rPr lang="pt-BR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Assistiva</a:t>
            </a: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do Instituto Federal de Educação, Ciência e Tecnologia do Pará nortear-se-á por um conjunto de definições, objetivos e competências que orientarão as ações do NTA no campus.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Art.3° Caberá a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Pró-reitoria de Extensão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a regulamentação da política para implantação e materialização das atividades referente ao NTA, assim como acompanhar o desenvolvimento de suas ações.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Art.4° O NTA tem por missão promover a funcionalidade, relacionada à atividade e participação, de pessoas com deficiência, incapacidades ou mobilidade reduzida, visando sua autonomia, independência, qualidade de vida e inclusão social.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67544" y="908720"/>
            <a:ext cx="828092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Art. 5° O Núcleo de tecnologia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assistiva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será destinado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às pessoas da sociedade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que apresentam: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I –  impedimentos nas funções e nas estruturas do corpo;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II – problemas com fatores socioambientais, psicológicos, cognitivos e pessoais;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III –  limitação no desempenho de atividades.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Art. 6°. As pessoas atendidas pelo NTA são aquelas que necessitam de auxílio para a ampliação de uma habilidade funcional deficitária ou a realização da função desejada e que se encontra impedida por circunstância de deficiência ou pelo envelhecimento. 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277281" y="291425"/>
            <a:ext cx="283122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DISPOSIÇÕES PRELIMINARES</a:t>
            </a:r>
            <a:endParaRPr kumimoji="0" lang="pt-B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51520" y="332656"/>
            <a:ext cx="842493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latin typeface="Arial" pitchFamily="34" charset="0"/>
                <a:cs typeface="Arial" pitchFamily="34" charset="0"/>
              </a:rPr>
              <a:t>CAPÍTULO I</a:t>
            </a:r>
          </a:p>
          <a:p>
            <a:pPr algn="ctr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b="1" dirty="0" smtClean="0">
                <a:latin typeface="Arial" pitchFamily="34" charset="0"/>
                <a:cs typeface="Arial" pitchFamily="34" charset="0"/>
              </a:rPr>
              <a:t>DAS DEFINIÇÕES</a:t>
            </a:r>
          </a:p>
          <a:p>
            <a:pPr algn="ctr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Art. 7° Considera-se pessoa com deficiência aquela que tem impedimento de longo prazo de natureza física, mental, intelectual ou sensorial, o qual, em interação com uma ou mais barreiras, pode obstruir sua participação plena e efetiva na sociedade em igualdade de condições com as demais pessoas.  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Art. 8° Para fins de aplicação consideram-se:</a:t>
            </a:r>
          </a:p>
          <a:p>
            <a:pPr algn="just">
              <a:buFont typeface="Arial" pitchFamily="34" charset="0"/>
              <a:buChar char="•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 Acessibilidade</a:t>
            </a:r>
          </a:p>
          <a:p>
            <a:pPr algn="just">
              <a:buFont typeface="Arial" pitchFamily="34" charset="0"/>
              <a:buChar char="•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 Desenho universal</a:t>
            </a:r>
          </a:p>
          <a:p>
            <a:pPr algn="just">
              <a:buFont typeface="Arial" pitchFamily="34" charset="0"/>
              <a:buChar char="•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Tecnologia </a:t>
            </a:r>
            <a:r>
              <a:rPr lang="pt-B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assistiva</a:t>
            </a:r>
            <a:r>
              <a:rPr lang="pt-B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ou ajuda técnica</a:t>
            </a:r>
          </a:p>
          <a:p>
            <a:pPr algn="just">
              <a:buFont typeface="Arial" pitchFamily="34" charset="0"/>
              <a:buChar char="•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 Barreiras (urbanísticas, arquitetônicas, transportes,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atitudinais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e tecnológicas)</a:t>
            </a:r>
          </a:p>
          <a:p>
            <a:pPr algn="just">
              <a:buFont typeface="Arial" pitchFamily="34" charset="0"/>
              <a:buChar char="•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 Comunicação</a:t>
            </a:r>
          </a:p>
          <a:p>
            <a:pPr algn="just">
              <a:buFont typeface="Arial" pitchFamily="34" charset="0"/>
              <a:buChar char="•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 Adaptações razoáveis</a:t>
            </a:r>
          </a:p>
          <a:p>
            <a:pPr algn="just">
              <a:buFont typeface="Arial" pitchFamily="34" charset="0"/>
              <a:buChar char="•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 Pessoa com mobilidade reduzida</a:t>
            </a:r>
          </a:p>
          <a:p>
            <a:pPr algn="just">
              <a:buFont typeface="Arial" pitchFamily="34" charset="0"/>
              <a:buChar char="•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 Residências inclusivas</a:t>
            </a:r>
          </a:p>
          <a:p>
            <a:pPr algn="just">
              <a:buFont typeface="Arial" pitchFamily="34" charset="0"/>
              <a:buChar char="•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 Moradia para a vida independente de pessoa com deficiência</a:t>
            </a:r>
          </a:p>
          <a:p>
            <a:pPr algn="just">
              <a:buFont typeface="Arial" pitchFamily="34" charset="0"/>
              <a:buChar char="•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 Atendente pessoal</a:t>
            </a:r>
          </a:p>
          <a:p>
            <a:pPr algn="just">
              <a:buFont typeface="Arial" pitchFamily="34" charset="0"/>
              <a:buChar char="•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 Profissional de apoio escolar</a:t>
            </a:r>
          </a:p>
          <a:p>
            <a:pPr algn="just">
              <a:buFont typeface="Arial" pitchFamily="34" charset="0"/>
              <a:buChar char="•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 Acompanhante</a:t>
            </a:r>
          </a:p>
          <a:p>
            <a:pPr algn="just">
              <a:buFont typeface="Arial" pitchFamily="34" charset="0"/>
              <a:buChar char="•"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3528" y="620688"/>
            <a:ext cx="83529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 Tecnologias </a:t>
            </a:r>
            <a:r>
              <a:rPr lang="pt-BR" b="1" dirty="0" err="1" smtClean="0">
                <a:latin typeface="Arial" pitchFamily="34" charset="0"/>
                <a:cs typeface="Arial" pitchFamily="34" charset="0"/>
              </a:rPr>
              <a:t>Assistivas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:  </a:t>
            </a:r>
          </a:p>
          <a:p>
            <a:pPr algn="ctr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Produtos, equipamentos, dispositivos, recursos, metodologias, estratégias, práticas e serviços que objetivem promover a funcionalidade, relacionada à atividade e à participação da pessoa com deficiência, visando à sua autonomia, independência, qualidade de vida e inclusão social;</a:t>
            </a:r>
          </a:p>
          <a:p>
            <a:pPr algn="ctr"/>
            <a:endParaRPr lang="pt-B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6866" name="Picture 2" descr="Imagem relaciona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0512" y="4437112"/>
            <a:ext cx="2549075" cy="2108845"/>
          </a:xfrm>
          <a:prstGeom prst="rect">
            <a:avLst/>
          </a:prstGeom>
          <a:noFill/>
        </p:spPr>
      </p:pic>
      <p:pic>
        <p:nvPicPr>
          <p:cNvPr id="36868" name="Picture 4" descr="Resultado de imagem para tecnologias assistiva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996952"/>
            <a:ext cx="3980384" cy="1883500"/>
          </a:xfrm>
          <a:prstGeom prst="rect">
            <a:avLst/>
          </a:prstGeom>
          <a:noFill/>
        </p:spPr>
      </p:pic>
      <p:pic>
        <p:nvPicPr>
          <p:cNvPr id="36870" name="Picture 6" descr="Imagem relacionad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4581128"/>
            <a:ext cx="2695575" cy="1847851"/>
          </a:xfrm>
          <a:prstGeom prst="rect">
            <a:avLst/>
          </a:prstGeom>
          <a:noFill/>
        </p:spPr>
      </p:pic>
      <p:pic>
        <p:nvPicPr>
          <p:cNvPr id="36872" name="Picture 8" descr="Resultado de imagem para tecnologias assistiva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8" y="2996952"/>
            <a:ext cx="2016224" cy="1515049"/>
          </a:xfrm>
          <a:prstGeom prst="rect">
            <a:avLst/>
          </a:prstGeom>
          <a:noFill/>
        </p:spPr>
      </p:pic>
      <p:sp>
        <p:nvSpPr>
          <p:cNvPr id="7" name="Retângulo 6"/>
          <p:cNvSpPr/>
          <p:nvPr/>
        </p:nvSpPr>
        <p:spPr>
          <a:xfrm>
            <a:off x="7825781" y="332656"/>
            <a:ext cx="12827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 smtClean="0">
                <a:latin typeface="Arial" pitchFamily="34" charset="0"/>
                <a:cs typeface="Arial" pitchFamily="34" charset="0"/>
              </a:rPr>
              <a:t>DEFINIÇÕES</a:t>
            </a:r>
            <a:endParaRPr lang="pt-BR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9512" y="548680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547664" y="404664"/>
            <a:ext cx="59046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latin typeface="Arial" pitchFamily="34" charset="0"/>
                <a:cs typeface="Arial" pitchFamily="34" charset="0"/>
              </a:rPr>
              <a:t>CAPÍTULO  II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pt-BR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b="1" dirty="0" smtClean="0">
                <a:latin typeface="Arial" pitchFamily="34" charset="0"/>
                <a:cs typeface="Arial" pitchFamily="34" charset="0"/>
              </a:rPr>
              <a:t>DOS OBJETIVOS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539552" y="1268760"/>
            <a:ext cx="828092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/>
              <a:t>Art. 9º O Núcleo de Tecnologias </a:t>
            </a:r>
            <a:r>
              <a:rPr lang="pt-BR" dirty="0" err="1" smtClean="0"/>
              <a:t>Assistivas</a:t>
            </a:r>
            <a:r>
              <a:rPr lang="pt-BR" dirty="0" smtClean="0"/>
              <a:t> (NTA), de cada Campus, estará vinculado à Pró-reitoria de Extensão (PROEX), tendo como objetivos: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I - Executar projetos que envolvam o </a:t>
            </a:r>
            <a:r>
              <a:rPr lang="pt-B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desenvolvimento de tecnologias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como produtos, equipamentos, dispositivos, recursos, metodologias, estratégias, práticas e serviços que objetivem promover a funcionalidade, relacionada à atividade e à participação da pessoa com deficiência, visando à sua autonomia, independência, qualidade de vida e inclusão social;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II – Desenvolver tecnologias em serviços e recursos de acessibilidade que eliminem as barreiras e promovam a inclusão plena visando a garantir condições de acesso, permanência, participação e aprendizagem da </a:t>
            </a:r>
            <a:r>
              <a:rPr lang="pt-B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sociedade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lcão Envidraçado">
  <a:themeElements>
    <a:clrScheme name="Balcão Envidraçado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Balcão Envidraçado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alcão Envidraçad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1612</TotalTime>
  <Words>2125</Words>
  <Application>Microsoft Office PowerPoint</Application>
  <PresentationFormat>Apresentação na tela (4:3)</PresentationFormat>
  <Paragraphs>212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3" baseType="lpstr">
      <vt:lpstr>Balcão Envidraçado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Pontos para Gravação</dc:title>
  <dc:creator>kamila</dc:creator>
  <cp:lastModifiedBy>nayara.melo</cp:lastModifiedBy>
  <cp:revision>164</cp:revision>
  <dcterms:created xsi:type="dcterms:W3CDTF">2016-12-10T01:18:23Z</dcterms:created>
  <dcterms:modified xsi:type="dcterms:W3CDTF">2017-11-30T16:22:41Z</dcterms:modified>
</cp:coreProperties>
</file>