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9" r:id="rId2"/>
    <p:sldMasterId id="2147483711" r:id="rId3"/>
    <p:sldMasterId id="2147483726" r:id="rId4"/>
    <p:sldMasterId id="2147483742" r:id="rId5"/>
  </p:sldMasterIdLst>
  <p:notesMasterIdLst>
    <p:notesMasterId r:id="rId38"/>
  </p:notesMasterIdLst>
  <p:handoutMasterIdLst>
    <p:handoutMasterId r:id="rId39"/>
  </p:handoutMasterIdLst>
  <p:sldIdLst>
    <p:sldId id="367" r:id="rId6"/>
    <p:sldId id="407" r:id="rId7"/>
    <p:sldId id="408" r:id="rId8"/>
    <p:sldId id="368" r:id="rId9"/>
    <p:sldId id="395" r:id="rId10"/>
    <p:sldId id="389" r:id="rId11"/>
    <p:sldId id="409" r:id="rId12"/>
    <p:sldId id="410" r:id="rId13"/>
    <p:sldId id="411" r:id="rId14"/>
    <p:sldId id="412" r:id="rId15"/>
    <p:sldId id="393" r:id="rId16"/>
    <p:sldId id="386" r:id="rId17"/>
    <p:sldId id="399" r:id="rId18"/>
    <p:sldId id="406" r:id="rId19"/>
    <p:sldId id="387" r:id="rId20"/>
    <p:sldId id="400" r:id="rId21"/>
    <p:sldId id="370" r:id="rId22"/>
    <p:sldId id="372" r:id="rId23"/>
    <p:sldId id="373" r:id="rId24"/>
    <p:sldId id="374" r:id="rId25"/>
    <p:sldId id="377" r:id="rId26"/>
    <p:sldId id="379" r:id="rId27"/>
    <p:sldId id="378" r:id="rId28"/>
    <p:sldId id="380" r:id="rId29"/>
    <p:sldId id="381" r:id="rId30"/>
    <p:sldId id="382" r:id="rId31"/>
    <p:sldId id="405" r:id="rId32"/>
    <p:sldId id="401" r:id="rId33"/>
    <p:sldId id="402" r:id="rId34"/>
    <p:sldId id="404" r:id="rId35"/>
    <p:sldId id="403" r:id="rId36"/>
    <p:sldId id="365" r:id="rId37"/>
  </p:sldIdLst>
  <p:sldSz cx="12192000" cy="6858000"/>
  <p:notesSz cx="6805613" cy="99441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391" autoAdjust="0"/>
  </p:normalViewPr>
  <p:slideViewPr>
    <p:cSldViewPr snapToGrid="0">
      <p:cViewPr varScale="1">
        <p:scale>
          <a:sx n="74" d="100"/>
          <a:sy n="74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58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ayri_000\Documents\fsb\Freelas\CNI%20quanti\An&#225;lise%20-%20CNI%20jovens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ayri_000\Documents\fsb\Freelas\CNI%20quanti\An&#225;lise%20-%20CNI%20jovens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792718918407967"/>
          <c:y val="5.8447942621727873E-2"/>
          <c:w val="0.79733245844269396"/>
          <c:h val="0.824668239729967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'imp tecnico primeiro emp'!$C$1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E85C0E"/>
              </a:solidFill>
            </a:ln>
          </c:spPr>
          <c:invertIfNegative val="0"/>
          <c:dLbls>
            <c:dLbl>
              <c:idx val="8"/>
              <c:layout>
                <c:manualLayout>
                  <c:x val="8.550422040752792E-3"/>
                  <c:y val="-2.46884420669669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1.254047412447689E-16"/>
                  <c:y val="-1.23442210334834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'imp tecnico primeiro emp'!$A$2:$A$12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'imp tecnico primeiro emp'!$C$2:$C$12</c:f>
              <c:numCache>
                <c:formatCode>0.0%</c:formatCode>
                <c:ptCount val="11"/>
                <c:pt idx="0">
                  <c:v>1.0135135135135101E-2</c:v>
                </c:pt>
                <c:pt idx="1">
                  <c:v>4.2229729729729697E-3</c:v>
                </c:pt>
                <c:pt idx="2">
                  <c:v>4.2229729729729697E-3</c:v>
                </c:pt>
                <c:pt idx="3">
                  <c:v>4.2229729729729697E-3</c:v>
                </c:pt>
                <c:pt idx="4">
                  <c:v>1.68918918918919E-2</c:v>
                </c:pt>
                <c:pt idx="5">
                  <c:v>5.1520270270270285E-2</c:v>
                </c:pt>
                <c:pt idx="6">
                  <c:v>3.4628378378378406E-2</c:v>
                </c:pt>
                <c:pt idx="7">
                  <c:v>8.3614864864865052E-2</c:v>
                </c:pt>
                <c:pt idx="8">
                  <c:v>0.22128378378378397</c:v>
                </c:pt>
                <c:pt idx="9">
                  <c:v>0.168918918918919</c:v>
                </c:pt>
                <c:pt idx="10">
                  <c:v>0.28716216216216212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"/>
        <c:axId val="352920376"/>
        <c:axId val="352914496"/>
      </c:barChart>
      <c:catAx>
        <c:axId val="352920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352914496"/>
        <c:crosses val="autoZero"/>
        <c:auto val="1"/>
        <c:lblAlgn val="ctr"/>
        <c:lblOffset val="100"/>
        <c:noMultiLvlLbl val="0"/>
      </c:catAx>
      <c:valAx>
        <c:axId val="352914496"/>
        <c:scaling>
          <c:orientation val="minMax"/>
          <c:max val="1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352920376"/>
        <c:crosses val="autoZero"/>
        <c:crossBetween val="between"/>
        <c:majorUnit val="0.2"/>
        <c:minorUnit val="0.1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200">
          <a:solidFill>
            <a:schemeClr val="bg1"/>
          </a:solidFill>
          <a:latin typeface="+mn-lt"/>
        </a:defRPr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885904538666622"/>
          <c:y val="2.8817185395577177E-2"/>
          <c:w val="0.79733245844269396"/>
          <c:h val="0.824668239729967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'imp tecnico futuro profissional'!$C$1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E85C0E"/>
              </a:solidFill>
            </a:ln>
          </c:spPr>
          <c:invertIfNegative val="0"/>
          <c:dLbls>
            <c:dLbl>
              <c:idx val="9"/>
              <c:layout>
                <c:manualLayout>
                  <c:x val="3.9225376038545881E-3"/>
                  <c:y val="-5.89624226347284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0">
                    <a:solidFill>
                      <a:schemeClr val="accent1">
                        <a:lumMod val="50000"/>
                      </a:schemeClr>
                    </a:solidFill>
                    <a:latin typeface="+mn-lt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'imp tecnico futuro profissional'!$A$2:$A$12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'imp tecnico futuro profissional'!$C$2:$C$12</c:f>
              <c:numCache>
                <c:formatCode>0.0%</c:formatCode>
                <c:ptCount val="11"/>
                <c:pt idx="0">
                  <c:v>4.2229729729729697E-3</c:v>
                </c:pt>
                <c:pt idx="1">
                  <c:v>1.6891891891891904E-3</c:v>
                </c:pt>
                <c:pt idx="2">
                  <c:v>2.53378378378378E-3</c:v>
                </c:pt>
                <c:pt idx="3">
                  <c:v>5.0675675675675696E-3</c:v>
                </c:pt>
                <c:pt idx="4">
                  <c:v>6.7567567567567597E-3</c:v>
                </c:pt>
                <c:pt idx="5">
                  <c:v>3.4628378378378406E-2</c:v>
                </c:pt>
                <c:pt idx="6">
                  <c:v>3.7162162162162199E-2</c:v>
                </c:pt>
                <c:pt idx="7">
                  <c:v>6.50337837837838E-2</c:v>
                </c:pt>
                <c:pt idx="8">
                  <c:v>0.16216216216216206</c:v>
                </c:pt>
                <c:pt idx="9">
                  <c:v>0.17567567567567588</c:v>
                </c:pt>
                <c:pt idx="10">
                  <c:v>0.39189189189189222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"/>
        <c:axId val="352915672"/>
        <c:axId val="352916064"/>
      </c:barChart>
      <c:catAx>
        <c:axId val="352915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>
                <a:solidFill>
                  <a:schemeClr val="accent5">
                    <a:lumMod val="50000"/>
                  </a:schemeClr>
                </a:solidFill>
                <a:latin typeface="+mn-lt"/>
              </a:defRPr>
            </a:pPr>
            <a:endParaRPr lang="pt-BR"/>
          </a:p>
        </c:txPr>
        <c:crossAx val="352916064"/>
        <c:crosses val="autoZero"/>
        <c:auto val="1"/>
        <c:lblAlgn val="ctr"/>
        <c:lblOffset val="100"/>
        <c:noMultiLvlLbl val="0"/>
      </c:catAx>
      <c:valAx>
        <c:axId val="352916064"/>
        <c:scaling>
          <c:orientation val="minMax"/>
          <c:max val="1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2000">
                <a:solidFill>
                  <a:schemeClr val="accent5">
                    <a:lumMod val="50000"/>
                  </a:schemeClr>
                </a:solidFill>
                <a:latin typeface="+mn-lt"/>
              </a:defRPr>
            </a:pPr>
            <a:endParaRPr lang="pt-BR"/>
          </a:p>
        </c:txPr>
        <c:crossAx val="352915672"/>
        <c:crosses val="autoZero"/>
        <c:crossBetween val="between"/>
        <c:majorUnit val="0.2"/>
        <c:minorUnit val="0.1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>
          <a:latin typeface="Trebuchet MS" panose="020B0603020202020204" pitchFamily="34" charset="0"/>
        </a:defRPr>
      </a:pPr>
      <a:endParaRPr lang="pt-BR"/>
    </a:p>
  </c:txPr>
  <c:externalData r:id="rId2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536F90-9D94-4A27-9F51-C82FD9A11C2F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C047694-1425-4F69-8183-60F6421FAB4F}">
      <dgm:prSet phldrT="[Texto]" custT="1"/>
      <dgm:spPr>
        <a:xfrm>
          <a:off x="3294657" y="8818"/>
          <a:ext cx="1520581" cy="797824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/>
          </a:solidFill>
          <a:prstDash val="solid"/>
          <a:miter lim="800000"/>
        </a:ln>
        <a:effectLst/>
      </dgm:spPr>
      <dgm:t>
        <a:bodyPr/>
        <a:lstStyle/>
        <a:p>
          <a:r>
            <a:rPr lang="pt-BR" sz="18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Linguagens</a:t>
          </a:r>
          <a:endParaRPr lang="pt-BR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60BCA8F-C2D1-40DC-8813-58C89ADDE0B9}" type="parTrans" cxnId="{15D057D6-9E77-45F8-A7FE-4EC4EFDD3167}">
      <dgm:prSet/>
      <dgm:spPr>
        <a:xfrm rot="19672715">
          <a:off x="1432414" y="1307727"/>
          <a:ext cx="2311936" cy="41484"/>
        </a:xfr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pt-BR" sz="2400" dirty="0"/>
        </a:p>
      </dgm:t>
    </dgm:pt>
    <dgm:pt modelId="{B8295EDE-D629-4D1A-BB7A-6E0B3220964F}" type="sibTrans" cxnId="{15D057D6-9E77-45F8-A7FE-4EC4EFDD3167}">
      <dgm:prSet/>
      <dgm:spPr/>
      <dgm:t>
        <a:bodyPr/>
        <a:lstStyle/>
        <a:p>
          <a:endParaRPr lang="pt-BR" sz="2400"/>
        </a:p>
      </dgm:t>
    </dgm:pt>
    <dgm:pt modelId="{B4E0EC6F-8F34-4B54-992D-38CEB603314F}">
      <dgm:prSet phldrT="[Texto]" custT="1"/>
      <dgm:spPr>
        <a:xfrm>
          <a:off x="3858942" y="853330"/>
          <a:ext cx="1520581" cy="797824"/>
        </a:xfrm>
        <a:solidFill>
          <a:srgbClr val="4472C4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sz="18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Matemática</a:t>
          </a:r>
          <a:endParaRPr lang="pt-BR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9CD7329-D380-4E09-A708-F129AE988C6E}" type="parTrans" cxnId="{45FC134B-BDB2-4439-B572-3D0B602D4B9B}">
      <dgm:prSet/>
      <dgm:spPr>
        <a:xfrm rot="20659298">
          <a:off x="1564163" y="1747988"/>
          <a:ext cx="2429878" cy="41484"/>
        </a:xfr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pt-BR" sz="2400" dirty="0"/>
        </a:p>
      </dgm:t>
    </dgm:pt>
    <dgm:pt modelId="{E8CDE0F8-757C-463F-9E9E-61364ECA4DA6}" type="sibTrans" cxnId="{45FC134B-BDB2-4439-B572-3D0B602D4B9B}">
      <dgm:prSet/>
      <dgm:spPr/>
      <dgm:t>
        <a:bodyPr/>
        <a:lstStyle/>
        <a:p>
          <a:endParaRPr lang="pt-BR" sz="2400"/>
        </a:p>
      </dgm:t>
    </dgm:pt>
    <dgm:pt modelId="{AF27EF37-13D3-414D-A677-386290A475A8}">
      <dgm:prSet phldrT="[Texto]" custT="1"/>
      <dgm:spPr>
        <a:xfrm>
          <a:off x="3976822" y="1849500"/>
          <a:ext cx="1520581" cy="797824"/>
        </a:xfrm>
        <a:solidFill>
          <a:srgbClr val="4472C4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sz="18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Ciências da natureza</a:t>
          </a:r>
          <a:endParaRPr lang="pt-BR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3B9A32E-B234-41CB-AE2F-A13CE2C906D3}" type="parTrans" cxnId="{B4C7169F-AB57-429B-9DE0-6032353F18D9}">
      <dgm:prSet/>
      <dgm:spPr>
        <a:xfrm rot="25890">
          <a:off x="1609332" y="2213030"/>
          <a:ext cx="2367601" cy="41484"/>
        </a:xfr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pt-BR" sz="2400" dirty="0"/>
        </a:p>
      </dgm:t>
    </dgm:pt>
    <dgm:pt modelId="{2E3866A0-6559-4E5F-928B-B74B4C2EE7FA}" type="sibTrans" cxnId="{B4C7169F-AB57-429B-9DE0-6032353F18D9}">
      <dgm:prSet/>
      <dgm:spPr/>
      <dgm:t>
        <a:bodyPr/>
        <a:lstStyle/>
        <a:p>
          <a:endParaRPr lang="pt-BR" sz="2400"/>
        </a:p>
      </dgm:t>
    </dgm:pt>
    <dgm:pt modelId="{D338437C-5843-4F9A-901C-814174CBA37A}">
      <dgm:prSet custT="1"/>
      <dgm:spPr>
        <a:xfrm>
          <a:off x="3858942" y="2845670"/>
          <a:ext cx="1520581" cy="797824"/>
        </a:xfr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sz="18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Ciências Humanas</a:t>
          </a:r>
          <a:endParaRPr lang="pt-BR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FCB0CDC-064C-41FD-AB49-3C99255730F6}" type="parTrans" cxnId="{227DFCF1-80E1-4B5F-9013-A4F18EC92228}">
      <dgm:prSet/>
      <dgm:spPr>
        <a:xfrm rot="990136">
          <a:off x="1558933" y="2679926"/>
          <a:ext cx="2448686" cy="41484"/>
        </a:xfr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pt-BR" sz="2400" dirty="0"/>
        </a:p>
      </dgm:t>
    </dgm:pt>
    <dgm:pt modelId="{D7268D33-6C5C-42BD-8A10-FDD1E90CD770}" type="sibTrans" cxnId="{227DFCF1-80E1-4B5F-9013-A4F18EC92228}">
      <dgm:prSet/>
      <dgm:spPr/>
      <dgm:t>
        <a:bodyPr/>
        <a:lstStyle/>
        <a:p>
          <a:endParaRPr lang="pt-BR" sz="2400"/>
        </a:p>
      </dgm:t>
    </dgm:pt>
    <dgm:pt modelId="{2F4C345C-7B78-44E1-AD87-C313C440C685}">
      <dgm:prSet custT="1"/>
      <dgm:spPr>
        <a:xfrm>
          <a:off x="3294657" y="3654324"/>
          <a:ext cx="1520581" cy="797824"/>
        </a:xfrm>
        <a:solidFill>
          <a:srgbClr val="4472C4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pt-BR" sz="18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Formação técnica e profissional</a:t>
          </a:r>
          <a:endParaRPr lang="pt-BR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DF8AFDF-0862-4F5B-8803-58E4AD3F21DD}" type="parTrans" cxnId="{4DA1DF9A-AE3A-41A4-9BA0-03F31733466E}">
      <dgm:prSet/>
      <dgm:spPr>
        <a:xfrm rot="1942548">
          <a:off x="1428911" y="3103549"/>
          <a:ext cx="2321769" cy="41484"/>
        </a:xfrm>
        <a:noFill/>
        <a:ln w="12700" cap="flat" cmpd="sng" algn="ctr">
          <a:solidFill>
            <a:srgbClr val="4472C4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pt-BR" sz="2400" dirty="0"/>
        </a:p>
      </dgm:t>
    </dgm:pt>
    <dgm:pt modelId="{ABED826D-4882-40E8-9123-AD6E3A536E01}" type="sibTrans" cxnId="{4DA1DF9A-AE3A-41A4-9BA0-03F31733466E}">
      <dgm:prSet/>
      <dgm:spPr/>
      <dgm:t>
        <a:bodyPr/>
        <a:lstStyle/>
        <a:p>
          <a:endParaRPr lang="pt-BR" sz="2400"/>
        </a:p>
      </dgm:t>
    </dgm:pt>
    <dgm:pt modelId="{BB21E02C-31BC-4702-A16B-A9B6F4CCD77C}" type="pres">
      <dgm:prSet presAssocID="{1D536F90-9D94-4A27-9F51-C82FD9A11C2F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14CD63C-8918-4E62-A872-834C55EAC8DF}" type="pres">
      <dgm:prSet presAssocID="{1D536F90-9D94-4A27-9F51-C82FD9A11C2F}" presName="cycle" presStyleCnt="0"/>
      <dgm:spPr/>
    </dgm:pt>
    <dgm:pt modelId="{2C3FFBDC-B631-4664-8FEC-E24AC8D401C6}" type="pres">
      <dgm:prSet presAssocID="{1D536F90-9D94-4A27-9F51-C82FD9A11C2F}" presName="centerShape" presStyleCnt="0"/>
      <dgm:spPr/>
    </dgm:pt>
    <dgm:pt modelId="{06CE8EE4-FB62-431A-AC35-A70670FEB976}" type="pres">
      <dgm:prSet presAssocID="{1D536F90-9D94-4A27-9F51-C82FD9A11C2F}" presName="connSite" presStyleLbl="node1" presStyleIdx="0" presStyleCnt="6"/>
      <dgm:spPr/>
    </dgm:pt>
    <dgm:pt modelId="{FC71F3CC-6F7C-4FD9-89F6-3A0D3986A03E}" type="pres">
      <dgm:prSet presAssocID="{1D536F90-9D94-4A27-9F51-C82FD9A11C2F}" presName="visible" presStyleLbl="node1" presStyleIdx="0" presStyleCnt="6" custScaleX="142236" custScaleY="97834" custLinFactNeighborX="-36346" custLinFactNeighborY="-1111"/>
      <dgm:spPr>
        <a:xfrm>
          <a:off x="0" y="1587672"/>
          <a:ext cx="1802101" cy="123953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pt-BR"/>
        </a:p>
      </dgm:t>
    </dgm:pt>
    <dgm:pt modelId="{E31FC0D6-738E-4190-BF08-EED059DFC30A}" type="pres">
      <dgm:prSet presAssocID="{F60BCA8F-C2D1-40DC-8813-58C89ADDE0B9}" presName="Name25" presStyleLbl="parChTrans1D1" presStyleIdx="0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20742"/>
              </a:moveTo>
              <a:lnTo>
                <a:pt x="2311936" y="20742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D14C94C3-FC7E-47B3-A532-763F56253308}" type="pres">
      <dgm:prSet presAssocID="{2C047694-1425-4F69-8183-60F6421FAB4F}" presName="node" presStyleCnt="0"/>
      <dgm:spPr/>
    </dgm:pt>
    <dgm:pt modelId="{53A56580-53AB-4119-A873-64FB117FAC73}" type="pres">
      <dgm:prSet presAssocID="{2C047694-1425-4F69-8183-60F6421FAB4F}" presName="parentNode" presStyleLbl="node1" presStyleIdx="1" presStyleCnt="6" custScaleX="273989" custScaleY="104951" custLinFactX="100000" custLinFactNeighborX="130409" custLinFactNeighborY="3538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C538D094-64CB-4BC7-853E-656E99B0213E}" type="pres">
      <dgm:prSet presAssocID="{2C047694-1425-4F69-8183-60F6421FAB4F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8261B57-87BA-4BED-89DD-C5EC8FEC8F35}" type="pres">
      <dgm:prSet presAssocID="{99CD7329-D380-4E09-A708-F129AE988C6E}" presName="Name25" presStyleLbl="parChTrans1D1" presStyleIdx="1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20742"/>
              </a:moveTo>
              <a:lnTo>
                <a:pt x="2429878" y="20742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45916740-FE3A-45C4-94FA-1E3953C8D197}" type="pres">
      <dgm:prSet presAssocID="{B4E0EC6F-8F34-4B54-992D-38CEB603314F}" presName="node" presStyleCnt="0"/>
      <dgm:spPr/>
    </dgm:pt>
    <dgm:pt modelId="{A820738C-8376-4292-B407-7E5ABEBDEBA9}" type="pres">
      <dgm:prSet presAssocID="{B4E0EC6F-8F34-4B54-992D-38CEB603314F}" presName="parentNode" presStyleLbl="node1" presStyleIdx="2" presStyleCnt="6" custScaleX="273989" custScaleY="104951" custLinFactX="100000" custLinFactNeighborX="130409" custLinFactNeighborY="3538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166CF510-76C4-427A-8FE6-59A95A241D77}" type="pres">
      <dgm:prSet presAssocID="{B4E0EC6F-8F34-4B54-992D-38CEB603314F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CFD6D8-7D3E-432A-A2E9-ADC031DA58D5}" type="pres">
      <dgm:prSet presAssocID="{93B9A32E-B234-41CB-AE2F-A13CE2C906D3}" presName="Name25" presStyleLbl="parChTrans1D1" presStyleIdx="2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20742"/>
              </a:moveTo>
              <a:lnTo>
                <a:pt x="2367601" y="20742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585A1FF2-566D-4E5A-A84A-DF3CF2980F4C}" type="pres">
      <dgm:prSet presAssocID="{AF27EF37-13D3-414D-A677-386290A475A8}" presName="node" presStyleCnt="0"/>
      <dgm:spPr/>
    </dgm:pt>
    <dgm:pt modelId="{0489115D-2C61-464C-9CE4-42C9C3BE2519}" type="pres">
      <dgm:prSet presAssocID="{AF27EF37-13D3-414D-A677-386290A475A8}" presName="parentNode" presStyleLbl="node1" presStyleIdx="3" presStyleCnt="6" custScaleX="273989" custScaleY="104951" custLinFactX="100000" custLinFactNeighborX="130409" custLinFactNeighborY="3538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2E102246-BBE6-4E87-85A4-A8165C81EDD6}" type="pres">
      <dgm:prSet presAssocID="{AF27EF37-13D3-414D-A677-386290A475A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80C2924-CA33-4A0D-B1A0-37401485A450}" type="pres">
      <dgm:prSet presAssocID="{AFCB0CDC-064C-41FD-AB49-3C99255730F6}" presName="Name25" presStyleLbl="parChTrans1D1" presStyleIdx="3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20742"/>
              </a:moveTo>
              <a:lnTo>
                <a:pt x="2448686" y="20742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F1ED19B4-98E9-4F9A-807C-0BC5B1DC405D}" type="pres">
      <dgm:prSet presAssocID="{D338437C-5843-4F9A-901C-814174CBA37A}" presName="node" presStyleCnt="0"/>
      <dgm:spPr/>
    </dgm:pt>
    <dgm:pt modelId="{15A962D0-B628-4C30-9908-F646FF162783}" type="pres">
      <dgm:prSet presAssocID="{D338437C-5843-4F9A-901C-814174CBA37A}" presName="parentNode" presStyleLbl="node1" presStyleIdx="4" presStyleCnt="6" custScaleX="273989" custScaleY="104951" custLinFactX="100000" custLinFactNeighborX="130409" custLinFactNeighborY="3538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17F207B0-97A6-4BF9-B667-19C1DAF84DE4}" type="pres">
      <dgm:prSet presAssocID="{D338437C-5843-4F9A-901C-814174CBA37A}" presName="childNode" presStyleLbl="revTx" presStyleIdx="0" presStyleCnt="0">
        <dgm:presLayoutVars>
          <dgm:bulletEnabled val="1"/>
        </dgm:presLayoutVars>
      </dgm:prSet>
      <dgm:spPr/>
    </dgm:pt>
    <dgm:pt modelId="{2B19FB60-F7E5-4339-914E-7CBB691E44C3}" type="pres">
      <dgm:prSet presAssocID="{DDF8AFDF-0862-4F5B-8803-58E4AD3F21DD}" presName="Name25" presStyleLbl="parChTrans1D1" presStyleIdx="4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20742"/>
              </a:moveTo>
              <a:lnTo>
                <a:pt x="2321769" y="20742"/>
              </a:lnTo>
            </a:path>
          </a:pathLst>
        </a:custGeom>
      </dgm:spPr>
      <dgm:t>
        <a:bodyPr/>
        <a:lstStyle/>
        <a:p>
          <a:endParaRPr lang="pt-BR"/>
        </a:p>
      </dgm:t>
    </dgm:pt>
    <dgm:pt modelId="{16F3E808-A0CF-4C95-808C-162AB791352A}" type="pres">
      <dgm:prSet presAssocID="{2F4C345C-7B78-44E1-AD87-C313C440C685}" presName="node" presStyleCnt="0"/>
      <dgm:spPr/>
    </dgm:pt>
    <dgm:pt modelId="{74BF9B37-B887-4C33-87BE-6E0DE47D9CC5}" type="pres">
      <dgm:prSet presAssocID="{2F4C345C-7B78-44E1-AD87-C313C440C685}" presName="parentNode" presStyleLbl="node1" presStyleIdx="5" presStyleCnt="6" custScaleX="273989" custScaleY="104951" custLinFactX="100000" custLinFactNeighborX="130409" custLinFactNeighborY="-1179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2E3FC8D5-0728-433D-B668-E28899BD3258}" type="pres">
      <dgm:prSet presAssocID="{2F4C345C-7B78-44E1-AD87-C313C440C68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60273F0A-3908-4677-88F8-341AB63E4E3F}" type="presOf" srcId="{F60BCA8F-C2D1-40DC-8813-58C89ADDE0B9}" destId="{E31FC0D6-738E-4190-BF08-EED059DFC30A}" srcOrd="0" destOrd="0" presId="urn:microsoft.com/office/officeart/2005/8/layout/radial2"/>
    <dgm:cxn modelId="{227DFCF1-80E1-4B5F-9013-A4F18EC92228}" srcId="{1D536F90-9D94-4A27-9F51-C82FD9A11C2F}" destId="{D338437C-5843-4F9A-901C-814174CBA37A}" srcOrd="3" destOrd="0" parTransId="{AFCB0CDC-064C-41FD-AB49-3C99255730F6}" sibTransId="{D7268D33-6C5C-42BD-8A10-FDD1E90CD770}"/>
    <dgm:cxn modelId="{935DE46C-AF87-432C-B0D1-9E3FEF90CAE5}" type="presOf" srcId="{2C047694-1425-4F69-8183-60F6421FAB4F}" destId="{53A56580-53AB-4119-A873-64FB117FAC73}" srcOrd="0" destOrd="0" presId="urn:microsoft.com/office/officeart/2005/8/layout/radial2"/>
    <dgm:cxn modelId="{15D057D6-9E77-45F8-A7FE-4EC4EFDD3167}" srcId="{1D536F90-9D94-4A27-9F51-C82FD9A11C2F}" destId="{2C047694-1425-4F69-8183-60F6421FAB4F}" srcOrd="0" destOrd="0" parTransId="{F60BCA8F-C2D1-40DC-8813-58C89ADDE0B9}" sibTransId="{B8295EDE-D629-4D1A-BB7A-6E0B3220964F}"/>
    <dgm:cxn modelId="{056EB036-FA74-4F44-AE00-09713A927D49}" type="presOf" srcId="{DDF8AFDF-0862-4F5B-8803-58E4AD3F21DD}" destId="{2B19FB60-F7E5-4339-914E-7CBB691E44C3}" srcOrd="0" destOrd="0" presId="urn:microsoft.com/office/officeart/2005/8/layout/radial2"/>
    <dgm:cxn modelId="{45FC134B-BDB2-4439-B572-3D0B602D4B9B}" srcId="{1D536F90-9D94-4A27-9F51-C82FD9A11C2F}" destId="{B4E0EC6F-8F34-4B54-992D-38CEB603314F}" srcOrd="1" destOrd="0" parTransId="{99CD7329-D380-4E09-A708-F129AE988C6E}" sibTransId="{E8CDE0F8-757C-463F-9E9E-61364ECA4DA6}"/>
    <dgm:cxn modelId="{72B69C01-B79B-4189-A60B-C80D296FDBE9}" type="presOf" srcId="{1D536F90-9D94-4A27-9F51-C82FD9A11C2F}" destId="{BB21E02C-31BC-4702-A16B-A9B6F4CCD77C}" srcOrd="0" destOrd="0" presId="urn:microsoft.com/office/officeart/2005/8/layout/radial2"/>
    <dgm:cxn modelId="{914BF988-9D08-447D-9265-60056DC99865}" type="presOf" srcId="{AF27EF37-13D3-414D-A677-386290A475A8}" destId="{0489115D-2C61-464C-9CE4-42C9C3BE2519}" srcOrd="0" destOrd="0" presId="urn:microsoft.com/office/officeart/2005/8/layout/radial2"/>
    <dgm:cxn modelId="{BEA77DB9-39BE-44A1-BC40-DB259AFB65B6}" type="presOf" srcId="{AFCB0CDC-064C-41FD-AB49-3C99255730F6}" destId="{D80C2924-CA33-4A0D-B1A0-37401485A450}" srcOrd="0" destOrd="0" presId="urn:microsoft.com/office/officeart/2005/8/layout/radial2"/>
    <dgm:cxn modelId="{B4C7169F-AB57-429B-9DE0-6032353F18D9}" srcId="{1D536F90-9D94-4A27-9F51-C82FD9A11C2F}" destId="{AF27EF37-13D3-414D-A677-386290A475A8}" srcOrd="2" destOrd="0" parTransId="{93B9A32E-B234-41CB-AE2F-A13CE2C906D3}" sibTransId="{2E3866A0-6559-4E5F-928B-B74B4C2EE7FA}"/>
    <dgm:cxn modelId="{62AF0F93-9740-46DE-A035-C440F3C6CBE8}" type="presOf" srcId="{2F4C345C-7B78-44E1-AD87-C313C440C685}" destId="{74BF9B37-B887-4C33-87BE-6E0DE47D9CC5}" srcOrd="0" destOrd="0" presId="urn:microsoft.com/office/officeart/2005/8/layout/radial2"/>
    <dgm:cxn modelId="{950DD182-E094-455B-ABE3-B1363CF0AB96}" type="presOf" srcId="{99CD7329-D380-4E09-A708-F129AE988C6E}" destId="{B8261B57-87BA-4BED-89DD-C5EC8FEC8F35}" srcOrd="0" destOrd="0" presId="urn:microsoft.com/office/officeart/2005/8/layout/radial2"/>
    <dgm:cxn modelId="{3B823384-2B88-4D76-99B8-DACBCDB01C59}" type="presOf" srcId="{B4E0EC6F-8F34-4B54-992D-38CEB603314F}" destId="{A820738C-8376-4292-B407-7E5ABEBDEBA9}" srcOrd="0" destOrd="0" presId="urn:microsoft.com/office/officeart/2005/8/layout/radial2"/>
    <dgm:cxn modelId="{4DA1DF9A-AE3A-41A4-9BA0-03F31733466E}" srcId="{1D536F90-9D94-4A27-9F51-C82FD9A11C2F}" destId="{2F4C345C-7B78-44E1-AD87-C313C440C685}" srcOrd="4" destOrd="0" parTransId="{DDF8AFDF-0862-4F5B-8803-58E4AD3F21DD}" sibTransId="{ABED826D-4882-40E8-9123-AD6E3A536E01}"/>
    <dgm:cxn modelId="{E38499D5-EFD5-486C-B73B-6E478C12DB44}" type="presOf" srcId="{D338437C-5843-4F9A-901C-814174CBA37A}" destId="{15A962D0-B628-4C30-9908-F646FF162783}" srcOrd="0" destOrd="0" presId="urn:microsoft.com/office/officeart/2005/8/layout/radial2"/>
    <dgm:cxn modelId="{10B5A21B-91EA-4921-80AF-006B5E5C6FAB}" type="presOf" srcId="{93B9A32E-B234-41CB-AE2F-A13CE2C906D3}" destId="{D3CFD6D8-7D3E-432A-A2E9-ADC031DA58D5}" srcOrd="0" destOrd="0" presId="urn:microsoft.com/office/officeart/2005/8/layout/radial2"/>
    <dgm:cxn modelId="{6800E4F9-4565-4A43-BC7D-7FB998CE6862}" type="presParOf" srcId="{BB21E02C-31BC-4702-A16B-A9B6F4CCD77C}" destId="{B14CD63C-8918-4E62-A872-834C55EAC8DF}" srcOrd="0" destOrd="0" presId="urn:microsoft.com/office/officeart/2005/8/layout/radial2"/>
    <dgm:cxn modelId="{1D652464-B6D9-4B17-962B-F68DFC779002}" type="presParOf" srcId="{B14CD63C-8918-4E62-A872-834C55EAC8DF}" destId="{2C3FFBDC-B631-4664-8FEC-E24AC8D401C6}" srcOrd="0" destOrd="0" presId="urn:microsoft.com/office/officeart/2005/8/layout/radial2"/>
    <dgm:cxn modelId="{C22AE848-44A2-4928-9924-A2D42253E550}" type="presParOf" srcId="{2C3FFBDC-B631-4664-8FEC-E24AC8D401C6}" destId="{06CE8EE4-FB62-431A-AC35-A70670FEB976}" srcOrd="0" destOrd="0" presId="urn:microsoft.com/office/officeart/2005/8/layout/radial2"/>
    <dgm:cxn modelId="{5C44C636-82EC-48BE-BF31-961AB46D7C1C}" type="presParOf" srcId="{2C3FFBDC-B631-4664-8FEC-E24AC8D401C6}" destId="{FC71F3CC-6F7C-4FD9-89F6-3A0D3986A03E}" srcOrd="1" destOrd="0" presId="urn:microsoft.com/office/officeart/2005/8/layout/radial2"/>
    <dgm:cxn modelId="{47322FE0-C3A6-42E8-B89D-C1BA9A209DED}" type="presParOf" srcId="{B14CD63C-8918-4E62-A872-834C55EAC8DF}" destId="{E31FC0D6-738E-4190-BF08-EED059DFC30A}" srcOrd="1" destOrd="0" presId="urn:microsoft.com/office/officeart/2005/8/layout/radial2"/>
    <dgm:cxn modelId="{A2628F32-A2ED-4AA2-99CB-A710383DB3EB}" type="presParOf" srcId="{B14CD63C-8918-4E62-A872-834C55EAC8DF}" destId="{D14C94C3-FC7E-47B3-A532-763F56253308}" srcOrd="2" destOrd="0" presId="urn:microsoft.com/office/officeart/2005/8/layout/radial2"/>
    <dgm:cxn modelId="{3F088ADA-80A1-4720-A6E5-3E3E971741CA}" type="presParOf" srcId="{D14C94C3-FC7E-47B3-A532-763F56253308}" destId="{53A56580-53AB-4119-A873-64FB117FAC73}" srcOrd="0" destOrd="0" presId="urn:microsoft.com/office/officeart/2005/8/layout/radial2"/>
    <dgm:cxn modelId="{71983AF3-DB71-456B-BC7A-8AF57001FA23}" type="presParOf" srcId="{D14C94C3-FC7E-47B3-A532-763F56253308}" destId="{C538D094-64CB-4BC7-853E-656E99B0213E}" srcOrd="1" destOrd="0" presId="urn:microsoft.com/office/officeart/2005/8/layout/radial2"/>
    <dgm:cxn modelId="{12364C57-25BC-4AF6-8689-C1CFF5C914AE}" type="presParOf" srcId="{B14CD63C-8918-4E62-A872-834C55EAC8DF}" destId="{B8261B57-87BA-4BED-89DD-C5EC8FEC8F35}" srcOrd="3" destOrd="0" presId="urn:microsoft.com/office/officeart/2005/8/layout/radial2"/>
    <dgm:cxn modelId="{C451096A-8B8B-4D18-951F-699AAB8B488B}" type="presParOf" srcId="{B14CD63C-8918-4E62-A872-834C55EAC8DF}" destId="{45916740-FE3A-45C4-94FA-1E3953C8D197}" srcOrd="4" destOrd="0" presId="urn:microsoft.com/office/officeart/2005/8/layout/radial2"/>
    <dgm:cxn modelId="{F77BA6A5-79B2-4145-9429-5D857C682EDB}" type="presParOf" srcId="{45916740-FE3A-45C4-94FA-1E3953C8D197}" destId="{A820738C-8376-4292-B407-7E5ABEBDEBA9}" srcOrd="0" destOrd="0" presId="urn:microsoft.com/office/officeart/2005/8/layout/radial2"/>
    <dgm:cxn modelId="{F63E2F61-DA44-4B32-AE9C-48E71C4B60F3}" type="presParOf" srcId="{45916740-FE3A-45C4-94FA-1E3953C8D197}" destId="{166CF510-76C4-427A-8FE6-59A95A241D77}" srcOrd="1" destOrd="0" presId="urn:microsoft.com/office/officeart/2005/8/layout/radial2"/>
    <dgm:cxn modelId="{F143210F-E4EA-4DB9-A04F-88D50049B884}" type="presParOf" srcId="{B14CD63C-8918-4E62-A872-834C55EAC8DF}" destId="{D3CFD6D8-7D3E-432A-A2E9-ADC031DA58D5}" srcOrd="5" destOrd="0" presId="urn:microsoft.com/office/officeart/2005/8/layout/radial2"/>
    <dgm:cxn modelId="{C739AC29-743E-4E86-AB95-829375E971AC}" type="presParOf" srcId="{B14CD63C-8918-4E62-A872-834C55EAC8DF}" destId="{585A1FF2-566D-4E5A-A84A-DF3CF2980F4C}" srcOrd="6" destOrd="0" presId="urn:microsoft.com/office/officeart/2005/8/layout/radial2"/>
    <dgm:cxn modelId="{17AFF34F-23B8-4796-99F4-E837EA84294B}" type="presParOf" srcId="{585A1FF2-566D-4E5A-A84A-DF3CF2980F4C}" destId="{0489115D-2C61-464C-9CE4-42C9C3BE2519}" srcOrd="0" destOrd="0" presId="urn:microsoft.com/office/officeart/2005/8/layout/radial2"/>
    <dgm:cxn modelId="{C783D24B-8EF3-41DA-BE42-59BBCB66B783}" type="presParOf" srcId="{585A1FF2-566D-4E5A-A84A-DF3CF2980F4C}" destId="{2E102246-BBE6-4E87-85A4-A8165C81EDD6}" srcOrd="1" destOrd="0" presId="urn:microsoft.com/office/officeart/2005/8/layout/radial2"/>
    <dgm:cxn modelId="{97A9821E-E8B0-4784-B559-8DB8DC98FD7C}" type="presParOf" srcId="{B14CD63C-8918-4E62-A872-834C55EAC8DF}" destId="{D80C2924-CA33-4A0D-B1A0-37401485A450}" srcOrd="7" destOrd="0" presId="urn:microsoft.com/office/officeart/2005/8/layout/radial2"/>
    <dgm:cxn modelId="{A6165298-590B-4BC8-9851-9FA44BEB3098}" type="presParOf" srcId="{B14CD63C-8918-4E62-A872-834C55EAC8DF}" destId="{F1ED19B4-98E9-4F9A-807C-0BC5B1DC405D}" srcOrd="8" destOrd="0" presId="urn:microsoft.com/office/officeart/2005/8/layout/radial2"/>
    <dgm:cxn modelId="{93B7A544-2BB4-406E-8639-2B4EBF6BF11E}" type="presParOf" srcId="{F1ED19B4-98E9-4F9A-807C-0BC5B1DC405D}" destId="{15A962D0-B628-4C30-9908-F646FF162783}" srcOrd="0" destOrd="0" presId="urn:microsoft.com/office/officeart/2005/8/layout/radial2"/>
    <dgm:cxn modelId="{4E051C03-B441-4D16-9787-C5DD4BD8654F}" type="presParOf" srcId="{F1ED19B4-98E9-4F9A-807C-0BC5B1DC405D}" destId="{17F207B0-97A6-4BF9-B667-19C1DAF84DE4}" srcOrd="1" destOrd="0" presId="urn:microsoft.com/office/officeart/2005/8/layout/radial2"/>
    <dgm:cxn modelId="{AC90151E-2186-4DF2-989B-289262C96830}" type="presParOf" srcId="{B14CD63C-8918-4E62-A872-834C55EAC8DF}" destId="{2B19FB60-F7E5-4339-914E-7CBB691E44C3}" srcOrd="9" destOrd="0" presId="urn:microsoft.com/office/officeart/2005/8/layout/radial2"/>
    <dgm:cxn modelId="{D7E9A448-B5F1-484E-9777-021D556EBA44}" type="presParOf" srcId="{B14CD63C-8918-4E62-A872-834C55EAC8DF}" destId="{16F3E808-A0CF-4C95-808C-162AB791352A}" srcOrd="10" destOrd="0" presId="urn:microsoft.com/office/officeart/2005/8/layout/radial2"/>
    <dgm:cxn modelId="{9E34CE05-33E8-45DE-A022-5EB3EDA681D4}" type="presParOf" srcId="{16F3E808-A0CF-4C95-808C-162AB791352A}" destId="{74BF9B37-B887-4C33-87BE-6E0DE47D9CC5}" srcOrd="0" destOrd="0" presId="urn:microsoft.com/office/officeart/2005/8/layout/radial2"/>
    <dgm:cxn modelId="{C5EED3F7-B72E-4014-A5FF-686D5544F779}" type="presParOf" srcId="{16F3E808-A0CF-4C95-808C-162AB791352A}" destId="{2E3FC8D5-0728-433D-B668-E28899BD3258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D719E-0275-4B63-8273-1429DD2D307C}" type="datetimeFigureOut">
              <a:rPr lang="pt-BR" smtClean="0"/>
              <a:t>14/10/2018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468163-5FA0-467F-B69B-84437EFD26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22514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F4B1B-D18F-48EE-824C-24803CE4937E}" type="datetimeFigureOut">
              <a:rPr lang="pt-BR" smtClean="0"/>
              <a:t>14/10/2018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9E5BEF-18D6-4B2E-A62E-0045710B6A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8366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5217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20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020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21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5799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22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246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23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787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24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501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25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3492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26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6886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28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4100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29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5320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30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738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0632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31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638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200" dirty="0"/>
              <a:t>Investimentos em todos os setores dependem da capacidade de a indústria fornecer os instrumentos adequados para que novos projetos sejam implementados, com mais progresso tecnológico e com inovações capazes de produzir transformações </a:t>
            </a:r>
            <a:r>
              <a:rPr lang="pt-BR" sz="2200" dirty="0" err="1"/>
              <a:t>disruptivas</a:t>
            </a:r>
            <a:r>
              <a:rPr lang="pt-BR" sz="2200" dirty="0"/>
              <a:t>.</a:t>
            </a:r>
          </a:p>
          <a:p>
            <a:r>
              <a:rPr lang="pt-BR" sz="2200" dirty="0"/>
              <a:t> </a:t>
            </a:r>
          </a:p>
          <a:p>
            <a:r>
              <a:rPr lang="pt-BR" sz="2200" dirty="0"/>
              <a:t>Para isso, necessitamos de um ecossistema de inovação forte, com engajamento dos setores privado e público, da academia, e com leis claras, sem burocracia. Os investimentos precisam ser estimulados, não dificultados. 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640614">
              <a:defRPr/>
            </a:pPr>
            <a:fld id="{122060E7-5299-470E-9B57-7A273FB16B6D}" type="slidenum">
              <a:rPr lang="pt-BR">
                <a:solidFill>
                  <a:prstClr val="black"/>
                </a:solidFill>
              </a:rPr>
              <a:pPr defTabSz="1640614">
                <a:defRPr/>
              </a:pPr>
              <a:t>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618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12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527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13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106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15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124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17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8336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18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123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SENAI em números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8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2017, foram mais de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2,3 milhões de matriculados em diversos cursos em 28 áreas industriais,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orientada para o mercado,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registrou matrículas de 2.700 municípios.</a:t>
            </a:r>
            <a:endParaRPr lang="pt-BR" sz="1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universo foi atendido </a:t>
            </a:r>
            <a:r>
              <a:rPr lang="pt-BR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541 unidades fixas e 452 unidades móveis, incluindo dois barcos escolas na Amazônia</a:t>
            </a:r>
            <a:r>
              <a:rPr lang="pt-BR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7E609CB0-9BE0-4220-B6C3-054364120EE1}" type="slidenum">
              <a:rPr lang="pt-BR" smtClean="0">
                <a:solidFill>
                  <a:prstClr val="black"/>
                </a:solidFill>
              </a:rPr>
              <a:pPr defTabSz="914400">
                <a:defRPr/>
              </a:pPr>
              <a:t>19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444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B7903-1132-4E54-A0FB-0C7E189917E5}" type="datetimeFigureOut">
              <a:rPr lang="pt-BR" smtClean="0"/>
              <a:t>14/10/2018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D0EC-626B-4911-8523-17C85B58D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7217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B7903-1132-4E54-A0FB-0C7E189917E5}" type="datetimeFigureOut">
              <a:rPr lang="pt-BR" smtClean="0"/>
              <a:t>14/10/2018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D0EC-626B-4911-8523-17C85B58D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208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B7903-1132-4E54-A0FB-0C7E189917E5}" type="datetimeFigureOut">
              <a:rPr lang="pt-BR" smtClean="0"/>
              <a:t>14/10/2018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D0EC-626B-4911-8523-17C85B58D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1668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34536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3121D3D-1354-42D0-9122-F2BFEF07E2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57B87415-940E-4BC9-A9F8-412E5F0636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08" indent="0" algn="ctr">
              <a:buNone/>
              <a:defRPr sz="2000"/>
            </a:lvl2pPr>
            <a:lvl3pPr marL="914214" indent="0" algn="ctr">
              <a:buNone/>
              <a:defRPr sz="1800"/>
            </a:lvl3pPr>
            <a:lvl4pPr marL="1371322" indent="0" algn="ctr">
              <a:buNone/>
              <a:defRPr sz="1600"/>
            </a:lvl4pPr>
            <a:lvl5pPr marL="1828429" indent="0" algn="ctr">
              <a:buNone/>
              <a:defRPr sz="1600"/>
            </a:lvl5pPr>
            <a:lvl6pPr marL="2285536" indent="0" algn="ctr">
              <a:buNone/>
              <a:defRPr sz="1600"/>
            </a:lvl6pPr>
            <a:lvl7pPr marL="2742643" indent="0" algn="ctr">
              <a:buNone/>
              <a:defRPr sz="1600"/>
            </a:lvl7pPr>
            <a:lvl8pPr marL="3199751" indent="0" algn="ctr">
              <a:buNone/>
              <a:defRPr sz="1600"/>
            </a:lvl8pPr>
            <a:lvl9pPr marL="3656858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41AE4593-5298-4D7A-853A-AE97C2DB7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F981F-06B8-4348-AA13-724D40D3118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1C6AD3CF-4627-4DBC-9733-810B19BBD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64EDA2DC-BE14-4558-AE01-7A1248A78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5A66-2643-4E6A-90E0-07B6EE5290D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76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3EC3CE4-9510-461F-9FF2-6546CE116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937CFCD3-9A95-42EF-BC9D-75E9D3631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EEAC3955-40D8-4987-BEBF-B39CC0091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F981F-06B8-4348-AA13-724D40D3118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F1D2A9F9-7674-499C-A634-72A14A01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9586BB6A-C8EC-448A-BEC7-7D692845F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5A66-2643-4E6A-90E0-07B6EE5290D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239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BDC9A27-9E4D-4681-A89D-16983116F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FA290A67-B3B6-46E7-9457-898C99502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0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4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5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6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7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8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672E8AEA-DEA5-497D-A60B-74546476E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F981F-06B8-4348-AA13-724D40D3118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02D11AE4-8624-4114-B172-4880958BE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C5D34B66-C167-4E2D-9260-C63619CD8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5A66-2643-4E6A-90E0-07B6EE5290D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014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B17C400-ECE1-46C1-B687-BFE7ABDC6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63C344BD-836A-4383-B512-3C5DC322F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1140F6CE-678A-4119-80B3-55AEBF2A5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E077EC3C-0715-49A1-8243-3BE9C3090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F981F-06B8-4348-AA13-724D40D3118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015E5E63-D945-4686-8999-2E6C8092F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43E12069-E93B-4F47-8F6E-E1FEA86EA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5A66-2643-4E6A-90E0-07B6EE5290D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006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45E479-49C0-426A-9AAD-A0DF0876D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4D5BB65F-5FF9-408E-AE52-5FFF6D529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8" indent="0">
              <a:buNone/>
              <a:defRPr sz="2000" b="1"/>
            </a:lvl2pPr>
            <a:lvl3pPr marL="914214" indent="0">
              <a:buNone/>
              <a:defRPr sz="1800" b="1"/>
            </a:lvl3pPr>
            <a:lvl4pPr marL="1371322" indent="0">
              <a:buNone/>
              <a:defRPr sz="1600" b="1"/>
            </a:lvl4pPr>
            <a:lvl5pPr marL="1828429" indent="0">
              <a:buNone/>
              <a:defRPr sz="1600" b="1"/>
            </a:lvl5pPr>
            <a:lvl6pPr marL="2285536" indent="0">
              <a:buNone/>
              <a:defRPr sz="1600" b="1"/>
            </a:lvl6pPr>
            <a:lvl7pPr marL="2742643" indent="0">
              <a:buNone/>
              <a:defRPr sz="1600" b="1"/>
            </a:lvl7pPr>
            <a:lvl8pPr marL="3199751" indent="0">
              <a:buNone/>
              <a:defRPr sz="1600" b="1"/>
            </a:lvl8pPr>
            <a:lvl9pPr marL="3656858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B4109FE5-4B2F-4A0A-9089-CB8F1573D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E5F0A901-DDE5-4112-804E-4495D6278A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8" indent="0">
              <a:buNone/>
              <a:defRPr sz="2000" b="1"/>
            </a:lvl2pPr>
            <a:lvl3pPr marL="914214" indent="0">
              <a:buNone/>
              <a:defRPr sz="1800" b="1"/>
            </a:lvl3pPr>
            <a:lvl4pPr marL="1371322" indent="0">
              <a:buNone/>
              <a:defRPr sz="1600" b="1"/>
            </a:lvl4pPr>
            <a:lvl5pPr marL="1828429" indent="0">
              <a:buNone/>
              <a:defRPr sz="1600" b="1"/>
            </a:lvl5pPr>
            <a:lvl6pPr marL="2285536" indent="0">
              <a:buNone/>
              <a:defRPr sz="1600" b="1"/>
            </a:lvl6pPr>
            <a:lvl7pPr marL="2742643" indent="0">
              <a:buNone/>
              <a:defRPr sz="1600" b="1"/>
            </a:lvl7pPr>
            <a:lvl8pPr marL="3199751" indent="0">
              <a:buNone/>
              <a:defRPr sz="1600" b="1"/>
            </a:lvl8pPr>
            <a:lvl9pPr marL="3656858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8C92B834-D810-4E97-BBA9-9474DB940E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BC87E737-F483-422B-A2DD-4B9406FB0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F981F-06B8-4348-AA13-724D40D3118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377FDF66-2920-4C7D-898B-9209F2553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834D62FB-E5F7-4917-A3ED-899995604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5A66-2643-4E6A-90E0-07B6EE5290D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7276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2C68F77-D391-4016-BE81-074525264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E4301256-E3B6-434A-BCDD-2FFE7C48E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F981F-06B8-4348-AA13-724D40D3118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A6360B0F-2CC9-4BEF-867B-57E799702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0ED5AEFC-75AD-46E9-9D21-9379F587C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5A66-2643-4E6A-90E0-07B6EE5290D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0252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A4B34780-0A61-4E61-993E-F176C4304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F981F-06B8-4348-AA13-724D40D3118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648A6B47-AFC2-4BE7-B7DD-19B329D6D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E4D45B04-BF9E-46B1-9AA9-A3A205DFA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5A66-2643-4E6A-90E0-07B6EE5290D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08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B7903-1132-4E54-A0FB-0C7E189917E5}" type="datetimeFigureOut">
              <a:rPr lang="pt-BR" smtClean="0"/>
              <a:t>14/10/2018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D0EC-626B-4911-8523-17C85B58D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10633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5E4892B-2EF1-4026-BBB2-B4D195712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3A9D794C-D9C0-4477-B1FB-F374C7287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CD3D6037-4A6B-465C-BCEC-9ADC0DCA70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8" indent="0">
              <a:buNone/>
              <a:defRPr sz="1400"/>
            </a:lvl2pPr>
            <a:lvl3pPr marL="914214" indent="0">
              <a:buNone/>
              <a:defRPr sz="1200"/>
            </a:lvl3pPr>
            <a:lvl4pPr marL="1371322" indent="0">
              <a:buNone/>
              <a:defRPr sz="1000"/>
            </a:lvl4pPr>
            <a:lvl5pPr marL="1828429" indent="0">
              <a:buNone/>
              <a:defRPr sz="1000"/>
            </a:lvl5pPr>
            <a:lvl6pPr marL="2285536" indent="0">
              <a:buNone/>
              <a:defRPr sz="1000"/>
            </a:lvl6pPr>
            <a:lvl7pPr marL="2742643" indent="0">
              <a:buNone/>
              <a:defRPr sz="1000"/>
            </a:lvl7pPr>
            <a:lvl8pPr marL="3199751" indent="0">
              <a:buNone/>
              <a:defRPr sz="1000"/>
            </a:lvl8pPr>
            <a:lvl9pPr marL="3656858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D80B8C3F-2BE4-4253-9D8F-4CC5FFB8A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F981F-06B8-4348-AA13-724D40D3118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83870CEF-D3A7-4BB8-B755-0CE756004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DFBDD182-F220-4301-983A-E9F49B8D8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5A66-2643-4E6A-90E0-07B6EE5290D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483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12FC77-671C-4097-8890-6D048F17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9EBF1ACE-EADF-43D1-8074-51CA097E1A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6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108" indent="0">
              <a:buNone/>
              <a:defRPr sz="2799"/>
            </a:lvl2pPr>
            <a:lvl3pPr marL="914214" indent="0">
              <a:buNone/>
              <a:defRPr sz="2400"/>
            </a:lvl3pPr>
            <a:lvl4pPr marL="1371322" indent="0">
              <a:buNone/>
              <a:defRPr sz="2000"/>
            </a:lvl4pPr>
            <a:lvl5pPr marL="1828429" indent="0">
              <a:buNone/>
              <a:defRPr sz="2000"/>
            </a:lvl5pPr>
            <a:lvl6pPr marL="2285536" indent="0">
              <a:buNone/>
              <a:defRPr sz="2000"/>
            </a:lvl6pPr>
            <a:lvl7pPr marL="2742643" indent="0">
              <a:buNone/>
              <a:defRPr sz="2000"/>
            </a:lvl7pPr>
            <a:lvl8pPr marL="3199751" indent="0">
              <a:buNone/>
              <a:defRPr sz="2000"/>
            </a:lvl8pPr>
            <a:lvl9pPr marL="3656858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06AE4C73-1D5F-4608-95EE-6D924A705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8" indent="0">
              <a:buNone/>
              <a:defRPr sz="1400"/>
            </a:lvl2pPr>
            <a:lvl3pPr marL="914214" indent="0">
              <a:buNone/>
              <a:defRPr sz="1200"/>
            </a:lvl3pPr>
            <a:lvl4pPr marL="1371322" indent="0">
              <a:buNone/>
              <a:defRPr sz="1000"/>
            </a:lvl4pPr>
            <a:lvl5pPr marL="1828429" indent="0">
              <a:buNone/>
              <a:defRPr sz="1000"/>
            </a:lvl5pPr>
            <a:lvl6pPr marL="2285536" indent="0">
              <a:buNone/>
              <a:defRPr sz="1000"/>
            </a:lvl6pPr>
            <a:lvl7pPr marL="2742643" indent="0">
              <a:buNone/>
              <a:defRPr sz="1000"/>
            </a:lvl7pPr>
            <a:lvl8pPr marL="3199751" indent="0">
              <a:buNone/>
              <a:defRPr sz="1000"/>
            </a:lvl8pPr>
            <a:lvl9pPr marL="3656858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ADD0BBDC-2178-4B82-93C1-F622C7ADC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F981F-06B8-4348-AA13-724D40D3118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63ADBDCD-CF92-487E-B544-D87D5A3CF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9D3EE55B-599D-448A-B2C9-6E630CE8D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5A66-2643-4E6A-90E0-07B6EE5290D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891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D0CB3E1-F7BA-4A39-9AA7-6255B06B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863C8411-8DD3-4C80-AFC7-4CF033ACC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3B495049-BF80-4797-95AA-CB988E06C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F981F-06B8-4348-AA13-724D40D3118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A89A5ABF-EC3B-40CE-AE4A-27138C19E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68386CFE-581A-43EF-8E63-70A78905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5A66-2643-4E6A-90E0-07B6EE5290D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307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61DCD62C-9343-44D5-92EC-06DF3F7234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F4549E7C-8143-4E1E-9B6B-06BBD1E687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1C158CDA-44F4-453B-B161-06E689C7B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F981F-06B8-4348-AA13-724D40D3118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8A91A430-DE03-4D7E-8856-08AEB8B39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C0C420F8-47BE-49FB-89EF-FD24B729D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5A66-2643-4E6A-90E0-07B6EE5290D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9063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9169306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7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34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52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69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873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048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22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39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642D-128E-402B-B5DF-F0E7DA6BBC2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1DF4-FDE4-4F72-BC80-F6ED2E86401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718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642D-128E-402B-B5DF-F0E7DA6BBC2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1DF4-FDE4-4F72-BC80-F6ED2E86401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1139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2777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1pPr>
            <a:lvl2pPr marL="317472" indent="0">
              <a:buNone/>
              <a:defRPr sz="1249">
                <a:solidFill>
                  <a:schemeClr val="tx1">
                    <a:tint val="75000"/>
                  </a:schemeClr>
                </a:solidFill>
              </a:defRPr>
            </a:lvl2pPr>
            <a:lvl3pPr marL="634944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3pPr>
            <a:lvl4pPr marL="952415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4pPr>
            <a:lvl5pPr marL="1269887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5pPr>
            <a:lvl6pPr marL="1587359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6pPr>
            <a:lvl7pPr marL="1904831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7pPr>
            <a:lvl8pPr marL="2222302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8pPr>
            <a:lvl9pPr marL="2539774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642D-128E-402B-B5DF-F0E7DA6BBC2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1DF4-FDE4-4F72-BC80-F6ED2E86401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2025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1944"/>
            </a:lvl1pPr>
            <a:lvl2pPr>
              <a:defRPr sz="1667"/>
            </a:lvl2pPr>
            <a:lvl3pPr>
              <a:defRPr sz="1389"/>
            </a:lvl3pPr>
            <a:lvl4pPr>
              <a:defRPr sz="1249"/>
            </a:lvl4pPr>
            <a:lvl5pPr>
              <a:defRPr sz="1249"/>
            </a:lvl5pPr>
            <a:lvl6pPr>
              <a:defRPr sz="1249"/>
            </a:lvl6pPr>
            <a:lvl7pPr>
              <a:defRPr sz="1249"/>
            </a:lvl7pPr>
            <a:lvl8pPr>
              <a:defRPr sz="1249"/>
            </a:lvl8pPr>
            <a:lvl9pPr>
              <a:defRPr sz="124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1944"/>
            </a:lvl1pPr>
            <a:lvl2pPr>
              <a:defRPr sz="1667"/>
            </a:lvl2pPr>
            <a:lvl3pPr>
              <a:defRPr sz="1389"/>
            </a:lvl3pPr>
            <a:lvl4pPr>
              <a:defRPr sz="1249"/>
            </a:lvl4pPr>
            <a:lvl5pPr>
              <a:defRPr sz="1249"/>
            </a:lvl5pPr>
            <a:lvl6pPr>
              <a:defRPr sz="1249"/>
            </a:lvl6pPr>
            <a:lvl7pPr>
              <a:defRPr sz="1249"/>
            </a:lvl7pPr>
            <a:lvl8pPr>
              <a:defRPr sz="1249"/>
            </a:lvl8pPr>
            <a:lvl9pPr>
              <a:defRPr sz="124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642D-128E-402B-B5DF-F0E7DA6BBC2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1DF4-FDE4-4F72-BC80-F6ED2E86401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1490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1667" b="1"/>
            </a:lvl1pPr>
            <a:lvl2pPr marL="317472" indent="0">
              <a:buNone/>
              <a:defRPr sz="1389" b="1"/>
            </a:lvl2pPr>
            <a:lvl3pPr marL="634944" indent="0">
              <a:buNone/>
              <a:defRPr sz="1249" b="1"/>
            </a:lvl3pPr>
            <a:lvl4pPr marL="952415" indent="0">
              <a:buNone/>
              <a:defRPr sz="1111" b="1"/>
            </a:lvl4pPr>
            <a:lvl5pPr marL="1269887" indent="0">
              <a:buNone/>
              <a:defRPr sz="1111" b="1"/>
            </a:lvl5pPr>
            <a:lvl6pPr marL="1587359" indent="0">
              <a:buNone/>
              <a:defRPr sz="1111" b="1"/>
            </a:lvl6pPr>
            <a:lvl7pPr marL="1904831" indent="0">
              <a:buNone/>
              <a:defRPr sz="1111" b="1"/>
            </a:lvl7pPr>
            <a:lvl8pPr marL="2222302" indent="0">
              <a:buNone/>
              <a:defRPr sz="1111" b="1"/>
            </a:lvl8pPr>
            <a:lvl9pPr marL="2539774" indent="0">
              <a:buNone/>
              <a:defRPr sz="1111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667"/>
            </a:lvl1pPr>
            <a:lvl2pPr>
              <a:defRPr sz="1389"/>
            </a:lvl2pPr>
            <a:lvl3pPr>
              <a:defRPr sz="1249"/>
            </a:lvl3pPr>
            <a:lvl4pPr>
              <a:defRPr sz="1111"/>
            </a:lvl4pPr>
            <a:lvl5pPr>
              <a:defRPr sz="1111"/>
            </a:lvl5pPr>
            <a:lvl6pPr>
              <a:defRPr sz="1111"/>
            </a:lvl6pPr>
            <a:lvl7pPr>
              <a:defRPr sz="1111"/>
            </a:lvl7pPr>
            <a:lvl8pPr>
              <a:defRPr sz="1111"/>
            </a:lvl8pPr>
            <a:lvl9pPr>
              <a:defRPr sz="1111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1667" b="1"/>
            </a:lvl1pPr>
            <a:lvl2pPr marL="317472" indent="0">
              <a:buNone/>
              <a:defRPr sz="1389" b="1"/>
            </a:lvl2pPr>
            <a:lvl3pPr marL="634944" indent="0">
              <a:buNone/>
              <a:defRPr sz="1249" b="1"/>
            </a:lvl3pPr>
            <a:lvl4pPr marL="952415" indent="0">
              <a:buNone/>
              <a:defRPr sz="1111" b="1"/>
            </a:lvl4pPr>
            <a:lvl5pPr marL="1269887" indent="0">
              <a:buNone/>
              <a:defRPr sz="1111" b="1"/>
            </a:lvl5pPr>
            <a:lvl6pPr marL="1587359" indent="0">
              <a:buNone/>
              <a:defRPr sz="1111" b="1"/>
            </a:lvl6pPr>
            <a:lvl7pPr marL="1904831" indent="0">
              <a:buNone/>
              <a:defRPr sz="1111" b="1"/>
            </a:lvl7pPr>
            <a:lvl8pPr marL="2222302" indent="0">
              <a:buNone/>
              <a:defRPr sz="1111" b="1"/>
            </a:lvl8pPr>
            <a:lvl9pPr marL="2539774" indent="0">
              <a:buNone/>
              <a:defRPr sz="1111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667"/>
            </a:lvl1pPr>
            <a:lvl2pPr>
              <a:defRPr sz="1389"/>
            </a:lvl2pPr>
            <a:lvl3pPr>
              <a:defRPr sz="1249"/>
            </a:lvl3pPr>
            <a:lvl4pPr>
              <a:defRPr sz="1111"/>
            </a:lvl4pPr>
            <a:lvl5pPr>
              <a:defRPr sz="1111"/>
            </a:lvl5pPr>
            <a:lvl6pPr>
              <a:defRPr sz="1111"/>
            </a:lvl6pPr>
            <a:lvl7pPr>
              <a:defRPr sz="1111"/>
            </a:lvl7pPr>
            <a:lvl8pPr>
              <a:defRPr sz="1111"/>
            </a:lvl8pPr>
            <a:lvl9pPr>
              <a:defRPr sz="1111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642D-128E-402B-B5DF-F0E7DA6BBC2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1DF4-FDE4-4F72-BC80-F6ED2E86401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5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B7903-1132-4E54-A0FB-0C7E189917E5}" type="datetimeFigureOut">
              <a:rPr lang="pt-BR" smtClean="0"/>
              <a:t>14/10/2018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D0EC-626B-4911-8523-17C85B58D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85561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642D-128E-402B-B5DF-F0E7DA6BBC2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1DF4-FDE4-4F72-BC80-F6ED2E86401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4714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642D-128E-402B-B5DF-F0E7DA6BBC2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1DF4-FDE4-4F72-BC80-F6ED2E86401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2970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1389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2223"/>
            </a:lvl1pPr>
            <a:lvl2pPr>
              <a:defRPr sz="1944"/>
            </a:lvl2pPr>
            <a:lvl3pPr>
              <a:defRPr sz="1667"/>
            </a:lvl3pPr>
            <a:lvl4pPr>
              <a:defRPr sz="1389"/>
            </a:lvl4pPr>
            <a:lvl5pPr>
              <a:defRPr sz="1389"/>
            </a:lvl5pPr>
            <a:lvl6pPr>
              <a:defRPr sz="1389"/>
            </a:lvl6pPr>
            <a:lvl7pPr>
              <a:defRPr sz="1389"/>
            </a:lvl7pPr>
            <a:lvl8pPr>
              <a:defRPr sz="1389"/>
            </a:lvl8pPr>
            <a:lvl9pPr>
              <a:defRPr sz="138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972"/>
            </a:lvl1pPr>
            <a:lvl2pPr marL="317472" indent="0">
              <a:buNone/>
              <a:defRPr sz="833"/>
            </a:lvl2pPr>
            <a:lvl3pPr marL="634944" indent="0">
              <a:buNone/>
              <a:defRPr sz="695"/>
            </a:lvl3pPr>
            <a:lvl4pPr marL="952415" indent="0">
              <a:buNone/>
              <a:defRPr sz="625"/>
            </a:lvl4pPr>
            <a:lvl5pPr marL="1269887" indent="0">
              <a:buNone/>
              <a:defRPr sz="625"/>
            </a:lvl5pPr>
            <a:lvl6pPr marL="1587359" indent="0">
              <a:buNone/>
              <a:defRPr sz="625"/>
            </a:lvl6pPr>
            <a:lvl7pPr marL="1904831" indent="0">
              <a:buNone/>
              <a:defRPr sz="625"/>
            </a:lvl7pPr>
            <a:lvl8pPr marL="2222302" indent="0">
              <a:buNone/>
              <a:defRPr sz="625"/>
            </a:lvl8pPr>
            <a:lvl9pPr marL="2539774" indent="0">
              <a:buNone/>
              <a:defRPr sz="625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642D-128E-402B-B5DF-F0E7DA6BBC2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1DF4-FDE4-4F72-BC80-F6ED2E86401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1015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1389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223"/>
            </a:lvl1pPr>
            <a:lvl2pPr marL="317472" indent="0">
              <a:buNone/>
              <a:defRPr sz="1944"/>
            </a:lvl2pPr>
            <a:lvl3pPr marL="634944" indent="0">
              <a:buNone/>
              <a:defRPr sz="1667"/>
            </a:lvl3pPr>
            <a:lvl4pPr marL="952415" indent="0">
              <a:buNone/>
              <a:defRPr sz="1389"/>
            </a:lvl4pPr>
            <a:lvl5pPr marL="1269887" indent="0">
              <a:buNone/>
              <a:defRPr sz="1389"/>
            </a:lvl5pPr>
            <a:lvl6pPr marL="1587359" indent="0">
              <a:buNone/>
              <a:defRPr sz="1389"/>
            </a:lvl6pPr>
            <a:lvl7pPr marL="1904831" indent="0">
              <a:buNone/>
              <a:defRPr sz="1389"/>
            </a:lvl7pPr>
            <a:lvl8pPr marL="2222302" indent="0">
              <a:buNone/>
              <a:defRPr sz="1389"/>
            </a:lvl8pPr>
            <a:lvl9pPr marL="2539774" indent="0">
              <a:buNone/>
              <a:defRPr sz="1389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</p:spPr>
        <p:txBody>
          <a:bodyPr/>
          <a:lstStyle>
            <a:lvl1pPr marL="0" indent="0">
              <a:buNone/>
              <a:defRPr sz="972"/>
            </a:lvl1pPr>
            <a:lvl2pPr marL="317472" indent="0">
              <a:buNone/>
              <a:defRPr sz="833"/>
            </a:lvl2pPr>
            <a:lvl3pPr marL="634944" indent="0">
              <a:buNone/>
              <a:defRPr sz="695"/>
            </a:lvl3pPr>
            <a:lvl4pPr marL="952415" indent="0">
              <a:buNone/>
              <a:defRPr sz="625"/>
            </a:lvl4pPr>
            <a:lvl5pPr marL="1269887" indent="0">
              <a:buNone/>
              <a:defRPr sz="625"/>
            </a:lvl5pPr>
            <a:lvl6pPr marL="1587359" indent="0">
              <a:buNone/>
              <a:defRPr sz="625"/>
            </a:lvl6pPr>
            <a:lvl7pPr marL="1904831" indent="0">
              <a:buNone/>
              <a:defRPr sz="625"/>
            </a:lvl7pPr>
            <a:lvl8pPr marL="2222302" indent="0">
              <a:buNone/>
              <a:defRPr sz="625"/>
            </a:lvl8pPr>
            <a:lvl9pPr marL="2539774" indent="0">
              <a:buNone/>
              <a:defRPr sz="625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642D-128E-402B-B5DF-F0E7DA6BBC2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1DF4-FDE4-4F72-BC80-F6ED2E86401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20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642D-128E-402B-B5DF-F0E7DA6BBC2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1DF4-FDE4-4F72-BC80-F6ED2E86401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9839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2642D-128E-402B-B5DF-F0E7DA6BBC2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D1DF4-FDE4-4F72-BC80-F6ED2E86401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2296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466512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07172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78233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1485"/>
            <a:ext cx="10363200" cy="1468967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FC56-05D5-7A4E-A4A2-169461F481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E102-0B22-5641-B80B-337294E0F8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154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B7903-1132-4E54-A0FB-0C7E189917E5}" type="datetimeFigureOut">
              <a:rPr lang="pt-BR" smtClean="0"/>
              <a:t>14/10/2018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D0EC-626B-4911-8523-17C85B58D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10996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FC56-05D5-7A4E-A4A2-169461F481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E102-0B22-5641-B80B-337294E0F8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7275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185"/>
            <a:ext cx="10363200" cy="1500716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FC56-05D5-7A4E-A4A2-169461F481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E102-0B22-5641-B80B-337294E0F8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1731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FC56-05D5-7A4E-A4A2-169461F481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E102-0B22-5641-B80B-337294E0F8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8865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5934"/>
            <a:ext cx="5386917" cy="394970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4584"/>
            <a:ext cx="5389033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5934"/>
            <a:ext cx="5389033" cy="394970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FC56-05D5-7A4E-A4A2-169461F481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E102-0B22-5641-B80B-337294E0F8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485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FC56-05D5-7A4E-A4A2-169461F481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E102-0B22-5641-B80B-337294E0F8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5823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FC56-05D5-7A4E-A4A2-169461F481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E102-0B22-5641-B80B-337294E0F8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2587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2"/>
            <a:ext cx="4011084" cy="116204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258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4" cy="469053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FC56-05D5-7A4E-A4A2-169461F481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E102-0B22-5641-B80B-337294E0F8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1282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7267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867"/>
            <a:ext cx="7315200" cy="80433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FC56-05D5-7A4E-A4A2-169461F481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E102-0B22-5641-B80B-337294E0F8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99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FC56-05D5-7A4E-A4A2-169461F481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E102-0B22-5641-B80B-337294E0F8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22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5167"/>
            <a:ext cx="2743200" cy="5850467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5167"/>
            <a:ext cx="8026400" cy="5850467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BFC56-05D5-7A4E-A4A2-169461F481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EE102-0B22-5641-B80B-337294E0F8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076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B7903-1132-4E54-A0FB-0C7E189917E5}" type="datetimeFigureOut">
              <a:rPr lang="pt-BR" smtClean="0"/>
              <a:t>14/10/2018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D0EC-626B-4911-8523-17C85B58D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1283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8070558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3598199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6F16542-1E9B-4901-8056-2AB42AEED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7C10A25-47BF-4D94-B03B-963B37753E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16532AA-40D3-409D-86DC-22B626607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F02-53D8-4268-BE22-E112B06EBE0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01E15BE-6AF2-4932-8CD2-E8ECFA3C2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EEA3E67-D899-4029-AD50-5FC0056E2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DBF1-FE70-4297-AAB6-EFC66ECE228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3479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711169F-3ECB-41DD-9E67-034CCD63E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0C6EE3C-F16E-448D-902A-8D380A9D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C6829DE-D522-404B-885D-BF2F30F9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F02-53D8-4268-BE22-E112B06EBE0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F9DA90E-CFC0-4EFA-980D-03813A6FA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E627B2C-9FD5-4FA3-A3B7-B27D0739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DBF1-FE70-4297-AAB6-EFC66ECE228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6448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94AB7D1-5CB3-408E-A4B7-1337452A3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2147567-CB62-4141-9130-AA8111735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5063AE7-3E87-47E4-A08E-AEF03678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F02-53D8-4268-BE22-E112B06EBE0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14D194A-54EA-40CF-B7BC-E690F8A0B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DBF4285-C8A4-4405-9338-10525F1D0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DBF1-FE70-4297-AAB6-EFC66ECE228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4215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C2EB321-90AF-4942-BBB8-2E6C2DEDC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1D0B85B-2167-47E1-9699-4F8DD5A71B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EC35FA7A-0BA1-4FC4-BB92-8D0CF5684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D0DCDFD-6FD6-413A-8A65-3CCDAB7CB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F02-53D8-4268-BE22-E112B06EBE0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6B1EA6C-8053-4EDE-BC85-0CA92514A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A849A72-336F-455A-B2C2-4B9C30368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DBF1-FE70-4297-AAB6-EFC66ECE228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0158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60220D-E3FE-4E0B-B28A-9F7CD3CB7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3434C26-3C3A-4E86-B907-C3F0B96601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B73AB503-B209-478E-842D-CC412BE5C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9815CA4E-8FF9-4E02-8087-933E739EB2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F55E0D1B-EF47-4B49-B86E-F71CD3C519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B9E306A9-D63A-446F-A6AE-A30846CFC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F02-53D8-4268-BE22-E112B06EBE0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57DC6A92-A103-4D46-87F0-85693CDA4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90D547FE-8A7F-4407-98D0-CFFFCBB61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DBF1-FE70-4297-AAB6-EFC66ECE228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7927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18BF24-49A0-4E0A-BBCA-AEBD2163D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D3409C72-ADE4-48E2-B6CA-CB50FBECD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F02-53D8-4268-BE22-E112B06EBE0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14FB49E7-853A-4361-A57B-5F23BB0F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20AA3D25-0362-40C7-846D-E4C407421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DBF1-FE70-4297-AAB6-EFC66ECE228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21465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C21640DB-9A09-4777-B0FB-09175E05A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F02-53D8-4268-BE22-E112B06EBE0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1CAC073C-A91A-476E-A487-BBD02D162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505DF91F-8479-4910-8D58-AD56BCC38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DBF1-FE70-4297-AAB6-EFC66ECE228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8959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E76EAE-5CDA-4B87-AEC6-C68F394FE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C7D697D-E13E-4D37-AD66-FF0C4BDDA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B5902F9F-A605-4359-AE54-6384E21CD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54EDC32-4D99-4C4C-8975-9E58CE89D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F02-53D8-4268-BE22-E112B06EBE0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C411BFD-FFBD-47AA-A05F-29514C209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5D67825-327D-4AAD-AF49-112F4DE02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DBF1-FE70-4297-AAB6-EFC66ECE228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613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B7903-1132-4E54-A0FB-0C7E189917E5}" type="datetimeFigureOut">
              <a:rPr lang="pt-BR" smtClean="0"/>
              <a:t>14/10/2018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D0EC-626B-4911-8523-17C85B58D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13864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2E26F54-C64C-4268-BB95-0B48B3F3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357C5171-3A13-43EB-B46D-DA783387FB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1B4FE0B6-B450-41F7-9458-AB2A142F9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A8803FB-1920-4AA9-8670-15B3CB2E3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F02-53D8-4268-BE22-E112B06EBE0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374933E-4437-4B46-B249-C417E63E0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175F35B-3D52-497A-B411-FCB990CCE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DBF1-FE70-4297-AAB6-EFC66ECE228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1848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290633E-7EF6-4C01-B73A-96ADC57B5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344018B-E6BD-40CF-9F72-738AC54CE0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4381810-5FF7-4555-B905-BF72A0127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F02-53D8-4268-BE22-E112B06EBE0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5AAABDE-0F9F-47A8-AD39-0B3B98362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1FF39C1-4D74-4CF9-905B-C650B7BA2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DBF1-FE70-4297-AAB6-EFC66ECE228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6509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0B0D59DE-B6D2-477F-9DC9-0AFD20E1F8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1F8E8416-6854-4520-AE39-118E1F42A3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6796607-EC7C-40FE-BAFE-14A2D7F0B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3EF02-53D8-4268-BE22-E112B06EBE0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474A34D-FB3D-4743-8421-40D8FAE2A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B57D5DB-FC79-4C85-9EA6-0D19E045B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DBF1-FE70-4297-AAB6-EFC66ECE228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565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B7903-1132-4E54-A0FB-0C7E189917E5}" type="datetimeFigureOut">
              <a:rPr lang="pt-BR" smtClean="0"/>
              <a:t>14/10/2018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D0EC-626B-4911-8523-17C85B58D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7758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B7903-1132-4E54-A0FB-0C7E189917E5}" type="datetimeFigureOut">
              <a:rPr lang="pt-BR" smtClean="0"/>
              <a:t>14/10/2018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D0EC-626B-4911-8523-17C85B58D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7067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B7903-1132-4E54-A0FB-0C7E189917E5}" type="datetimeFigureOut">
              <a:rPr lang="pt-BR" smtClean="0"/>
              <a:t>14/10/2018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0D0EC-626B-4911-8523-17C85B58D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7574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B7903-1132-4E54-A0FB-0C7E189917E5}" type="datetimeFigureOut">
              <a:rPr lang="pt-BR" smtClean="0"/>
              <a:t>14/10/2018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0D0EC-626B-4911-8523-17C85B58DD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6168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EE4FFDBD-217E-45E8-82C0-F2C08AE6D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D28971E5-D840-4FD8-A4D8-500F41316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F893C0C0-8116-4089-ADBE-5D295305DE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17480"/>
            <a:fld id="{3EBF981F-06B8-4348-AA13-724D40D3118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317480"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6AE059E7-C6A5-4977-8375-1335EC5BF0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1748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F8E1DC93-7700-4BB3-9820-82AAA1FB1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17480"/>
            <a:fld id="{DF975A66-2643-4E6A-90E0-07B6EE5290DD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31748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584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41" r:id="rId12"/>
  </p:sldLayoutIdLst>
  <p:txStyles>
    <p:titleStyle>
      <a:lvl1pPr algn="l" defTabSz="914214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3" indent="-228553" algn="l" defTabSz="91421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661" indent="-228553" algn="l" defTabSz="9142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68" indent="-228553" algn="l" defTabSz="9142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75" indent="-228553" algn="l" defTabSz="9142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3" indent="-228553" algn="l" defTabSz="9142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0" indent="-228553" algn="l" defTabSz="9142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97" indent="-228553" algn="l" defTabSz="9142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04" indent="-228553" algn="l" defTabSz="9142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12" indent="-228553" algn="l" defTabSz="9142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8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4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2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9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36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43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51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58" algn="l" defTabSz="91421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1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1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19"/>
            <a:fld id="{1692642D-128E-402B-B5DF-F0E7DA6BBC2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088419"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19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19"/>
            <a:fld id="{575D1DF4-FDE4-4F72-BC80-F6ED2E86401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088419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19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  <p:txStyles>
    <p:titleStyle>
      <a:lvl1pPr algn="ctr" defTabSz="634944" rtl="0" eaLnBrk="1" latinLnBrk="0" hangingPunct="1">
        <a:spcBef>
          <a:spcPct val="0"/>
        </a:spcBef>
        <a:buNone/>
        <a:defRPr sz="30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8103" indent="-238103" algn="l" defTabSz="6349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23" kern="1200">
          <a:solidFill>
            <a:schemeClr val="tx1"/>
          </a:solidFill>
          <a:latin typeface="+mn-lt"/>
          <a:ea typeface="+mn-ea"/>
          <a:cs typeface="+mn-cs"/>
        </a:defRPr>
      </a:lvl1pPr>
      <a:lvl2pPr marL="515891" indent="-198420" algn="l" defTabSz="634944" rtl="0" eaLnBrk="1" latinLnBrk="0" hangingPunct="1">
        <a:spcBef>
          <a:spcPct val="20000"/>
        </a:spcBef>
        <a:buFont typeface="Arial" panose="020B0604020202020204" pitchFamily="34" charset="0"/>
        <a:buChar char="–"/>
        <a:defRPr sz="1944" kern="1200">
          <a:solidFill>
            <a:schemeClr val="tx1"/>
          </a:solidFill>
          <a:latin typeface="+mn-lt"/>
          <a:ea typeface="+mn-ea"/>
          <a:cs typeface="+mn-cs"/>
        </a:defRPr>
      </a:lvl2pPr>
      <a:lvl3pPr marL="793679" indent="-158736" algn="l" defTabSz="634944" rtl="0" eaLnBrk="1" latinLnBrk="0" hangingPunct="1">
        <a:spcBef>
          <a:spcPct val="20000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111151" indent="-158736" algn="l" defTabSz="634944" rtl="0" eaLnBrk="1" latinLnBrk="0" hangingPunct="1">
        <a:spcBef>
          <a:spcPct val="20000"/>
        </a:spcBef>
        <a:buFont typeface="Arial" panose="020B0604020202020204" pitchFamily="34" charset="0"/>
        <a:buChar char="–"/>
        <a:defRPr sz="1389" kern="1200">
          <a:solidFill>
            <a:schemeClr val="tx1"/>
          </a:solidFill>
          <a:latin typeface="+mn-lt"/>
          <a:ea typeface="+mn-ea"/>
          <a:cs typeface="+mn-cs"/>
        </a:defRPr>
      </a:lvl4pPr>
      <a:lvl5pPr marL="1428623" indent="-158736" algn="l" defTabSz="634944" rtl="0" eaLnBrk="1" latinLnBrk="0" hangingPunct="1">
        <a:spcBef>
          <a:spcPct val="20000"/>
        </a:spcBef>
        <a:buFont typeface="Arial" panose="020B0604020202020204" pitchFamily="34" charset="0"/>
        <a:buChar char="»"/>
        <a:defRPr sz="1389" kern="1200">
          <a:solidFill>
            <a:schemeClr val="tx1"/>
          </a:solidFill>
          <a:latin typeface="+mn-lt"/>
          <a:ea typeface="+mn-ea"/>
          <a:cs typeface="+mn-cs"/>
        </a:defRPr>
      </a:lvl5pPr>
      <a:lvl6pPr marL="1746095" indent="-158736" algn="l" defTabSz="63494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9" kern="1200">
          <a:solidFill>
            <a:schemeClr val="tx1"/>
          </a:solidFill>
          <a:latin typeface="+mn-lt"/>
          <a:ea typeface="+mn-ea"/>
          <a:cs typeface="+mn-cs"/>
        </a:defRPr>
      </a:lvl6pPr>
      <a:lvl7pPr marL="2063566" indent="-158736" algn="l" defTabSz="63494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9" kern="1200">
          <a:solidFill>
            <a:schemeClr val="tx1"/>
          </a:solidFill>
          <a:latin typeface="+mn-lt"/>
          <a:ea typeface="+mn-ea"/>
          <a:cs typeface="+mn-cs"/>
        </a:defRPr>
      </a:lvl7pPr>
      <a:lvl8pPr marL="2381038" indent="-158736" algn="l" defTabSz="63494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9" kern="1200">
          <a:solidFill>
            <a:schemeClr val="tx1"/>
          </a:solidFill>
          <a:latin typeface="+mn-lt"/>
          <a:ea typeface="+mn-ea"/>
          <a:cs typeface="+mn-cs"/>
        </a:defRPr>
      </a:lvl8pPr>
      <a:lvl9pPr marL="2698510" indent="-158736" algn="l" defTabSz="63494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34944" rtl="0" eaLnBrk="1" latinLnBrk="0" hangingPunct="1">
        <a:defRPr sz="1249" kern="1200">
          <a:solidFill>
            <a:schemeClr val="tx1"/>
          </a:solidFill>
          <a:latin typeface="+mn-lt"/>
          <a:ea typeface="+mn-ea"/>
          <a:cs typeface="+mn-cs"/>
        </a:defRPr>
      </a:lvl1pPr>
      <a:lvl2pPr marL="317472" algn="l" defTabSz="634944" rtl="0" eaLnBrk="1" latinLnBrk="0" hangingPunct="1">
        <a:defRPr sz="1249" kern="1200">
          <a:solidFill>
            <a:schemeClr val="tx1"/>
          </a:solidFill>
          <a:latin typeface="+mn-lt"/>
          <a:ea typeface="+mn-ea"/>
          <a:cs typeface="+mn-cs"/>
        </a:defRPr>
      </a:lvl2pPr>
      <a:lvl3pPr marL="634944" algn="l" defTabSz="634944" rtl="0" eaLnBrk="1" latinLnBrk="0" hangingPunct="1">
        <a:defRPr sz="1249" kern="1200">
          <a:solidFill>
            <a:schemeClr val="tx1"/>
          </a:solidFill>
          <a:latin typeface="+mn-lt"/>
          <a:ea typeface="+mn-ea"/>
          <a:cs typeface="+mn-cs"/>
        </a:defRPr>
      </a:lvl3pPr>
      <a:lvl4pPr marL="952415" algn="l" defTabSz="634944" rtl="0" eaLnBrk="1" latinLnBrk="0" hangingPunct="1">
        <a:defRPr sz="1249" kern="1200">
          <a:solidFill>
            <a:schemeClr val="tx1"/>
          </a:solidFill>
          <a:latin typeface="+mn-lt"/>
          <a:ea typeface="+mn-ea"/>
          <a:cs typeface="+mn-cs"/>
        </a:defRPr>
      </a:lvl4pPr>
      <a:lvl5pPr marL="1269887" algn="l" defTabSz="634944" rtl="0" eaLnBrk="1" latinLnBrk="0" hangingPunct="1">
        <a:defRPr sz="1249" kern="1200">
          <a:solidFill>
            <a:schemeClr val="tx1"/>
          </a:solidFill>
          <a:latin typeface="+mn-lt"/>
          <a:ea typeface="+mn-ea"/>
          <a:cs typeface="+mn-cs"/>
        </a:defRPr>
      </a:lvl5pPr>
      <a:lvl6pPr marL="1587359" algn="l" defTabSz="634944" rtl="0" eaLnBrk="1" latinLnBrk="0" hangingPunct="1">
        <a:defRPr sz="1249" kern="1200">
          <a:solidFill>
            <a:schemeClr val="tx1"/>
          </a:solidFill>
          <a:latin typeface="+mn-lt"/>
          <a:ea typeface="+mn-ea"/>
          <a:cs typeface="+mn-cs"/>
        </a:defRPr>
      </a:lvl6pPr>
      <a:lvl7pPr marL="1904831" algn="l" defTabSz="634944" rtl="0" eaLnBrk="1" latinLnBrk="0" hangingPunct="1">
        <a:defRPr sz="1249" kern="1200">
          <a:solidFill>
            <a:schemeClr val="tx1"/>
          </a:solidFill>
          <a:latin typeface="+mn-lt"/>
          <a:ea typeface="+mn-ea"/>
          <a:cs typeface="+mn-cs"/>
        </a:defRPr>
      </a:lvl7pPr>
      <a:lvl8pPr marL="2222302" algn="l" defTabSz="634944" rtl="0" eaLnBrk="1" latinLnBrk="0" hangingPunct="1">
        <a:defRPr sz="1249" kern="1200">
          <a:solidFill>
            <a:schemeClr val="tx1"/>
          </a:solidFill>
          <a:latin typeface="+mn-lt"/>
          <a:ea typeface="+mn-ea"/>
          <a:cs typeface="+mn-cs"/>
        </a:defRPr>
      </a:lvl8pPr>
      <a:lvl9pPr marL="2539774" algn="l" defTabSz="634944" rtl="0" eaLnBrk="1" latinLnBrk="0" hangingPunct="1">
        <a:defRPr sz="12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BFABFC56-05D5-7A4E-A4A2-169461F481D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585"/>
              <a:t>10/14/2018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27DEE102-0B22-5641-B80B-337294E0F8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585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131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40" r:id="rId13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8AD8C789-3FBB-4679-9EFB-12EED0C14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97BA7DD-526F-4568-B78F-09F74CCCE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489E0BA-3546-4C2A-9B63-AE99565AFA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3EF02-53D8-4268-BE22-E112B06EBE0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14/10/2018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6ACF3C7-876D-4ACF-BBB8-0213E8E42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BC91EA2-C620-4817-8D51-86DFD8674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FDBF1-FE70-4297-AAB6-EFC66ECE2288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88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11" Type="http://schemas.openxmlformats.org/officeDocument/2006/relationships/image" Target="../media/image15.png"/><Relationship Id="rId5" Type="http://schemas.openxmlformats.org/officeDocument/2006/relationships/image" Target="../media/image9.gif"/><Relationship Id="rId10" Type="http://schemas.openxmlformats.org/officeDocument/2006/relationships/image" Target="../media/image14.png"/><Relationship Id="rId4" Type="http://schemas.openxmlformats.org/officeDocument/2006/relationships/image" Target="../media/image8.gif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xmlns="" id="{7AEDF6DD-C4DF-4ABF-B2C8-0E9F4163564F}"/>
              </a:ext>
            </a:extLst>
          </p:cNvPr>
          <p:cNvCxnSpPr>
            <a:cxnSpLocks/>
          </p:cNvCxnSpPr>
          <p:nvPr/>
        </p:nvCxnSpPr>
        <p:spPr bwMode="auto">
          <a:xfrm>
            <a:off x="1040043" y="-1241872"/>
            <a:ext cx="0" cy="1732547"/>
          </a:xfrm>
          <a:prstGeom prst="line">
            <a:avLst/>
          </a:prstGeom>
          <a:ln w="12700">
            <a:solidFill>
              <a:srgbClr val="F6F6F6"/>
            </a:solidFill>
            <a:headEnd type="none" w="med" len="med"/>
            <a:tailEnd type="none" w="med" len="med"/>
          </a:ln>
          <a:effectLst/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7650" name="Picture 2" descr="man writing on pap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3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tângulo 35"/>
          <p:cNvSpPr/>
          <p:nvPr/>
        </p:nvSpPr>
        <p:spPr>
          <a:xfrm>
            <a:off x="-27971" y="0"/>
            <a:ext cx="12192000" cy="7043057"/>
          </a:xfrm>
          <a:prstGeom prst="rect">
            <a:avLst/>
          </a:prstGeom>
          <a:solidFill>
            <a:srgbClr val="3C60A7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2" name="Conector reto 51">
            <a:extLst>
              <a:ext uri="{FF2B5EF4-FFF2-40B4-BE49-F238E27FC236}">
                <a16:creationId xmlns:a16="http://schemas.microsoft.com/office/drawing/2014/main" xmlns="" id="{7AEDF6DD-C4DF-4ABF-B2C8-0E9F4163564F}"/>
              </a:ext>
            </a:extLst>
          </p:cNvPr>
          <p:cNvCxnSpPr>
            <a:cxnSpLocks/>
          </p:cNvCxnSpPr>
          <p:nvPr/>
        </p:nvCxnSpPr>
        <p:spPr bwMode="auto">
          <a:xfrm>
            <a:off x="1040043" y="-1241872"/>
            <a:ext cx="0" cy="1732547"/>
          </a:xfrm>
          <a:prstGeom prst="line">
            <a:avLst/>
          </a:prstGeom>
          <a:ln w="12700">
            <a:solidFill>
              <a:srgbClr val="F6F6F6"/>
            </a:solidFill>
            <a:headEnd type="none" w="med" len="med"/>
            <a:tailEnd type="none" w="med" len="med"/>
          </a:ln>
          <a:effectLst/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53" name="Agrupar 18">
            <a:extLst>
              <a:ext uri="{FF2B5EF4-FFF2-40B4-BE49-F238E27FC236}">
                <a16:creationId xmlns:a16="http://schemas.microsoft.com/office/drawing/2014/main" xmlns="" id="{E9179666-79B9-453D-ABCD-C8D3F35556B5}"/>
              </a:ext>
            </a:extLst>
          </p:cNvPr>
          <p:cNvGrpSpPr/>
          <p:nvPr/>
        </p:nvGrpSpPr>
        <p:grpSpPr>
          <a:xfrm>
            <a:off x="782379" y="531016"/>
            <a:ext cx="555199" cy="561474"/>
            <a:chOff x="1981201" y="1698349"/>
            <a:chExt cx="561975" cy="568325"/>
          </a:xfrm>
        </p:grpSpPr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xmlns="" id="{02E70EF8-D1F2-4968-9D92-C23F13170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789" y="1866624"/>
              <a:ext cx="280988" cy="296863"/>
            </a:xfrm>
            <a:custGeom>
              <a:avLst/>
              <a:gdLst>
                <a:gd name="T0" fmla="*/ 84 w 88"/>
                <a:gd name="T1" fmla="*/ 80 h 92"/>
                <a:gd name="T2" fmla="*/ 48 w 88"/>
                <a:gd name="T3" fmla="*/ 80 h 92"/>
                <a:gd name="T4" fmla="*/ 44 w 88"/>
                <a:gd name="T5" fmla="*/ 84 h 92"/>
                <a:gd name="T6" fmla="*/ 44 w 88"/>
                <a:gd name="T7" fmla="*/ 88 h 92"/>
                <a:gd name="T8" fmla="*/ 40 w 88"/>
                <a:gd name="T9" fmla="*/ 92 h 92"/>
                <a:gd name="T10" fmla="*/ 8 w 88"/>
                <a:gd name="T11" fmla="*/ 92 h 92"/>
                <a:gd name="T12" fmla="*/ 0 w 88"/>
                <a:gd name="T13" fmla="*/ 84 h 92"/>
                <a:gd name="T14" fmla="*/ 0 w 88"/>
                <a:gd name="T15" fmla="*/ 72 h 92"/>
                <a:gd name="T16" fmla="*/ 8 w 88"/>
                <a:gd name="T17" fmla="*/ 64 h 92"/>
                <a:gd name="T18" fmla="*/ 24 w 88"/>
                <a:gd name="T19" fmla="*/ 64 h 92"/>
                <a:gd name="T20" fmla="*/ 36 w 88"/>
                <a:gd name="T21" fmla="*/ 52 h 92"/>
                <a:gd name="T22" fmla="*/ 36 w 88"/>
                <a:gd name="T23" fmla="*/ 52 h 92"/>
                <a:gd name="T24" fmla="*/ 24 w 88"/>
                <a:gd name="T25" fmla="*/ 40 h 92"/>
                <a:gd name="T26" fmla="*/ 24 w 88"/>
                <a:gd name="T27" fmla="*/ 40 h 92"/>
                <a:gd name="T28" fmla="*/ 16 w 88"/>
                <a:gd name="T29" fmla="*/ 32 h 92"/>
                <a:gd name="T30" fmla="*/ 16 w 88"/>
                <a:gd name="T31" fmla="*/ 28 h 92"/>
                <a:gd name="T32" fmla="*/ 24 w 88"/>
                <a:gd name="T33" fmla="*/ 20 h 92"/>
                <a:gd name="T34" fmla="*/ 44 w 88"/>
                <a:gd name="T35" fmla="*/ 20 h 92"/>
                <a:gd name="T36" fmla="*/ 52 w 88"/>
                <a:gd name="T37" fmla="*/ 12 h 92"/>
                <a:gd name="T38" fmla="*/ 52 w 88"/>
                <a:gd name="T39" fmla="*/ 8 h 92"/>
                <a:gd name="T40" fmla="*/ 60 w 88"/>
                <a:gd name="T41" fmla="*/ 0 h 92"/>
                <a:gd name="T42" fmla="*/ 88 w 88"/>
                <a:gd name="T43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92">
                  <a:moveTo>
                    <a:pt x="84" y="80"/>
                  </a:moveTo>
                  <a:cubicBezTo>
                    <a:pt x="48" y="80"/>
                    <a:pt x="48" y="80"/>
                    <a:pt x="48" y="80"/>
                  </a:cubicBezTo>
                  <a:cubicBezTo>
                    <a:pt x="46" y="80"/>
                    <a:pt x="44" y="82"/>
                    <a:pt x="44" y="84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4" y="90"/>
                    <a:pt x="42" y="92"/>
                    <a:pt x="40" y="92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4" y="92"/>
                    <a:pt x="0" y="88"/>
                    <a:pt x="0" y="84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68"/>
                    <a:pt x="4" y="64"/>
                    <a:pt x="8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31" y="64"/>
                    <a:pt x="36" y="59"/>
                    <a:pt x="36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6" y="45"/>
                    <a:pt x="31" y="40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0" y="40"/>
                    <a:pt x="16" y="36"/>
                    <a:pt x="16" y="32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20" y="20"/>
                    <a:pt x="24" y="20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8" y="20"/>
                    <a:pt x="52" y="16"/>
                    <a:pt x="52" y="12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4"/>
                    <a:pt x="56" y="0"/>
                    <a:pt x="60" y="0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xmlns="" id="{9CAC7F16-6666-43F1-AD81-E8F1E42EA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601" y="1828524"/>
              <a:ext cx="255588" cy="257175"/>
            </a:xfrm>
            <a:custGeom>
              <a:avLst/>
              <a:gdLst>
                <a:gd name="T0" fmla="*/ 0 w 80"/>
                <a:gd name="T1" fmla="*/ 80 h 80"/>
                <a:gd name="T2" fmla="*/ 40 w 80"/>
                <a:gd name="T3" fmla="*/ 80 h 80"/>
                <a:gd name="T4" fmla="*/ 48 w 80"/>
                <a:gd name="T5" fmla="*/ 72 h 80"/>
                <a:gd name="T6" fmla="*/ 48 w 80"/>
                <a:gd name="T7" fmla="*/ 64 h 80"/>
                <a:gd name="T8" fmla="*/ 40 w 80"/>
                <a:gd name="T9" fmla="*/ 56 h 80"/>
                <a:gd name="T10" fmla="*/ 32 w 80"/>
                <a:gd name="T11" fmla="*/ 56 h 80"/>
                <a:gd name="T12" fmla="*/ 24 w 80"/>
                <a:gd name="T13" fmla="*/ 48 h 80"/>
                <a:gd name="T14" fmla="*/ 24 w 80"/>
                <a:gd name="T15" fmla="*/ 44 h 80"/>
                <a:gd name="T16" fmla="*/ 32 w 80"/>
                <a:gd name="T17" fmla="*/ 36 h 80"/>
                <a:gd name="T18" fmla="*/ 56 w 80"/>
                <a:gd name="T19" fmla="*/ 36 h 80"/>
                <a:gd name="T20" fmla="*/ 64 w 80"/>
                <a:gd name="T21" fmla="*/ 28 h 80"/>
                <a:gd name="T22" fmla="*/ 64 w 80"/>
                <a:gd name="T23" fmla="*/ 20 h 80"/>
                <a:gd name="T24" fmla="*/ 72 w 80"/>
                <a:gd name="T25" fmla="*/ 20 h 80"/>
                <a:gd name="T26" fmla="*/ 80 w 80"/>
                <a:gd name="T27" fmla="*/ 12 h 80"/>
                <a:gd name="T28" fmla="*/ 80 w 80"/>
                <a:gd name="T29" fmla="*/ 8 h 80"/>
                <a:gd name="T30" fmla="*/ 72 w 80"/>
                <a:gd name="T31" fmla="*/ 0 h 80"/>
                <a:gd name="T32" fmla="*/ 48 w 80"/>
                <a:gd name="T33" fmla="*/ 0 h 80"/>
                <a:gd name="T34" fmla="*/ 44 w 80"/>
                <a:gd name="T35" fmla="*/ 4 h 80"/>
                <a:gd name="T36" fmla="*/ 44 w 80"/>
                <a:gd name="T37" fmla="*/ 8 h 80"/>
                <a:gd name="T38" fmla="*/ 40 w 80"/>
                <a:gd name="T39" fmla="*/ 12 h 80"/>
                <a:gd name="T40" fmla="*/ 0 w 80"/>
                <a:gd name="T41" fmla="*/ 1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80">
                  <a:moveTo>
                    <a:pt x="0" y="80"/>
                  </a:moveTo>
                  <a:cubicBezTo>
                    <a:pt x="40" y="80"/>
                    <a:pt x="40" y="80"/>
                    <a:pt x="40" y="80"/>
                  </a:cubicBezTo>
                  <a:cubicBezTo>
                    <a:pt x="44" y="80"/>
                    <a:pt x="48" y="76"/>
                    <a:pt x="48" y="72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0"/>
                    <a:pt x="44" y="56"/>
                    <a:pt x="40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6"/>
                    <a:pt x="24" y="52"/>
                    <a:pt x="24" y="48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4" y="40"/>
                    <a:pt x="28" y="36"/>
                    <a:pt x="32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60" y="36"/>
                    <a:pt x="64" y="32"/>
                    <a:pt x="64" y="28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6" y="20"/>
                    <a:pt x="80" y="16"/>
                    <a:pt x="80" y="12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0" y="4"/>
                    <a:pt x="76" y="0"/>
                    <a:pt x="72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6" y="0"/>
                    <a:pt x="44" y="2"/>
                    <a:pt x="44" y="4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10"/>
                    <a:pt x="42" y="12"/>
                    <a:pt x="40" y="12"/>
                  </a:cubicBezTo>
                  <a:cubicBezTo>
                    <a:pt x="0" y="12"/>
                    <a:pt x="0" y="12"/>
                    <a:pt x="0" y="1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Oval 16">
              <a:extLst>
                <a:ext uri="{FF2B5EF4-FFF2-40B4-BE49-F238E27FC236}">
                  <a16:creationId xmlns:a16="http://schemas.microsoft.com/office/drawing/2014/main" xmlns="" id="{8DAE06F7-1ACC-411F-A8E2-91955D35C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1201" y="1698349"/>
              <a:ext cx="561975" cy="568325"/>
            </a:xfrm>
            <a:prstGeom prst="ellipse">
              <a:avLst/>
            </a:pr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8" name="CaixaDeTexto 57">
            <a:extLst>
              <a:ext uri="{FF2B5EF4-FFF2-40B4-BE49-F238E27FC236}">
                <a16:creationId xmlns:a16="http://schemas.microsoft.com/office/drawing/2014/main" xmlns="" id="{57A9035E-6472-4CC8-B855-62CC96EC9A89}"/>
              </a:ext>
            </a:extLst>
          </p:cNvPr>
          <p:cNvSpPr txBox="1"/>
          <p:nvPr/>
        </p:nvSpPr>
        <p:spPr bwMode="auto">
          <a:xfrm>
            <a:off x="580993" y="1194233"/>
            <a:ext cx="1158303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Diretrizes Curriculares</a:t>
            </a:r>
            <a:r>
              <a:rPr kumimoji="0" lang="pt-BR" sz="4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Nacionais para o</a:t>
            </a:r>
          </a:p>
          <a:p>
            <a:pPr marL="0" marR="0" lvl="0" indent="0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400" b="1" i="1" baseline="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Ensino</a:t>
            </a:r>
            <a:r>
              <a:rPr lang="pt-BR" sz="4400" b="1" i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Médio e a Educação Profissional</a:t>
            </a:r>
            <a:endParaRPr kumimoji="0" lang="pt-BR" sz="44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xmlns="" id="{16901E6B-2CF2-4DE1-B33F-0F01D1BA9651}"/>
              </a:ext>
            </a:extLst>
          </p:cNvPr>
          <p:cNvSpPr txBox="1"/>
          <p:nvPr/>
        </p:nvSpPr>
        <p:spPr bwMode="auto">
          <a:xfrm>
            <a:off x="580994" y="3361588"/>
            <a:ext cx="9950178" cy="1420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i="1" spc="300" noProof="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Seminário</a:t>
            </a:r>
          </a:p>
          <a:p>
            <a:pPr marL="0" marR="0" lvl="0" indent="0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i="1" spc="3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“Desafios e Perspectivas no Itinerário de Formação Técnica e Profissional no Ensino Médio”</a:t>
            </a:r>
            <a:endParaRPr lang="pt-BR" sz="2000" b="1" i="1" spc="300" noProof="0" dirty="0" smtClean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73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aixaDeTexto 71"/>
          <p:cNvSpPr txBox="1"/>
          <p:nvPr/>
        </p:nvSpPr>
        <p:spPr>
          <a:xfrm>
            <a:off x="417095" y="144937"/>
            <a:ext cx="10603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pt-BR" sz="3200" b="1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PRECISAMOS QUALIFICAR AS PESSOAS PARA O TRABALHO DO FUTURO</a:t>
            </a:r>
            <a:endParaRPr lang="pt-BR" sz="2800" i="1" dirty="0">
              <a:solidFill>
                <a:srgbClr val="15273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972" y="1613157"/>
            <a:ext cx="10722727" cy="508461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0" y="6543885"/>
            <a:ext cx="48213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prstClr val="white">
                    <a:lumMod val="50000"/>
                  </a:prstClr>
                </a:solidFill>
              </a:rPr>
              <a:t>Fonte: Sondagem Especial nº66 – CNI - 2016</a:t>
            </a:r>
            <a:endParaRPr lang="pt-BR" sz="14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200128" y="1428491"/>
            <a:ext cx="1229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5B9BD5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</a:t>
            </a:r>
            <a:r>
              <a:rPr lang="pt-BR" dirty="0" smtClean="0">
                <a:solidFill>
                  <a:srgbClr val="5B9BD5">
                    <a:lumMod val="5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arreiras externas que dificultam a adoção de novas tecnologias</a:t>
            </a:r>
            <a:endParaRPr lang="pt-BR" dirty="0">
              <a:solidFill>
                <a:srgbClr val="5B9BD5">
                  <a:lumMod val="50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5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66D53358-6785-449D-8376-70982D7E4B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985"/>
          <a:stretch/>
        </p:blipFill>
        <p:spPr>
          <a:xfrm>
            <a:off x="-239109" y="-334883"/>
            <a:ext cx="12749451" cy="7662970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052" y="804202"/>
            <a:ext cx="5268607" cy="538480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-239108" y="0"/>
            <a:ext cx="12749450" cy="6858001"/>
          </a:xfrm>
          <a:prstGeom prst="rect">
            <a:avLst/>
          </a:prstGeom>
          <a:solidFill>
            <a:srgbClr val="3C60A7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ctangle 14"/>
          <p:cNvSpPr/>
          <p:nvPr/>
        </p:nvSpPr>
        <p:spPr>
          <a:xfrm>
            <a:off x="87388" y="111132"/>
            <a:ext cx="646683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1500" b="1" kern="0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O BRASIL</a:t>
            </a:r>
            <a:endParaRPr lang="en-US" sz="11500" kern="0" dirty="0" smtClean="0">
              <a:solidFill>
                <a:srgbClr val="FFC000"/>
              </a:solidFill>
            </a:endParaRPr>
          </a:p>
        </p:txBody>
      </p:sp>
      <p:sp>
        <p:nvSpPr>
          <p:cNvPr id="12" name="Rectangle 33"/>
          <p:cNvSpPr/>
          <p:nvPr/>
        </p:nvSpPr>
        <p:spPr>
          <a:xfrm>
            <a:off x="311686" y="1603593"/>
            <a:ext cx="694908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PRECISA SE PREPARAR PARA ESTE CENÁRIO E INSERIR A EDUCAÇÃO PROFISSIONAL COMO PROJETO DE NAÇÃO</a:t>
            </a:r>
            <a:endParaRPr lang="pt-BR" sz="40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37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059222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5537436" y="4083068"/>
            <a:ext cx="1690577" cy="1944462"/>
          </a:xfrm>
          <a:prstGeom prst="rect">
            <a:avLst/>
          </a:prstGeom>
          <a:noFill/>
          <a:ln w="38100" cap="flat" cmpd="sng" algn="ctr">
            <a:solidFill>
              <a:srgbClr val="70AD47">
                <a:lumMod val="75000"/>
              </a:srgbClr>
            </a:solidFill>
            <a:prstDash val="dash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1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graphicFrame>
        <p:nvGraphicFramePr>
          <p:cNvPr id="13" name="Gráfico 12"/>
          <p:cNvGraphicFramePr/>
          <p:nvPr>
            <p:extLst>
              <p:ext uri="{D42A27DB-BD31-4B8C-83A1-F6EECF244321}">
                <p14:modId xmlns:p14="http://schemas.microsoft.com/office/powerpoint/2010/main" val="3981105154"/>
              </p:ext>
            </p:extLst>
          </p:nvPr>
        </p:nvGraphicFramePr>
        <p:xfrm>
          <a:off x="-241051" y="1884002"/>
          <a:ext cx="7426534" cy="4115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6"/>
          <p:cNvSpPr txBox="1"/>
          <p:nvPr/>
        </p:nvSpPr>
        <p:spPr>
          <a:xfrm>
            <a:off x="2287610" y="1164260"/>
            <a:ext cx="494040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173">
              <a:lnSpc>
                <a:spcPct val="150000"/>
              </a:lnSpc>
            </a:pPr>
            <a:r>
              <a:rPr lang="en-US" sz="4000" b="1" i="1" dirty="0">
                <a:solidFill>
                  <a:srgbClr val="0069B4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76,1% </a:t>
            </a:r>
          </a:p>
          <a:p>
            <a:pPr algn="r" defTabSz="457173">
              <a:lnSpc>
                <a:spcPct val="150000"/>
              </a:lnSpc>
            </a:pPr>
            <a:r>
              <a:rPr lang="en-US" sz="2400" spc="-150" dirty="0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dos </a:t>
            </a:r>
            <a:r>
              <a:rPr lang="en-US" sz="2400" spc="-150" dirty="0" err="1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jovens</a:t>
            </a:r>
            <a:r>
              <a:rPr lang="en-US" sz="2400" spc="-150" dirty="0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 </a:t>
            </a:r>
            <a:r>
              <a:rPr lang="en-US" sz="2400" spc="-150" dirty="0" err="1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atribuem</a:t>
            </a:r>
            <a:r>
              <a:rPr lang="en-US" sz="2400" spc="-150" dirty="0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 </a:t>
            </a:r>
            <a:r>
              <a:rPr lang="en-US" sz="2400" spc="-150" dirty="0" err="1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grande</a:t>
            </a:r>
            <a:r>
              <a:rPr lang="en-US" sz="2400" spc="-150" dirty="0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 </a:t>
            </a:r>
            <a:r>
              <a:rPr lang="en-US" sz="2400" spc="-150" dirty="0" err="1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importância</a:t>
            </a:r>
            <a:r>
              <a:rPr lang="en-US" sz="2400" spc="-150" dirty="0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 da </a:t>
            </a:r>
            <a:r>
              <a:rPr lang="en-US" sz="2400" spc="-150" dirty="0" err="1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educação</a:t>
            </a:r>
            <a:r>
              <a:rPr lang="en-US" sz="2400" spc="-150" dirty="0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 </a:t>
            </a:r>
            <a:r>
              <a:rPr lang="en-US" sz="2400" spc="-150" dirty="0" err="1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profissional</a:t>
            </a:r>
            <a:r>
              <a:rPr lang="en-US" sz="2400" spc="-150" dirty="0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 para </a:t>
            </a:r>
            <a:r>
              <a:rPr lang="en-US" sz="2400" spc="-150" dirty="0" err="1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conseguir</a:t>
            </a:r>
            <a:r>
              <a:rPr lang="en-US" sz="2400" spc="-150" dirty="0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 o </a:t>
            </a:r>
            <a:r>
              <a:rPr lang="en-US" sz="2400" spc="-150" dirty="0" err="1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primeiro</a:t>
            </a:r>
            <a:r>
              <a:rPr lang="en-US" sz="2400" spc="-150" dirty="0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 </a:t>
            </a:r>
            <a:r>
              <a:rPr lang="en-US" sz="2400" spc="-150" dirty="0" err="1">
                <a:solidFill>
                  <a:srgbClr val="4472C4">
                    <a:lumMod val="75000"/>
                  </a:srgbClr>
                </a:solidFill>
                <a:cs typeface="Segoe UI" panose="020B0502040204020203" pitchFamily="34" charset="0"/>
              </a:rPr>
              <a:t>emprego</a:t>
            </a:r>
            <a:endParaRPr lang="en-US" sz="2400" spc="-150" dirty="0">
              <a:solidFill>
                <a:srgbClr val="4472C4">
                  <a:lumMod val="75000"/>
                </a:srgbClr>
              </a:solidFill>
              <a:cs typeface="Segoe UI" panose="020B0502040204020203" pitchFamily="34" charset="0"/>
            </a:endParaRPr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auto">
          <a:xfrm>
            <a:off x="261338" y="54059"/>
            <a:ext cx="11473721" cy="1295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3484" tIns="31742" rIns="63484" bIns="31742">
            <a:spAutoFit/>
          </a:bodyPr>
          <a:lstStyle/>
          <a:p>
            <a:pPr defTabSz="457173"/>
            <a:r>
              <a:rPr lang="pt-BR" altLang="pt-BR" sz="2800" i="1" dirty="0" smtClean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pt-BR" altLang="pt-BR" sz="4000" b="1" i="1" dirty="0" smtClean="0">
                <a:solidFill>
                  <a:srgbClr val="0069B4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 </a:t>
            </a:r>
            <a:r>
              <a:rPr lang="pt-BR" altLang="pt-BR" sz="2800" i="1" dirty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EDUCAÇÃO PROFISSIONAL </a:t>
            </a:r>
            <a:r>
              <a:rPr lang="pt-BR" altLang="pt-BR" sz="2800" i="1" dirty="0" smtClean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É O </a:t>
            </a:r>
            <a:r>
              <a:rPr lang="pt-BR" altLang="pt-BR" sz="4000" b="1" i="1" dirty="0">
                <a:solidFill>
                  <a:srgbClr val="0069B4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PASSAPORTE PARA O PRIMEIRO </a:t>
            </a:r>
            <a:r>
              <a:rPr lang="pt-BR" altLang="pt-BR" sz="4000" b="1" i="1" dirty="0" smtClean="0">
                <a:solidFill>
                  <a:srgbClr val="0069B4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EMPREGO</a:t>
            </a:r>
            <a:endParaRPr lang="pt-BR" altLang="pt-BR" sz="4000" b="1" i="1" dirty="0">
              <a:solidFill>
                <a:srgbClr val="0069B4"/>
              </a:solidFill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8132214" y="2732432"/>
            <a:ext cx="3830798" cy="3266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173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28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Pergunta: </a:t>
            </a:r>
          </a:p>
          <a:p>
            <a:pPr marL="0" marR="0" lvl="0" indent="0" algn="ctr" defTabSz="457173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28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(</a:t>
            </a:r>
            <a:r>
              <a:rPr kumimoji="0" lang="pt-BR" sz="1528" b="0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PARA QUEM FEZ/ESTÁ FAZENDO/PRETENDE FAZER CURSO TÉCNICO) </a:t>
            </a:r>
          </a:p>
          <a:p>
            <a:pPr marL="0" marR="0" lvl="0" indent="0" algn="ctr" defTabSz="457173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28" b="0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Utilizando uma escala de 0 a 10, em que 0 é nenhuma importância e 10 é muita importância, qual o grau de importância que você acredita que esse curso técnico tem: </a:t>
            </a:r>
            <a:r>
              <a:rPr kumimoji="0" lang="pt-BR" sz="1528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Para conseguir seu primeiro emprego </a:t>
            </a:r>
            <a:r>
              <a:rPr kumimoji="0" lang="pt-BR" sz="1528" b="0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(Estimulada e única)</a:t>
            </a:r>
          </a:p>
        </p:txBody>
      </p:sp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68245"/>
              </p:ext>
            </p:extLst>
          </p:nvPr>
        </p:nvGraphicFramePr>
        <p:xfrm>
          <a:off x="8344828" y="1550539"/>
          <a:ext cx="3081900" cy="889000"/>
        </p:xfrm>
        <a:graphic>
          <a:graphicData uri="http://schemas.openxmlformats.org/drawingml/2006/table">
            <a:tbl>
              <a:tblPr firstRow="1" bandRow="1"/>
              <a:tblGrid>
                <a:gridCol w="855474"/>
                <a:gridCol w="998053"/>
                <a:gridCol w="1228373"/>
              </a:tblGrid>
              <a:tr h="518160">
                <a:tc>
                  <a:txBody>
                    <a:bodyPr/>
                    <a:lstStyle>
                      <a:lvl1pPr marL="0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622005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1244012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866017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2488024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3110029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3732036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4354041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4976048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400" dirty="0" smtClean="0">
                          <a:solidFill>
                            <a:schemeClr val="bg1"/>
                          </a:solidFill>
                        </a:rPr>
                        <a:t>Média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622005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1244012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866017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2488024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3110029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3732036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4354041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4976048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400" dirty="0" smtClean="0">
                          <a:solidFill>
                            <a:schemeClr val="bg1"/>
                          </a:solidFill>
                        </a:rPr>
                        <a:t>Não sabe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622005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1244012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866017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2488024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3110029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3732036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4354041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4976048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400" dirty="0" smtClean="0">
                          <a:solidFill>
                            <a:schemeClr val="bg1"/>
                          </a:solidFill>
                        </a:rPr>
                        <a:t>Não respondeu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22005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44012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66017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88024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110029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732036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354041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976048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pt-BR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8,2</a:t>
                      </a:r>
                      <a:endParaRPr lang="pt-BR" sz="18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22005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44012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66017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88024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110029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732036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354041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976048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pt-BR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0,6%</a:t>
                      </a:r>
                      <a:endParaRPr lang="pt-BR" sz="18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22005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44012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66017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88024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110029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732036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354041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976048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10,7%</a:t>
                      </a:r>
                      <a:endParaRPr lang="pt-BR" sz="18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0" y="6506167"/>
            <a:ext cx="835178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658277"/>
            <a:r>
              <a:rPr lang="pt-BR" altLang="pt-BR" sz="1600" dirty="0">
                <a:solidFill>
                  <a:srgbClr val="A5A5A5">
                    <a:lumMod val="50000"/>
                  </a:srgbClr>
                </a:solidFill>
                <a:latin typeface="Calibri"/>
              </a:rPr>
              <a:t>Fonte: </a:t>
            </a:r>
            <a:r>
              <a:rPr lang="pt-BR" altLang="pt-BR" sz="1600" dirty="0" smtClean="0">
                <a:solidFill>
                  <a:srgbClr val="A5A5A5">
                    <a:lumMod val="50000"/>
                  </a:srgbClr>
                </a:solidFill>
                <a:latin typeface="Calibri"/>
              </a:rPr>
              <a:t>Pesquisa FSB “</a:t>
            </a:r>
            <a:r>
              <a:rPr lang="pt-BR" sz="1600" dirty="0" smtClean="0">
                <a:solidFill>
                  <a:srgbClr val="A5A5A5">
                    <a:lumMod val="50000"/>
                  </a:srgbClr>
                </a:solidFill>
                <a:latin typeface="Calibri"/>
              </a:rPr>
              <a:t>Os Jovens, a Educação e </a:t>
            </a:r>
            <a:r>
              <a:rPr lang="pt-BR" sz="1600" dirty="0">
                <a:solidFill>
                  <a:srgbClr val="A5A5A5">
                    <a:lumMod val="50000"/>
                  </a:srgbClr>
                </a:solidFill>
                <a:latin typeface="Calibri"/>
              </a:rPr>
              <a:t>o</a:t>
            </a:r>
            <a:r>
              <a:rPr lang="pt-BR" sz="1600" dirty="0" smtClean="0">
                <a:solidFill>
                  <a:srgbClr val="A5A5A5">
                    <a:lumMod val="50000"/>
                  </a:srgbClr>
                </a:solidFill>
                <a:latin typeface="Calibri"/>
              </a:rPr>
              <a:t> Ensino Técnico”, 2016</a:t>
            </a:r>
            <a:endParaRPr lang="pt-BR" sz="1600" dirty="0">
              <a:solidFill>
                <a:srgbClr val="A5A5A5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671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059222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363426" y="11959"/>
            <a:ext cx="11828574" cy="1295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3484" tIns="31742" rIns="63484" bIns="31742">
            <a:spAutoFit/>
          </a:bodyPr>
          <a:lstStyle/>
          <a:p>
            <a:pPr defTabSz="1232337">
              <a:defRPr/>
            </a:pPr>
            <a:r>
              <a:rPr lang="pt-BR" altLang="pt-BR" sz="2800" i="1" dirty="0" smtClean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CURSO TÉCNICO TEM </a:t>
            </a:r>
            <a:r>
              <a:rPr lang="pt-BR" altLang="pt-BR" sz="4000" b="1" i="1" dirty="0" smtClean="0">
                <a:solidFill>
                  <a:srgbClr val="0069B4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ELEVADA IMPORTÂNCIA </a:t>
            </a:r>
          </a:p>
          <a:p>
            <a:pPr defTabSz="1232337">
              <a:defRPr/>
            </a:pPr>
            <a:r>
              <a:rPr lang="pt-BR" altLang="pt-BR" sz="2800" i="1" dirty="0" smtClean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 </a:t>
            </a:r>
            <a:r>
              <a:rPr lang="pt-BR" altLang="pt-BR" sz="4000" b="1" i="1" dirty="0">
                <a:solidFill>
                  <a:srgbClr val="0069B4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FUTURO PROFISSIONAL </a:t>
            </a:r>
            <a:r>
              <a:rPr lang="pt-BR" altLang="pt-BR" sz="2800" i="1" dirty="0" smtClean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 JOVEM</a:t>
            </a:r>
            <a:endParaRPr lang="pt-BR" altLang="pt-BR" sz="2800" i="1" dirty="0">
              <a:solidFill>
                <a:srgbClr val="15273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9" name="Tabela 18"/>
          <p:cNvGraphicFramePr>
            <a:graphicFrameLocks noGrp="1"/>
          </p:cNvGraphicFramePr>
          <p:nvPr>
            <p:extLst/>
          </p:nvPr>
        </p:nvGraphicFramePr>
        <p:xfrm>
          <a:off x="8224715" y="1623342"/>
          <a:ext cx="3398331" cy="980440"/>
        </p:xfrm>
        <a:graphic>
          <a:graphicData uri="http://schemas.openxmlformats.org/drawingml/2006/table">
            <a:tbl>
              <a:tblPr firstRow="1" bandRow="1"/>
              <a:tblGrid>
                <a:gridCol w="999438"/>
                <a:gridCol w="1076499"/>
                <a:gridCol w="1322394"/>
              </a:tblGrid>
              <a:tr h="599505">
                <a:tc>
                  <a:txBody>
                    <a:bodyPr/>
                    <a:lstStyle>
                      <a:lvl1pPr marL="0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622005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1244012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866017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2488024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3110029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3732036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4354041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4976048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700" dirty="0" smtClean="0">
                          <a:solidFill>
                            <a:schemeClr val="bg1"/>
                          </a:solidFill>
                        </a:rPr>
                        <a:t>Média</a:t>
                      </a:r>
                      <a:endParaRPr lang="pt-BR" sz="17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622005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1244012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866017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2488024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3110029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3732036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4354041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4976048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700" dirty="0" smtClean="0">
                          <a:solidFill>
                            <a:schemeClr val="bg1"/>
                          </a:solidFill>
                        </a:rPr>
                        <a:t>Não sabe</a:t>
                      </a:r>
                      <a:endParaRPr lang="pt-BR" sz="17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>
                      <a:lvl1pPr marL="0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1pPr>
                      <a:lvl2pPr marL="622005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2pPr>
                      <a:lvl3pPr marL="1244012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3pPr>
                      <a:lvl4pPr marL="1866017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4pPr>
                      <a:lvl5pPr marL="2488024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5pPr>
                      <a:lvl6pPr marL="3110029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6pPr>
                      <a:lvl7pPr marL="3732036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7pPr>
                      <a:lvl8pPr marL="4354041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8pPr>
                      <a:lvl9pPr marL="4976048" algn="l" defTabSz="1244012" rtl="0" eaLnBrk="1" latinLnBrk="0" hangingPunct="1">
                        <a:defRPr lang="x-none" sz="2449" b="1" kern="1200">
                          <a:solidFill>
                            <a:schemeClr val="bg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700" dirty="0" smtClean="0">
                          <a:solidFill>
                            <a:schemeClr val="bg1"/>
                          </a:solidFill>
                        </a:rPr>
                        <a:t>Não respondeu</a:t>
                      </a:r>
                      <a:endParaRPr lang="pt-BR" sz="17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22005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44012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66017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88024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110029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732036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354041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976048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pt-BR" sz="17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8,7</a:t>
                      </a:r>
                      <a:endParaRPr lang="pt-BR" sz="17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22005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44012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66017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88024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110029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732036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354041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976048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pt-BR" sz="17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0,6%</a:t>
                      </a:r>
                      <a:endParaRPr lang="pt-BR" sz="17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622005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244012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866017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488024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3110029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732036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4354041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976048" algn="l" defTabSz="1244012" rtl="0" eaLnBrk="1" latinLnBrk="0" hangingPunct="1">
                        <a:defRPr lang="x-none" sz="2449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10,7%</a:t>
                      </a:r>
                      <a:endParaRPr lang="pt-BR" sz="17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" name="CaixaDeTexto 19"/>
          <p:cNvSpPr txBox="1"/>
          <p:nvPr/>
        </p:nvSpPr>
        <p:spPr>
          <a:xfrm>
            <a:off x="7785100" y="2911710"/>
            <a:ext cx="4159377" cy="2914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173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28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Pergunta: </a:t>
            </a:r>
          </a:p>
          <a:p>
            <a:pPr marL="0" marR="0" lvl="0" indent="0" algn="ctr" defTabSz="457173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28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(</a:t>
            </a:r>
            <a:r>
              <a:rPr kumimoji="0" lang="pt-BR" sz="1528" b="0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PARA QUEM FEZ/ESTÁ FAZENDO/PRETENDE FAZER CURSO TÉCNICO)</a:t>
            </a:r>
          </a:p>
          <a:p>
            <a:pPr marL="0" marR="0" lvl="0" indent="0" algn="ctr" defTabSz="457173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28" b="0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 Utilizando uma escala de 0 a 10, em que 0 é nenhuma importância e 10 é muita importância, qual o grau de importância que você acredita que esse curso técnico tem: </a:t>
            </a:r>
            <a:r>
              <a:rPr kumimoji="0" lang="pt-BR" sz="1528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No seu futuro profissional </a:t>
            </a:r>
            <a:r>
              <a:rPr kumimoji="0" lang="pt-BR" sz="1528" b="0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</a:rPr>
              <a:t>(Estimulada e única)</a:t>
            </a:r>
          </a:p>
        </p:txBody>
      </p:sp>
      <p:graphicFrame>
        <p:nvGraphicFramePr>
          <p:cNvPr id="21" name="Gráfico 20"/>
          <p:cNvGraphicFramePr/>
          <p:nvPr>
            <p:extLst>
              <p:ext uri="{D42A27DB-BD31-4B8C-83A1-F6EECF244321}">
                <p14:modId xmlns:p14="http://schemas.microsoft.com/office/powerpoint/2010/main" val="742213088"/>
              </p:ext>
            </p:extLst>
          </p:nvPr>
        </p:nvGraphicFramePr>
        <p:xfrm>
          <a:off x="363426" y="1852429"/>
          <a:ext cx="6475400" cy="4092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Box 6"/>
          <p:cNvSpPr txBox="1"/>
          <p:nvPr/>
        </p:nvSpPr>
        <p:spPr>
          <a:xfrm>
            <a:off x="1604918" y="1450250"/>
            <a:ext cx="49959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173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-15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79,5%</a:t>
            </a:r>
            <a:r>
              <a:rPr kumimoji="0" lang="en-US" sz="3750" b="1" i="0" u="none" strike="noStrike" kern="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-15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dos </a:t>
            </a:r>
            <a:r>
              <a:rPr kumimoji="0" lang="en-US" sz="2400" b="0" i="0" u="none" strike="noStrike" kern="0" cap="none" spc="-15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jovens</a:t>
            </a:r>
            <a:r>
              <a:rPr kumimoji="0" lang="en-US" sz="2400" b="0" i="0" u="none" strike="noStrike" kern="0" cap="none" spc="-15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 </a:t>
            </a:r>
            <a:r>
              <a:rPr kumimoji="0" lang="en-US" sz="2400" b="0" i="0" u="none" strike="noStrike" kern="0" cap="none" spc="-15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atribuem</a:t>
            </a:r>
            <a:r>
              <a:rPr kumimoji="0" lang="en-US" sz="2400" b="0" i="0" u="none" strike="noStrike" kern="0" cap="none" spc="-15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 </a:t>
            </a:r>
            <a:r>
              <a:rPr kumimoji="0" lang="en-US" sz="2400" b="0" i="0" u="none" strike="noStrike" kern="0" cap="none" spc="-15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grande</a:t>
            </a:r>
            <a:r>
              <a:rPr kumimoji="0" lang="en-US" sz="2400" b="0" i="0" u="none" strike="noStrike" kern="0" cap="none" spc="-15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 </a:t>
            </a:r>
            <a:r>
              <a:rPr kumimoji="0" lang="en-US" sz="2400" b="0" i="0" u="none" strike="noStrike" kern="0" cap="none" spc="-15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importância</a:t>
            </a:r>
            <a:r>
              <a:rPr kumimoji="0" lang="en-US" sz="2400" b="0" i="0" u="none" strike="noStrike" kern="0" cap="none" spc="-15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 de um </a:t>
            </a:r>
            <a:r>
              <a:rPr kumimoji="0" lang="en-US" sz="2400" b="0" i="0" u="none" strike="noStrike" kern="0" cap="none" spc="-15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curso</a:t>
            </a:r>
            <a:r>
              <a:rPr kumimoji="0" lang="en-US" sz="2400" b="0" i="0" u="none" strike="noStrike" kern="0" cap="none" spc="-15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 </a:t>
            </a:r>
            <a:r>
              <a:rPr kumimoji="0" lang="en-US" sz="2400" b="0" i="0" u="none" strike="noStrike" kern="0" cap="none" spc="-15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técnico</a:t>
            </a:r>
            <a:r>
              <a:rPr kumimoji="0" lang="en-US" sz="2400" b="0" i="0" u="none" strike="noStrike" kern="0" cap="none" spc="-15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 para </a:t>
            </a:r>
            <a:r>
              <a:rPr kumimoji="0" lang="en-US" sz="2400" b="0" i="0" u="none" strike="noStrike" kern="0" cap="none" spc="-15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seu</a:t>
            </a:r>
            <a:r>
              <a:rPr kumimoji="0" lang="en-US" sz="2400" b="0" i="0" u="none" strike="noStrike" kern="0" cap="none" spc="-15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 </a:t>
            </a:r>
            <a:r>
              <a:rPr kumimoji="0" lang="en-US" sz="2400" b="0" i="0" u="none" strike="noStrike" kern="0" cap="none" spc="-15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futuro</a:t>
            </a:r>
            <a:r>
              <a:rPr kumimoji="0" lang="en-US" sz="2400" b="0" i="0" u="none" strike="noStrike" kern="0" cap="none" spc="-15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 </a:t>
            </a:r>
            <a:r>
              <a:rPr kumimoji="0" lang="en-US" sz="2400" b="0" i="0" u="none" strike="noStrike" kern="0" cap="none" spc="-15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cs typeface="Segoe UI" panose="020B0502040204020203" pitchFamily="34" charset="0"/>
              </a:rPr>
              <a:t>profissional</a:t>
            </a:r>
            <a:endParaRPr kumimoji="0" lang="en-US" sz="2400" b="0" i="0" u="none" strike="noStrike" kern="0" cap="none" spc="-15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cs typeface="Segoe UI" panose="020B0502040204020203" pitchFamily="34" charset="0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4612626" y="3716989"/>
            <a:ext cx="1988288" cy="2151659"/>
          </a:xfrm>
          <a:prstGeom prst="rect">
            <a:avLst/>
          </a:prstGeom>
          <a:noFill/>
          <a:ln w="41275" cap="flat" cmpd="sng" algn="ctr">
            <a:solidFill>
              <a:srgbClr val="70AD47">
                <a:lumMod val="75000"/>
              </a:srgbClr>
            </a:solidFill>
            <a:prstDash val="dash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17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363426" y="6214686"/>
            <a:ext cx="835178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658277"/>
            <a:r>
              <a:rPr lang="pt-BR" altLang="pt-BR" sz="1600" dirty="0">
                <a:solidFill>
                  <a:srgbClr val="A5A5A5">
                    <a:lumMod val="50000"/>
                  </a:srgbClr>
                </a:solidFill>
                <a:latin typeface="Calibri"/>
              </a:rPr>
              <a:t>Fonte: Pesquisa “</a:t>
            </a:r>
            <a:r>
              <a:rPr lang="pt-BR" sz="1600" dirty="0">
                <a:solidFill>
                  <a:srgbClr val="A5A5A5">
                    <a:lumMod val="50000"/>
                  </a:srgbClr>
                </a:solidFill>
                <a:latin typeface="Calibri"/>
              </a:rPr>
              <a:t>Os Jovens, a Educação e o Ensino Técnico”, 2016</a:t>
            </a:r>
          </a:p>
        </p:txBody>
      </p:sp>
    </p:spTree>
    <p:extLst>
      <p:ext uri="{BB962C8B-B14F-4D97-AF65-F5344CB8AC3E}">
        <p14:creationId xmlns:p14="http://schemas.microsoft.com/office/powerpoint/2010/main" val="369907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99" r="21193"/>
          <a:stretch/>
        </p:blipFill>
        <p:spPr>
          <a:xfrm>
            <a:off x="8462424" y="0"/>
            <a:ext cx="3730752" cy="6858000"/>
          </a:xfrm>
          <a:prstGeom prst="rect">
            <a:avLst/>
          </a:prstGeom>
        </p:spPr>
      </p:pic>
      <p:pic>
        <p:nvPicPr>
          <p:cNvPr id="70" name="Imagem 69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6" r="20762"/>
          <a:stretch/>
        </p:blipFill>
        <p:spPr>
          <a:xfrm>
            <a:off x="8297362" y="0"/>
            <a:ext cx="3950677" cy="68580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1" t="84445" r="23793"/>
          <a:stretch/>
        </p:blipFill>
        <p:spPr>
          <a:xfrm>
            <a:off x="8852099" y="5791200"/>
            <a:ext cx="2999232" cy="10668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232D25FD-0B6A-471B-B8F3-F9284297B305}"/>
              </a:ext>
            </a:extLst>
          </p:cNvPr>
          <p:cNvSpPr txBox="1"/>
          <p:nvPr/>
        </p:nvSpPr>
        <p:spPr>
          <a:xfrm>
            <a:off x="1398766" y="480615"/>
            <a:ext cx="11555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b="0" i="1" u="none" strike="noStrike" cap="none" spc="300" normalizeH="0" baseline="0">
                <a:ln>
                  <a:noFill/>
                </a:ln>
                <a:solidFill>
                  <a:srgbClr val="1B67AE"/>
                </a:solidFill>
                <a:effectLst/>
                <a:uLnTx/>
                <a:uFillTx/>
                <a:latin typeface="Rockwell" panose="02060603020205020403" pitchFamily="18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r>
              <a:rPr lang="pt-BR" sz="3600" i="0" spc="600" dirty="0" smtClean="0">
                <a:latin typeface="Century Gothic" panose="020B0502020202020204" pitchFamily="34" charset="0"/>
              </a:rPr>
              <a:t>REGULAÇÃO</a:t>
            </a:r>
            <a:endParaRPr lang="pt-BR" sz="3600" i="0" spc="600" dirty="0">
              <a:latin typeface="Century Gothic" panose="020B0502020202020204" pitchFamily="34" charset="0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5D05F335-8773-48EF-8608-7208DBFCAAF7}"/>
              </a:ext>
            </a:extLst>
          </p:cNvPr>
          <p:cNvCxnSpPr>
            <a:cxnSpLocks/>
          </p:cNvCxnSpPr>
          <p:nvPr/>
        </p:nvCxnSpPr>
        <p:spPr>
          <a:xfrm>
            <a:off x="695325" y="1419225"/>
            <a:ext cx="0" cy="5514975"/>
          </a:xfrm>
          <a:prstGeom prst="line">
            <a:avLst/>
          </a:prstGeom>
          <a:ln w="38100" cap="rnd">
            <a:solidFill>
              <a:srgbClr val="1B67AE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E535C70-1696-45D0-972C-A4A37E3CEC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4" t="59352" r="66991" b="25386"/>
          <a:stretch/>
        </p:blipFill>
        <p:spPr>
          <a:xfrm>
            <a:off x="86771" y="280446"/>
            <a:ext cx="1217108" cy="1046670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8615243" y="195709"/>
            <a:ext cx="3330978" cy="6393070"/>
          </a:xfrm>
          <a:prstGeom prst="rect">
            <a:avLst/>
          </a:prstGeom>
          <a:solidFill>
            <a:srgbClr val="3C60A7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57A9035E-6472-4CC8-B855-62CC96EC9A89}"/>
              </a:ext>
            </a:extLst>
          </p:cNvPr>
          <p:cNvSpPr txBox="1"/>
          <p:nvPr/>
        </p:nvSpPr>
        <p:spPr bwMode="auto">
          <a:xfrm>
            <a:off x="860388" y="2874413"/>
            <a:ext cx="386688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Diretrizes Curriculares</a:t>
            </a:r>
            <a:r>
              <a:rPr kumimoji="0" lang="pt-BR" sz="320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Nacionais </a:t>
            </a:r>
            <a:r>
              <a:rPr kumimoji="0" lang="pt-BR" sz="3200" b="1" i="1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para o</a:t>
            </a:r>
          </a:p>
          <a:p>
            <a:pPr marL="0" marR="0" lvl="0" indent="0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b="1" i="1" baseline="0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Ensino</a:t>
            </a:r>
            <a:r>
              <a:rPr lang="pt-BR" sz="3200" b="1" i="1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Médio</a:t>
            </a:r>
            <a:endParaRPr kumimoji="0" lang="pt-BR" sz="3200" b="1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820150" y="2869179"/>
            <a:ext cx="353683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342900">
              <a:defRPr/>
            </a:pPr>
            <a:r>
              <a:rPr lang="pt-BR" sz="3200" i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Diretrizes Gerais para a </a:t>
            </a:r>
            <a:r>
              <a:rPr lang="pt-BR" sz="3200" b="1" i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Educação Profissional e Tecnológica</a:t>
            </a:r>
          </a:p>
        </p:txBody>
      </p:sp>
    </p:spTree>
    <p:extLst>
      <p:ext uri="{BB962C8B-B14F-4D97-AF65-F5344CB8AC3E}">
        <p14:creationId xmlns:p14="http://schemas.microsoft.com/office/powerpoint/2010/main" val="380069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059222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35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559453" y="247230"/>
            <a:ext cx="11469111" cy="137174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PREMISSAS</a:t>
            </a:r>
            <a:endParaRPr lang="pt-BR" sz="4000" dirty="0"/>
          </a:p>
          <a:p>
            <a:pPr marL="0" marR="0" lvl="0" indent="0" defTabSz="914400" rtl="0" eaLnBrk="1" fontAlgn="auto" latinLnBrk="0" hangingPunct="1">
              <a:lnSpc>
                <a:spcPct val="85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71923" y="1033730"/>
            <a:ext cx="1165664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</a:rPr>
              <a:t>Atualização das diretrizes </a:t>
            </a:r>
            <a:r>
              <a:rPr lang="pt-BR" sz="2800" dirty="0" smtClean="0"/>
              <a:t>já existentes frente às modificações realizadas na LDB pela Lei 13.415/2017 (Reforma Ensino Médio)</a:t>
            </a:r>
            <a:endParaRPr lang="pt-BR" sz="28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800" dirty="0" smtClean="0"/>
              <a:t>A oferta da formação técnica e profissional orientada para profissões com </a:t>
            </a: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maior aproximação 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</a:rPr>
              <a:t>com o setor </a:t>
            </a: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produtivo</a:t>
            </a:r>
            <a:endParaRPr lang="pt-BR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Simplificação </a:t>
            </a:r>
            <a:r>
              <a:rPr lang="pt-BR" sz="2800" dirty="0"/>
              <a:t>do processo de revisão do Catálogo Nacional de Cursos </a:t>
            </a:r>
            <a:r>
              <a:rPr lang="pt-BR" sz="2800" dirty="0" smtClean="0"/>
              <a:t>Técnicos, valorizando a </a:t>
            </a: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inovação tecnológica</a:t>
            </a:r>
            <a:endParaRPr lang="pt-BR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Maior 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</a:rPr>
              <a:t>autonomia das instituições e redes de </a:t>
            </a: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ensino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Regime de colaboração </a:t>
            </a:r>
            <a:r>
              <a:rPr lang="pt-BR" sz="2800" dirty="0"/>
              <a:t>entre </a:t>
            </a:r>
            <a:r>
              <a:rPr lang="pt-BR" sz="2800" dirty="0" smtClean="0"/>
              <a:t>as instâncias federativas</a:t>
            </a:r>
            <a:endParaRPr lang="pt-BR" sz="28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pt-BR" sz="2800" dirty="0"/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3445828" y="301660"/>
            <a:ext cx="4816429" cy="563829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PARA A ATUALIZAÇÃO</a:t>
            </a:r>
          </a:p>
        </p:txBody>
      </p:sp>
    </p:spTree>
    <p:extLst>
      <p:ext uri="{BB962C8B-B14F-4D97-AF65-F5344CB8AC3E}">
        <p14:creationId xmlns:p14="http://schemas.microsoft.com/office/powerpoint/2010/main" val="150301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xmlns="" id="{7AEDF6DD-C4DF-4ABF-B2C8-0E9F4163564F}"/>
              </a:ext>
            </a:extLst>
          </p:cNvPr>
          <p:cNvCxnSpPr>
            <a:cxnSpLocks/>
          </p:cNvCxnSpPr>
          <p:nvPr/>
        </p:nvCxnSpPr>
        <p:spPr bwMode="auto">
          <a:xfrm>
            <a:off x="1040043" y="-1241872"/>
            <a:ext cx="0" cy="1732547"/>
          </a:xfrm>
          <a:prstGeom prst="line">
            <a:avLst/>
          </a:prstGeom>
          <a:ln w="12700">
            <a:solidFill>
              <a:srgbClr val="F6F6F6"/>
            </a:solidFill>
            <a:headEnd type="none" w="med" len="med"/>
            <a:tailEnd type="none" w="med" len="med"/>
          </a:ln>
          <a:effectLst/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7650" name="Picture 2" descr="man writing on pap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4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tângulo 35"/>
          <p:cNvSpPr/>
          <p:nvPr/>
        </p:nvSpPr>
        <p:spPr>
          <a:xfrm>
            <a:off x="-27971" y="0"/>
            <a:ext cx="12192000" cy="7043057"/>
          </a:xfrm>
          <a:prstGeom prst="rect">
            <a:avLst/>
          </a:prstGeom>
          <a:solidFill>
            <a:srgbClr val="3C60A7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2" name="Conector reto 51">
            <a:extLst>
              <a:ext uri="{FF2B5EF4-FFF2-40B4-BE49-F238E27FC236}">
                <a16:creationId xmlns:a16="http://schemas.microsoft.com/office/drawing/2014/main" xmlns="" id="{7AEDF6DD-C4DF-4ABF-B2C8-0E9F4163564F}"/>
              </a:ext>
            </a:extLst>
          </p:cNvPr>
          <p:cNvCxnSpPr>
            <a:cxnSpLocks/>
          </p:cNvCxnSpPr>
          <p:nvPr/>
        </p:nvCxnSpPr>
        <p:spPr bwMode="auto">
          <a:xfrm>
            <a:off x="1040043" y="-1241872"/>
            <a:ext cx="0" cy="1732547"/>
          </a:xfrm>
          <a:prstGeom prst="line">
            <a:avLst/>
          </a:prstGeom>
          <a:ln w="12700">
            <a:solidFill>
              <a:srgbClr val="F6F6F6"/>
            </a:solidFill>
            <a:headEnd type="none" w="med" len="med"/>
            <a:tailEnd type="none" w="med" len="med"/>
          </a:ln>
          <a:effectLst/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53" name="Agrupar 18">
            <a:extLst>
              <a:ext uri="{FF2B5EF4-FFF2-40B4-BE49-F238E27FC236}">
                <a16:creationId xmlns:a16="http://schemas.microsoft.com/office/drawing/2014/main" xmlns="" id="{E9179666-79B9-453D-ABCD-C8D3F35556B5}"/>
              </a:ext>
            </a:extLst>
          </p:cNvPr>
          <p:cNvGrpSpPr/>
          <p:nvPr/>
        </p:nvGrpSpPr>
        <p:grpSpPr>
          <a:xfrm>
            <a:off x="782379" y="531016"/>
            <a:ext cx="555199" cy="561474"/>
            <a:chOff x="1981201" y="1698349"/>
            <a:chExt cx="561975" cy="568325"/>
          </a:xfrm>
        </p:grpSpPr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xmlns="" id="{02E70EF8-D1F2-4968-9D92-C23F13170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789" y="1866624"/>
              <a:ext cx="280988" cy="296863"/>
            </a:xfrm>
            <a:custGeom>
              <a:avLst/>
              <a:gdLst>
                <a:gd name="T0" fmla="*/ 84 w 88"/>
                <a:gd name="T1" fmla="*/ 80 h 92"/>
                <a:gd name="T2" fmla="*/ 48 w 88"/>
                <a:gd name="T3" fmla="*/ 80 h 92"/>
                <a:gd name="T4" fmla="*/ 44 w 88"/>
                <a:gd name="T5" fmla="*/ 84 h 92"/>
                <a:gd name="T6" fmla="*/ 44 w 88"/>
                <a:gd name="T7" fmla="*/ 88 h 92"/>
                <a:gd name="T8" fmla="*/ 40 w 88"/>
                <a:gd name="T9" fmla="*/ 92 h 92"/>
                <a:gd name="T10" fmla="*/ 8 w 88"/>
                <a:gd name="T11" fmla="*/ 92 h 92"/>
                <a:gd name="T12" fmla="*/ 0 w 88"/>
                <a:gd name="T13" fmla="*/ 84 h 92"/>
                <a:gd name="T14" fmla="*/ 0 w 88"/>
                <a:gd name="T15" fmla="*/ 72 h 92"/>
                <a:gd name="T16" fmla="*/ 8 w 88"/>
                <a:gd name="T17" fmla="*/ 64 h 92"/>
                <a:gd name="T18" fmla="*/ 24 w 88"/>
                <a:gd name="T19" fmla="*/ 64 h 92"/>
                <a:gd name="T20" fmla="*/ 36 w 88"/>
                <a:gd name="T21" fmla="*/ 52 h 92"/>
                <a:gd name="T22" fmla="*/ 36 w 88"/>
                <a:gd name="T23" fmla="*/ 52 h 92"/>
                <a:gd name="T24" fmla="*/ 24 w 88"/>
                <a:gd name="T25" fmla="*/ 40 h 92"/>
                <a:gd name="T26" fmla="*/ 24 w 88"/>
                <a:gd name="T27" fmla="*/ 40 h 92"/>
                <a:gd name="T28" fmla="*/ 16 w 88"/>
                <a:gd name="T29" fmla="*/ 32 h 92"/>
                <a:gd name="T30" fmla="*/ 16 w 88"/>
                <a:gd name="T31" fmla="*/ 28 h 92"/>
                <a:gd name="T32" fmla="*/ 24 w 88"/>
                <a:gd name="T33" fmla="*/ 20 h 92"/>
                <a:gd name="T34" fmla="*/ 44 w 88"/>
                <a:gd name="T35" fmla="*/ 20 h 92"/>
                <a:gd name="T36" fmla="*/ 52 w 88"/>
                <a:gd name="T37" fmla="*/ 12 h 92"/>
                <a:gd name="T38" fmla="*/ 52 w 88"/>
                <a:gd name="T39" fmla="*/ 8 h 92"/>
                <a:gd name="T40" fmla="*/ 60 w 88"/>
                <a:gd name="T41" fmla="*/ 0 h 92"/>
                <a:gd name="T42" fmla="*/ 88 w 88"/>
                <a:gd name="T43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92">
                  <a:moveTo>
                    <a:pt x="84" y="80"/>
                  </a:moveTo>
                  <a:cubicBezTo>
                    <a:pt x="48" y="80"/>
                    <a:pt x="48" y="80"/>
                    <a:pt x="48" y="80"/>
                  </a:cubicBezTo>
                  <a:cubicBezTo>
                    <a:pt x="46" y="80"/>
                    <a:pt x="44" y="82"/>
                    <a:pt x="44" y="84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4" y="90"/>
                    <a:pt x="42" y="92"/>
                    <a:pt x="40" y="92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4" y="92"/>
                    <a:pt x="0" y="88"/>
                    <a:pt x="0" y="84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68"/>
                    <a:pt x="4" y="64"/>
                    <a:pt x="8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31" y="64"/>
                    <a:pt x="36" y="59"/>
                    <a:pt x="36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6" y="45"/>
                    <a:pt x="31" y="40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0" y="40"/>
                    <a:pt x="16" y="36"/>
                    <a:pt x="16" y="32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20" y="20"/>
                    <a:pt x="24" y="20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8" y="20"/>
                    <a:pt x="52" y="16"/>
                    <a:pt x="52" y="12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4"/>
                    <a:pt x="56" y="0"/>
                    <a:pt x="60" y="0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xmlns="" id="{9CAC7F16-6666-43F1-AD81-E8F1E42EA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601" y="1828524"/>
              <a:ext cx="255588" cy="257175"/>
            </a:xfrm>
            <a:custGeom>
              <a:avLst/>
              <a:gdLst>
                <a:gd name="T0" fmla="*/ 0 w 80"/>
                <a:gd name="T1" fmla="*/ 80 h 80"/>
                <a:gd name="T2" fmla="*/ 40 w 80"/>
                <a:gd name="T3" fmla="*/ 80 h 80"/>
                <a:gd name="T4" fmla="*/ 48 w 80"/>
                <a:gd name="T5" fmla="*/ 72 h 80"/>
                <a:gd name="T6" fmla="*/ 48 w 80"/>
                <a:gd name="T7" fmla="*/ 64 h 80"/>
                <a:gd name="T8" fmla="*/ 40 w 80"/>
                <a:gd name="T9" fmla="*/ 56 h 80"/>
                <a:gd name="T10" fmla="*/ 32 w 80"/>
                <a:gd name="T11" fmla="*/ 56 h 80"/>
                <a:gd name="T12" fmla="*/ 24 w 80"/>
                <a:gd name="T13" fmla="*/ 48 h 80"/>
                <a:gd name="T14" fmla="*/ 24 w 80"/>
                <a:gd name="T15" fmla="*/ 44 h 80"/>
                <a:gd name="T16" fmla="*/ 32 w 80"/>
                <a:gd name="T17" fmla="*/ 36 h 80"/>
                <a:gd name="T18" fmla="*/ 56 w 80"/>
                <a:gd name="T19" fmla="*/ 36 h 80"/>
                <a:gd name="T20" fmla="*/ 64 w 80"/>
                <a:gd name="T21" fmla="*/ 28 h 80"/>
                <a:gd name="T22" fmla="*/ 64 w 80"/>
                <a:gd name="T23" fmla="*/ 20 h 80"/>
                <a:gd name="T24" fmla="*/ 72 w 80"/>
                <a:gd name="T25" fmla="*/ 20 h 80"/>
                <a:gd name="T26" fmla="*/ 80 w 80"/>
                <a:gd name="T27" fmla="*/ 12 h 80"/>
                <a:gd name="T28" fmla="*/ 80 w 80"/>
                <a:gd name="T29" fmla="*/ 8 h 80"/>
                <a:gd name="T30" fmla="*/ 72 w 80"/>
                <a:gd name="T31" fmla="*/ 0 h 80"/>
                <a:gd name="T32" fmla="*/ 48 w 80"/>
                <a:gd name="T33" fmla="*/ 0 h 80"/>
                <a:gd name="T34" fmla="*/ 44 w 80"/>
                <a:gd name="T35" fmla="*/ 4 h 80"/>
                <a:gd name="T36" fmla="*/ 44 w 80"/>
                <a:gd name="T37" fmla="*/ 8 h 80"/>
                <a:gd name="T38" fmla="*/ 40 w 80"/>
                <a:gd name="T39" fmla="*/ 12 h 80"/>
                <a:gd name="T40" fmla="*/ 0 w 80"/>
                <a:gd name="T41" fmla="*/ 1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80">
                  <a:moveTo>
                    <a:pt x="0" y="80"/>
                  </a:moveTo>
                  <a:cubicBezTo>
                    <a:pt x="40" y="80"/>
                    <a:pt x="40" y="80"/>
                    <a:pt x="40" y="80"/>
                  </a:cubicBezTo>
                  <a:cubicBezTo>
                    <a:pt x="44" y="80"/>
                    <a:pt x="48" y="76"/>
                    <a:pt x="48" y="72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0"/>
                    <a:pt x="44" y="56"/>
                    <a:pt x="40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6"/>
                    <a:pt x="24" y="52"/>
                    <a:pt x="24" y="48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4" y="40"/>
                    <a:pt x="28" y="36"/>
                    <a:pt x="32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60" y="36"/>
                    <a:pt x="64" y="32"/>
                    <a:pt x="64" y="28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6" y="20"/>
                    <a:pt x="80" y="16"/>
                    <a:pt x="80" y="12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0" y="4"/>
                    <a:pt x="76" y="0"/>
                    <a:pt x="72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6" y="0"/>
                    <a:pt x="44" y="2"/>
                    <a:pt x="44" y="4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10"/>
                    <a:pt x="42" y="12"/>
                    <a:pt x="40" y="12"/>
                  </a:cubicBezTo>
                  <a:cubicBezTo>
                    <a:pt x="0" y="12"/>
                    <a:pt x="0" y="12"/>
                    <a:pt x="0" y="1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Oval 16">
              <a:extLst>
                <a:ext uri="{FF2B5EF4-FFF2-40B4-BE49-F238E27FC236}">
                  <a16:creationId xmlns:a16="http://schemas.microsoft.com/office/drawing/2014/main" xmlns="" id="{8DAE06F7-1ACC-411F-A8E2-91955D35C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1201" y="1698349"/>
              <a:ext cx="561975" cy="568325"/>
            </a:xfrm>
            <a:prstGeom prst="ellipse">
              <a:avLst/>
            </a:pr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8" name="CaixaDeTexto 57">
            <a:extLst>
              <a:ext uri="{FF2B5EF4-FFF2-40B4-BE49-F238E27FC236}">
                <a16:creationId xmlns:a16="http://schemas.microsoft.com/office/drawing/2014/main" xmlns="" id="{57A9035E-6472-4CC8-B855-62CC96EC9A89}"/>
              </a:ext>
            </a:extLst>
          </p:cNvPr>
          <p:cNvSpPr txBox="1"/>
          <p:nvPr/>
        </p:nvSpPr>
        <p:spPr bwMode="auto">
          <a:xfrm>
            <a:off x="580993" y="1734443"/>
            <a:ext cx="1158303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Diretrizes Curriculares</a:t>
            </a:r>
            <a:r>
              <a:rPr kumimoji="0" lang="pt-BR" sz="60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Nacionais para o</a:t>
            </a:r>
          </a:p>
          <a:p>
            <a:pPr marL="0" marR="0" lvl="0" indent="0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000" b="1" i="1" baseline="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Ensino</a:t>
            </a:r>
            <a:r>
              <a:rPr lang="pt-BR" sz="6000" b="1" i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Médio</a:t>
            </a:r>
            <a:endParaRPr kumimoji="0" lang="pt-BR" sz="6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2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Agrupar 13">
            <a:extLst>
              <a:ext uri="{FF2B5EF4-FFF2-40B4-BE49-F238E27FC236}">
                <a16:creationId xmlns="" xmlns:a16="http://schemas.microsoft.com/office/drawing/2014/main" id="{CC43BD34-BEFE-488B-B957-4E4435E5DF7C}"/>
              </a:ext>
            </a:extLst>
          </p:cNvPr>
          <p:cNvGrpSpPr/>
          <p:nvPr/>
        </p:nvGrpSpPr>
        <p:grpSpPr>
          <a:xfrm>
            <a:off x="8052379" y="1768901"/>
            <a:ext cx="6331497" cy="4209280"/>
            <a:chOff x="5034551" y="-412019"/>
            <a:chExt cx="9118014" cy="6061801"/>
          </a:xfrm>
        </p:grpSpPr>
        <p:sp>
          <p:nvSpPr>
            <p:cNvPr id="72" name="Retângulo 71">
              <a:extLst>
                <a:ext uri="{FF2B5EF4-FFF2-40B4-BE49-F238E27FC236}">
                  <a16:creationId xmlns="" xmlns:a16="http://schemas.microsoft.com/office/drawing/2014/main" id="{DFF474C2-A3E3-4E02-A390-074938AC0760}"/>
                </a:ext>
              </a:extLst>
            </p:cNvPr>
            <p:cNvSpPr/>
            <p:nvPr/>
          </p:nvSpPr>
          <p:spPr>
            <a:xfrm>
              <a:off x="13886533" y="-412019"/>
              <a:ext cx="266032" cy="9640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317480">
                <a:defRPr/>
              </a:pPr>
              <a:endParaRPr lang="pt-BR" sz="375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54" name="Agrupar 9">
              <a:extLst>
                <a:ext uri="{FF2B5EF4-FFF2-40B4-BE49-F238E27FC236}">
                  <a16:creationId xmlns="" xmlns:a16="http://schemas.microsoft.com/office/drawing/2014/main" id="{B3019682-EEC6-42D7-9F31-315740946CE6}"/>
                </a:ext>
              </a:extLst>
            </p:cNvPr>
            <p:cNvGrpSpPr/>
            <p:nvPr/>
          </p:nvGrpSpPr>
          <p:grpSpPr>
            <a:xfrm>
              <a:off x="11048828" y="4344989"/>
              <a:ext cx="280545" cy="1304793"/>
              <a:chOff x="11048828" y="4344989"/>
              <a:chExt cx="280545" cy="1304793"/>
            </a:xfrm>
          </p:grpSpPr>
          <p:sp>
            <p:nvSpPr>
              <p:cNvPr id="66" name="Retângulo 65">
                <a:extLst>
                  <a:ext uri="{FF2B5EF4-FFF2-40B4-BE49-F238E27FC236}">
                    <a16:creationId xmlns="" xmlns:a16="http://schemas.microsoft.com/office/drawing/2014/main" id="{238DF520-1433-4FC9-88C0-C5796E4D7030}"/>
                  </a:ext>
                </a:extLst>
              </p:cNvPr>
              <p:cNvSpPr/>
              <p:nvPr/>
            </p:nvSpPr>
            <p:spPr>
              <a:xfrm>
                <a:off x="11063341" y="4344989"/>
                <a:ext cx="266032" cy="6870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317480">
                  <a:defRPr/>
                </a:pPr>
                <a:endParaRPr lang="pt-BR" sz="25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Retângulo 68">
                <a:extLst>
                  <a:ext uri="{FF2B5EF4-FFF2-40B4-BE49-F238E27FC236}">
                    <a16:creationId xmlns="" xmlns:a16="http://schemas.microsoft.com/office/drawing/2014/main" id="{973DF091-DE22-4091-8A97-A29B4F1503E0}"/>
                  </a:ext>
                </a:extLst>
              </p:cNvPr>
              <p:cNvSpPr/>
              <p:nvPr/>
            </p:nvSpPr>
            <p:spPr>
              <a:xfrm>
                <a:off x="11048828" y="5132127"/>
                <a:ext cx="266032" cy="517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317480">
                  <a:defRPr/>
                </a:pPr>
                <a:endParaRPr lang="pt-BR" sz="1736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5" name="Agrupar 7">
              <a:extLst>
                <a:ext uri="{FF2B5EF4-FFF2-40B4-BE49-F238E27FC236}">
                  <a16:creationId xmlns="" xmlns:a16="http://schemas.microsoft.com/office/drawing/2014/main" id="{6366FE44-6F5F-4EBF-B2FF-6F625C6FE04E}"/>
                </a:ext>
              </a:extLst>
            </p:cNvPr>
            <p:cNvGrpSpPr/>
            <p:nvPr/>
          </p:nvGrpSpPr>
          <p:grpSpPr>
            <a:xfrm>
              <a:off x="5034551" y="3899659"/>
              <a:ext cx="2717693" cy="1732632"/>
              <a:chOff x="5034551" y="3899659"/>
              <a:chExt cx="2717693" cy="1732632"/>
            </a:xfrm>
          </p:grpSpPr>
          <p:sp>
            <p:nvSpPr>
              <p:cNvPr id="62" name="Retângulo 61">
                <a:extLst>
                  <a:ext uri="{FF2B5EF4-FFF2-40B4-BE49-F238E27FC236}">
                    <a16:creationId xmlns="" xmlns:a16="http://schemas.microsoft.com/office/drawing/2014/main" id="{7CF9388A-99E7-4060-8C35-ED9A6DFDB903}"/>
                  </a:ext>
                </a:extLst>
              </p:cNvPr>
              <p:cNvSpPr/>
              <p:nvPr/>
            </p:nvSpPr>
            <p:spPr>
              <a:xfrm>
                <a:off x="5572542" y="3899659"/>
                <a:ext cx="1464046" cy="964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317480">
                  <a:defRPr/>
                </a:pPr>
                <a:r>
                  <a:rPr lang="pt-BR" sz="3750" b="1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452</a:t>
                </a:r>
                <a:endParaRPr lang="pt-BR" sz="25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Retângulo 62">
                <a:extLst>
                  <a:ext uri="{FF2B5EF4-FFF2-40B4-BE49-F238E27FC236}">
                    <a16:creationId xmlns="" xmlns:a16="http://schemas.microsoft.com/office/drawing/2014/main" id="{2449A0B1-3FC8-4BF9-960A-E5529903B998}"/>
                  </a:ext>
                </a:extLst>
              </p:cNvPr>
              <p:cNvSpPr/>
              <p:nvPr/>
            </p:nvSpPr>
            <p:spPr>
              <a:xfrm>
                <a:off x="5034551" y="4745830"/>
                <a:ext cx="2717693" cy="8864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317480">
                  <a:lnSpc>
                    <a:spcPct val="85000"/>
                  </a:lnSpc>
                  <a:defRPr/>
                </a:pPr>
                <a:r>
                  <a:rPr lang="pt-BR" sz="2000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Unidades móveis</a:t>
                </a:r>
                <a:endParaRPr lang="pt-BR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6" name="Agrupar 11">
              <a:extLst>
                <a:ext uri="{FF2B5EF4-FFF2-40B4-BE49-F238E27FC236}">
                  <a16:creationId xmlns="" xmlns:a16="http://schemas.microsoft.com/office/drawing/2014/main" id="{18254D2D-E1F4-4C77-A57A-09CFF2C66466}"/>
                </a:ext>
              </a:extLst>
            </p:cNvPr>
            <p:cNvGrpSpPr/>
            <p:nvPr/>
          </p:nvGrpSpPr>
          <p:grpSpPr>
            <a:xfrm>
              <a:off x="5278011" y="1642446"/>
              <a:ext cx="2412998" cy="1732632"/>
              <a:chOff x="5278011" y="1642446"/>
              <a:chExt cx="2412998" cy="1732632"/>
            </a:xfrm>
          </p:grpSpPr>
          <p:sp>
            <p:nvSpPr>
              <p:cNvPr id="60" name="Retângulo 59">
                <a:extLst>
                  <a:ext uri="{FF2B5EF4-FFF2-40B4-BE49-F238E27FC236}">
                    <a16:creationId xmlns="" xmlns:a16="http://schemas.microsoft.com/office/drawing/2014/main" id="{F4A8BCD0-C45F-4407-89DD-2FBEF02F4C98}"/>
                  </a:ext>
                </a:extLst>
              </p:cNvPr>
              <p:cNvSpPr/>
              <p:nvPr/>
            </p:nvSpPr>
            <p:spPr>
              <a:xfrm>
                <a:off x="5711711" y="1642446"/>
                <a:ext cx="1464046" cy="9640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317480">
                  <a:defRPr/>
                </a:pPr>
                <a:r>
                  <a:rPr lang="pt-BR" sz="3750" b="1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541</a:t>
                </a:r>
                <a:endParaRPr lang="pt-BR" sz="25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Retângulo 60">
                <a:extLst>
                  <a:ext uri="{FF2B5EF4-FFF2-40B4-BE49-F238E27FC236}">
                    <a16:creationId xmlns="" xmlns:a16="http://schemas.microsoft.com/office/drawing/2014/main" id="{F680D63D-1FAA-4538-83D7-7E74F40A3680}"/>
                  </a:ext>
                </a:extLst>
              </p:cNvPr>
              <p:cNvSpPr/>
              <p:nvPr/>
            </p:nvSpPr>
            <p:spPr>
              <a:xfrm>
                <a:off x="5278011" y="2488617"/>
                <a:ext cx="2412998" cy="8864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317480">
                  <a:lnSpc>
                    <a:spcPct val="85000"/>
                  </a:lnSpc>
                  <a:defRPr/>
                </a:pPr>
                <a:r>
                  <a:rPr lang="pt-BR" sz="2000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Unidades fixas</a:t>
                </a:r>
                <a:endParaRPr lang="pt-BR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7" name="Agrupar 8">
              <a:extLst>
                <a:ext uri="{FF2B5EF4-FFF2-40B4-BE49-F238E27FC236}">
                  <a16:creationId xmlns="" xmlns:a16="http://schemas.microsoft.com/office/drawing/2014/main" id="{1F56B397-9575-4948-81CF-9805FE1CA209}"/>
                </a:ext>
              </a:extLst>
            </p:cNvPr>
            <p:cNvGrpSpPr/>
            <p:nvPr/>
          </p:nvGrpSpPr>
          <p:grpSpPr>
            <a:xfrm>
              <a:off x="8142383" y="3994479"/>
              <a:ext cx="2497971" cy="1501524"/>
              <a:chOff x="8142383" y="3994479"/>
              <a:chExt cx="2497971" cy="1501524"/>
            </a:xfrm>
          </p:grpSpPr>
          <p:sp>
            <p:nvSpPr>
              <p:cNvPr id="58" name="Retângulo 57">
                <a:extLst>
                  <a:ext uri="{FF2B5EF4-FFF2-40B4-BE49-F238E27FC236}">
                    <a16:creationId xmlns="" xmlns:a16="http://schemas.microsoft.com/office/drawing/2014/main" id="{18BDDAE7-ECFA-43FA-BB99-0B3C03A55498}"/>
                  </a:ext>
                </a:extLst>
              </p:cNvPr>
              <p:cNvSpPr/>
              <p:nvPr/>
            </p:nvSpPr>
            <p:spPr>
              <a:xfrm>
                <a:off x="8291235" y="3994479"/>
                <a:ext cx="1064678" cy="9640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317480">
                  <a:defRPr/>
                </a:pPr>
                <a:r>
                  <a:rPr lang="pt-BR" sz="3750" b="1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02</a:t>
                </a:r>
                <a:endParaRPr lang="pt-BR" sz="25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9" name="Retângulo 58">
                <a:extLst>
                  <a:ext uri="{FF2B5EF4-FFF2-40B4-BE49-F238E27FC236}">
                    <a16:creationId xmlns="" xmlns:a16="http://schemas.microsoft.com/office/drawing/2014/main" id="{FBB02C08-F910-42FC-A930-258C68B86F65}"/>
                  </a:ext>
                </a:extLst>
              </p:cNvPr>
              <p:cNvSpPr/>
              <p:nvPr/>
            </p:nvSpPr>
            <p:spPr>
              <a:xfrm>
                <a:off x="8142383" y="4919803"/>
                <a:ext cx="2497971" cy="5762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317480">
                  <a:defRPr/>
                </a:pPr>
                <a:r>
                  <a:rPr lang="pt-BR" sz="2000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Barcos-escola</a:t>
                </a:r>
                <a:endParaRPr lang="pt-BR" sz="2000" dirty="0">
                  <a:solidFill>
                    <a:prstClr val="white"/>
                  </a:solidFill>
                </a:endParaRPr>
              </a:p>
            </p:txBody>
          </p:sp>
        </p:grpSp>
      </p:grpSp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059222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124768" y="293804"/>
            <a:ext cx="11469111" cy="137174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ESTRUTURA DA RESOLUÇÃO</a:t>
            </a:r>
            <a:endParaRPr lang="pt-BR" sz="4000" dirty="0"/>
          </a:p>
          <a:p>
            <a:pPr marL="0" marR="0" lvl="0" indent="0" defTabSz="914400" rtl="0" eaLnBrk="1" fontAlgn="auto" latinLnBrk="0" hangingPunct="1">
              <a:lnSpc>
                <a:spcPct val="85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114819" y="883911"/>
            <a:ext cx="11830198" cy="563829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DAS </a:t>
            </a:r>
            <a:r>
              <a:rPr lang="pt-BR" sz="2800" b="0" i="1" dirty="0" err="1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DCNEMs</a:t>
            </a:r>
            <a:endParaRPr lang="pt-BR" sz="2800" b="0" i="1" dirty="0" smtClean="0">
              <a:solidFill>
                <a:srgbClr val="15273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54763" y="1665546"/>
            <a:ext cx="1140939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BR" sz="2400" dirty="0"/>
              <a:t>T</a:t>
            </a:r>
            <a:r>
              <a:rPr lang="uz-Cyrl-UZ" sz="2400" dirty="0" smtClean="0"/>
              <a:t>ítulo </a:t>
            </a:r>
            <a:r>
              <a:rPr lang="pt-BR" sz="2400" dirty="0" smtClean="0"/>
              <a:t>I - O</a:t>
            </a:r>
            <a:r>
              <a:rPr lang="uz-Cyrl-UZ" sz="2400" dirty="0" smtClean="0"/>
              <a:t>bjeto e referencial</a:t>
            </a:r>
            <a:endParaRPr lang="pt-BR" sz="2400" dirty="0" smtClean="0"/>
          </a:p>
          <a:p>
            <a:pPr>
              <a:lnSpc>
                <a:spcPct val="200000"/>
              </a:lnSpc>
            </a:pPr>
            <a:r>
              <a:rPr lang="pt-BR" sz="2400" dirty="0" smtClean="0"/>
              <a:t>Título II – Organização Curricular e Formas de Oferta</a:t>
            </a:r>
          </a:p>
          <a:p>
            <a:pPr lvl="2"/>
            <a:r>
              <a:rPr lang="pt-BR" sz="2400" dirty="0" smtClean="0"/>
              <a:t>Capítulo 1 – Da estrutura Curricular</a:t>
            </a:r>
          </a:p>
          <a:p>
            <a:pPr lvl="2"/>
            <a:r>
              <a:rPr lang="pt-BR" sz="2400" dirty="0" smtClean="0"/>
              <a:t>Capítulo 2 – Formas de oferta e organização  </a:t>
            </a:r>
          </a:p>
          <a:p>
            <a:pPr>
              <a:lnSpc>
                <a:spcPct val="200000"/>
              </a:lnSpc>
            </a:pPr>
            <a:r>
              <a:rPr lang="pt-BR" sz="2400" dirty="0" smtClean="0"/>
              <a:t>Título III </a:t>
            </a:r>
            <a:r>
              <a:rPr lang="pt-BR" sz="2400" dirty="0"/>
              <a:t>– </a:t>
            </a:r>
            <a:r>
              <a:rPr lang="pt-BR" sz="2400" dirty="0" smtClean="0"/>
              <a:t>Dos </a:t>
            </a:r>
            <a:r>
              <a:rPr lang="pt-BR" sz="2400" dirty="0"/>
              <a:t>sistemas de </a:t>
            </a:r>
            <a:r>
              <a:rPr lang="pt-BR" sz="2400" dirty="0" smtClean="0"/>
              <a:t>ensino e projeto pedagógico </a:t>
            </a:r>
          </a:p>
          <a:p>
            <a:pPr>
              <a:lnSpc>
                <a:spcPct val="200000"/>
              </a:lnSpc>
            </a:pPr>
            <a:r>
              <a:rPr lang="pt-BR" sz="2400" dirty="0" smtClean="0"/>
              <a:t>Título V – Disposições gerais e transitórias</a:t>
            </a:r>
            <a:endParaRPr lang="pt-BR" sz="2400" dirty="0"/>
          </a:p>
          <a:p>
            <a:pPr>
              <a:lnSpc>
                <a:spcPct val="200000"/>
              </a:lnSpc>
            </a:pPr>
            <a:endParaRPr lang="pt-BR" sz="2400" dirty="0" smtClean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28322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Agrupar 13">
            <a:extLst>
              <a:ext uri="{FF2B5EF4-FFF2-40B4-BE49-F238E27FC236}">
                <a16:creationId xmlns="" xmlns:a16="http://schemas.microsoft.com/office/drawing/2014/main" id="{CC43BD34-BEFE-488B-B957-4E4435E5DF7C}"/>
              </a:ext>
            </a:extLst>
          </p:cNvPr>
          <p:cNvGrpSpPr/>
          <p:nvPr/>
        </p:nvGrpSpPr>
        <p:grpSpPr>
          <a:xfrm>
            <a:off x="8052379" y="1768901"/>
            <a:ext cx="6331497" cy="4209280"/>
            <a:chOff x="5034551" y="-412019"/>
            <a:chExt cx="9118014" cy="6061801"/>
          </a:xfrm>
        </p:grpSpPr>
        <p:sp>
          <p:nvSpPr>
            <p:cNvPr id="72" name="Retângulo 71">
              <a:extLst>
                <a:ext uri="{FF2B5EF4-FFF2-40B4-BE49-F238E27FC236}">
                  <a16:creationId xmlns="" xmlns:a16="http://schemas.microsoft.com/office/drawing/2014/main" id="{DFF474C2-A3E3-4E02-A390-074938AC0760}"/>
                </a:ext>
              </a:extLst>
            </p:cNvPr>
            <p:cNvSpPr/>
            <p:nvPr/>
          </p:nvSpPr>
          <p:spPr>
            <a:xfrm>
              <a:off x="13886533" y="-412019"/>
              <a:ext cx="266032" cy="9640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317480">
                <a:defRPr/>
              </a:pPr>
              <a:endParaRPr lang="pt-BR" sz="375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54" name="Agrupar 9">
              <a:extLst>
                <a:ext uri="{FF2B5EF4-FFF2-40B4-BE49-F238E27FC236}">
                  <a16:creationId xmlns="" xmlns:a16="http://schemas.microsoft.com/office/drawing/2014/main" id="{B3019682-EEC6-42D7-9F31-315740946CE6}"/>
                </a:ext>
              </a:extLst>
            </p:cNvPr>
            <p:cNvGrpSpPr/>
            <p:nvPr/>
          </p:nvGrpSpPr>
          <p:grpSpPr>
            <a:xfrm>
              <a:off x="11048828" y="4344989"/>
              <a:ext cx="280545" cy="1304793"/>
              <a:chOff x="11048828" y="4344989"/>
              <a:chExt cx="280545" cy="1304793"/>
            </a:xfrm>
          </p:grpSpPr>
          <p:sp>
            <p:nvSpPr>
              <p:cNvPr id="66" name="Retângulo 65">
                <a:extLst>
                  <a:ext uri="{FF2B5EF4-FFF2-40B4-BE49-F238E27FC236}">
                    <a16:creationId xmlns="" xmlns:a16="http://schemas.microsoft.com/office/drawing/2014/main" id="{238DF520-1433-4FC9-88C0-C5796E4D7030}"/>
                  </a:ext>
                </a:extLst>
              </p:cNvPr>
              <p:cNvSpPr/>
              <p:nvPr/>
            </p:nvSpPr>
            <p:spPr>
              <a:xfrm>
                <a:off x="11063341" y="4344989"/>
                <a:ext cx="266032" cy="6870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317480">
                  <a:defRPr/>
                </a:pPr>
                <a:endParaRPr lang="pt-BR" sz="25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Retângulo 68">
                <a:extLst>
                  <a:ext uri="{FF2B5EF4-FFF2-40B4-BE49-F238E27FC236}">
                    <a16:creationId xmlns="" xmlns:a16="http://schemas.microsoft.com/office/drawing/2014/main" id="{973DF091-DE22-4091-8A97-A29B4F1503E0}"/>
                  </a:ext>
                </a:extLst>
              </p:cNvPr>
              <p:cNvSpPr/>
              <p:nvPr/>
            </p:nvSpPr>
            <p:spPr>
              <a:xfrm>
                <a:off x="11048828" y="5132127"/>
                <a:ext cx="266032" cy="517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317480">
                  <a:defRPr/>
                </a:pPr>
                <a:endParaRPr lang="pt-BR" sz="1736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5" name="Agrupar 7">
              <a:extLst>
                <a:ext uri="{FF2B5EF4-FFF2-40B4-BE49-F238E27FC236}">
                  <a16:creationId xmlns="" xmlns:a16="http://schemas.microsoft.com/office/drawing/2014/main" id="{6366FE44-6F5F-4EBF-B2FF-6F625C6FE04E}"/>
                </a:ext>
              </a:extLst>
            </p:cNvPr>
            <p:cNvGrpSpPr/>
            <p:nvPr/>
          </p:nvGrpSpPr>
          <p:grpSpPr>
            <a:xfrm>
              <a:off x="5034551" y="3899659"/>
              <a:ext cx="2717693" cy="1732632"/>
              <a:chOff x="5034551" y="3899659"/>
              <a:chExt cx="2717693" cy="1732632"/>
            </a:xfrm>
          </p:grpSpPr>
          <p:sp>
            <p:nvSpPr>
              <p:cNvPr id="62" name="Retângulo 61">
                <a:extLst>
                  <a:ext uri="{FF2B5EF4-FFF2-40B4-BE49-F238E27FC236}">
                    <a16:creationId xmlns="" xmlns:a16="http://schemas.microsoft.com/office/drawing/2014/main" id="{7CF9388A-99E7-4060-8C35-ED9A6DFDB903}"/>
                  </a:ext>
                </a:extLst>
              </p:cNvPr>
              <p:cNvSpPr/>
              <p:nvPr/>
            </p:nvSpPr>
            <p:spPr>
              <a:xfrm>
                <a:off x="5572542" y="3899659"/>
                <a:ext cx="1464046" cy="9640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317480">
                  <a:defRPr/>
                </a:pPr>
                <a:r>
                  <a:rPr lang="pt-BR" sz="3750" b="1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452</a:t>
                </a:r>
                <a:endParaRPr lang="pt-BR" sz="25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Retângulo 62">
                <a:extLst>
                  <a:ext uri="{FF2B5EF4-FFF2-40B4-BE49-F238E27FC236}">
                    <a16:creationId xmlns="" xmlns:a16="http://schemas.microsoft.com/office/drawing/2014/main" id="{2449A0B1-3FC8-4BF9-960A-E5529903B998}"/>
                  </a:ext>
                </a:extLst>
              </p:cNvPr>
              <p:cNvSpPr/>
              <p:nvPr/>
            </p:nvSpPr>
            <p:spPr>
              <a:xfrm>
                <a:off x="5034551" y="4745830"/>
                <a:ext cx="2717693" cy="8864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317480">
                  <a:lnSpc>
                    <a:spcPct val="85000"/>
                  </a:lnSpc>
                  <a:defRPr/>
                </a:pPr>
                <a:r>
                  <a:rPr lang="pt-BR" sz="2000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Unidades móveis</a:t>
                </a:r>
                <a:endParaRPr lang="pt-BR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6" name="Agrupar 11">
              <a:extLst>
                <a:ext uri="{FF2B5EF4-FFF2-40B4-BE49-F238E27FC236}">
                  <a16:creationId xmlns="" xmlns:a16="http://schemas.microsoft.com/office/drawing/2014/main" id="{18254D2D-E1F4-4C77-A57A-09CFF2C66466}"/>
                </a:ext>
              </a:extLst>
            </p:cNvPr>
            <p:cNvGrpSpPr/>
            <p:nvPr/>
          </p:nvGrpSpPr>
          <p:grpSpPr>
            <a:xfrm>
              <a:off x="5278011" y="1642446"/>
              <a:ext cx="2412998" cy="1732632"/>
              <a:chOff x="5278011" y="1642446"/>
              <a:chExt cx="2412998" cy="1732632"/>
            </a:xfrm>
          </p:grpSpPr>
          <p:sp>
            <p:nvSpPr>
              <p:cNvPr id="60" name="Retângulo 59">
                <a:extLst>
                  <a:ext uri="{FF2B5EF4-FFF2-40B4-BE49-F238E27FC236}">
                    <a16:creationId xmlns="" xmlns:a16="http://schemas.microsoft.com/office/drawing/2014/main" id="{F4A8BCD0-C45F-4407-89DD-2FBEF02F4C98}"/>
                  </a:ext>
                </a:extLst>
              </p:cNvPr>
              <p:cNvSpPr/>
              <p:nvPr/>
            </p:nvSpPr>
            <p:spPr>
              <a:xfrm>
                <a:off x="5711711" y="1642446"/>
                <a:ext cx="1464046" cy="9640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317480">
                  <a:defRPr/>
                </a:pPr>
                <a:r>
                  <a:rPr lang="pt-BR" sz="3750" b="1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541</a:t>
                </a:r>
                <a:endParaRPr lang="pt-BR" sz="25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1" name="Retângulo 60">
                <a:extLst>
                  <a:ext uri="{FF2B5EF4-FFF2-40B4-BE49-F238E27FC236}">
                    <a16:creationId xmlns="" xmlns:a16="http://schemas.microsoft.com/office/drawing/2014/main" id="{F680D63D-1FAA-4538-83D7-7E74F40A3680}"/>
                  </a:ext>
                </a:extLst>
              </p:cNvPr>
              <p:cNvSpPr/>
              <p:nvPr/>
            </p:nvSpPr>
            <p:spPr>
              <a:xfrm>
                <a:off x="5278011" y="2488617"/>
                <a:ext cx="2412998" cy="8864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317480">
                  <a:lnSpc>
                    <a:spcPct val="85000"/>
                  </a:lnSpc>
                  <a:defRPr/>
                </a:pPr>
                <a:r>
                  <a:rPr lang="pt-BR" sz="2000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Unidades fixas</a:t>
                </a:r>
                <a:endParaRPr lang="pt-BR" sz="2000" dirty="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7" name="Agrupar 8">
              <a:extLst>
                <a:ext uri="{FF2B5EF4-FFF2-40B4-BE49-F238E27FC236}">
                  <a16:creationId xmlns="" xmlns:a16="http://schemas.microsoft.com/office/drawing/2014/main" id="{1F56B397-9575-4948-81CF-9805FE1CA209}"/>
                </a:ext>
              </a:extLst>
            </p:cNvPr>
            <p:cNvGrpSpPr/>
            <p:nvPr/>
          </p:nvGrpSpPr>
          <p:grpSpPr>
            <a:xfrm>
              <a:off x="8142383" y="3994479"/>
              <a:ext cx="2497971" cy="1501524"/>
              <a:chOff x="8142383" y="3994479"/>
              <a:chExt cx="2497971" cy="1501524"/>
            </a:xfrm>
          </p:grpSpPr>
          <p:sp>
            <p:nvSpPr>
              <p:cNvPr id="58" name="Retângulo 57">
                <a:extLst>
                  <a:ext uri="{FF2B5EF4-FFF2-40B4-BE49-F238E27FC236}">
                    <a16:creationId xmlns="" xmlns:a16="http://schemas.microsoft.com/office/drawing/2014/main" id="{18BDDAE7-ECFA-43FA-BB99-0B3C03A55498}"/>
                  </a:ext>
                </a:extLst>
              </p:cNvPr>
              <p:cNvSpPr/>
              <p:nvPr/>
            </p:nvSpPr>
            <p:spPr>
              <a:xfrm>
                <a:off x="8291235" y="3994479"/>
                <a:ext cx="1064678" cy="9640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317480">
                  <a:defRPr/>
                </a:pPr>
                <a:r>
                  <a:rPr lang="pt-BR" sz="3750" b="1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02</a:t>
                </a:r>
                <a:endParaRPr lang="pt-BR" sz="25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9" name="Retângulo 58">
                <a:extLst>
                  <a:ext uri="{FF2B5EF4-FFF2-40B4-BE49-F238E27FC236}">
                    <a16:creationId xmlns="" xmlns:a16="http://schemas.microsoft.com/office/drawing/2014/main" id="{FBB02C08-F910-42FC-A930-258C68B86F65}"/>
                  </a:ext>
                </a:extLst>
              </p:cNvPr>
              <p:cNvSpPr/>
              <p:nvPr/>
            </p:nvSpPr>
            <p:spPr>
              <a:xfrm>
                <a:off x="8142383" y="4919803"/>
                <a:ext cx="2497971" cy="5762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317480">
                  <a:defRPr/>
                </a:pPr>
                <a:r>
                  <a:rPr lang="pt-BR" sz="2000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Barcos-escola</a:t>
                </a:r>
                <a:endParaRPr lang="pt-BR" sz="2000" dirty="0">
                  <a:solidFill>
                    <a:prstClr val="white"/>
                  </a:solidFill>
                </a:endParaRPr>
              </a:p>
            </p:txBody>
          </p:sp>
        </p:grpSp>
      </p:grpSp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059222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65316" y="604695"/>
            <a:ext cx="11469111" cy="65616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ORGANIZAÇÃO CURRICULAR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114819" y="47659"/>
            <a:ext cx="11830198" cy="563829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ESTRUTURA DAS </a:t>
            </a:r>
            <a:r>
              <a:rPr lang="pt-BR" sz="2800" b="0" i="1" dirty="0" err="1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DCNEMs</a:t>
            </a:r>
            <a:endParaRPr lang="pt-BR" sz="2800" b="0" i="1" dirty="0" smtClean="0">
              <a:solidFill>
                <a:srgbClr val="15273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26" name="Grupo 25"/>
          <p:cNvGrpSpPr/>
          <p:nvPr/>
        </p:nvGrpSpPr>
        <p:grpSpPr>
          <a:xfrm>
            <a:off x="114819" y="1906858"/>
            <a:ext cx="11830197" cy="4429379"/>
            <a:chOff x="923544" y="1724681"/>
            <a:chExt cx="6199632" cy="7000769"/>
          </a:xfrm>
        </p:grpSpPr>
        <p:sp>
          <p:nvSpPr>
            <p:cNvPr id="27" name="Retângulo 26"/>
            <p:cNvSpPr/>
            <p:nvPr/>
          </p:nvSpPr>
          <p:spPr>
            <a:xfrm>
              <a:off x="923544" y="1727590"/>
              <a:ext cx="6199632" cy="94589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29" name="Conector reto 28"/>
            <p:cNvCxnSpPr>
              <a:stCxn id="27" idx="0"/>
            </p:cNvCxnSpPr>
            <p:nvPr/>
          </p:nvCxnSpPr>
          <p:spPr>
            <a:xfrm>
              <a:off x="4023360" y="1727590"/>
              <a:ext cx="1" cy="69978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CaixaDeTexto 29"/>
            <p:cNvSpPr txBox="1"/>
            <p:nvPr/>
          </p:nvSpPr>
          <p:spPr>
            <a:xfrm>
              <a:off x="923544" y="1727588"/>
              <a:ext cx="3099816" cy="1410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b="1" dirty="0" smtClean="0">
                  <a:solidFill>
                    <a:srgbClr val="244061"/>
                  </a:solidFill>
                  <a:ea typeface="Arial" panose="020B0604020202020204" pitchFamily="34" charset="0"/>
                </a:rPr>
                <a:t>FORMAÇÃO GERAL BÁSICA</a:t>
              </a:r>
              <a:endParaRPr lang="pt-BR" sz="2800" b="1" dirty="0">
                <a:solidFill>
                  <a:srgbClr val="244061"/>
                </a:solidFill>
                <a:ea typeface="Arial" panose="020B0604020202020204" pitchFamily="34" charset="0"/>
              </a:endParaRPr>
            </a:p>
          </p:txBody>
        </p:sp>
        <p:sp>
          <p:nvSpPr>
            <p:cNvPr id="31" name="CaixaDeTexto 30"/>
            <p:cNvSpPr txBox="1"/>
            <p:nvPr/>
          </p:nvSpPr>
          <p:spPr>
            <a:xfrm>
              <a:off x="4023360" y="1724681"/>
              <a:ext cx="3099816" cy="773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b="1" dirty="0" smtClean="0">
                  <a:solidFill>
                    <a:srgbClr val="244061"/>
                  </a:solidFill>
                  <a:ea typeface="Arial" panose="020B0604020202020204" pitchFamily="34" charset="0"/>
                </a:rPr>
                <a:t>ITINERÁRIOS FORMATIVOS</a:t>
              </a:r>
              <a:endParaRPr lang="pt-BR" sz="2800" b="1" dirty="0">
                <a:solidFill>
                  <a:srgbClr val="244061"/>
                </a:solidFill>
                <a:ea typeface="Arial" panose="020B0604020202020204" pitchFamily="34" charset="0"/>
              </a:endParaRPr>
            </a:p>
          </p:txBody>
        </p:sp>
      </p:grpSp>
      <p:sp>
        <p:nvSpPr>
          <p:cNvPr id="6" name="Retângulo 5"/>
          <p:cNvSpPr/>
          <p:nvPr/>
        </p:nvSpPr>
        <p:spPr>
          <a:xfrm>
            <a:off x="164300" y="2585943"/>
            <a:ext cx="5723745" cy="3671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formação geral básica é composta a partir dos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saberes essenciais expressos na Base Nacional Comum Curricular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 (BNCC) e articulados como um todo indissociável a partir do contexto histórico, econômico, social, ambiental, cultural local, do mundo do trabalho e a prática social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organizada nas seguintes áreas do conhecimento:</a:t>
            </a:r>
            <a:endParaRPr lang="pt-BR" b="1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I. linguagens e suas tecnologias;</a:t>
            </a:r>
            <a:endParaRPr lang="pt-BR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II. matemática e suas tecnologias;</a:t>
            </a:r>
            <a:endParaRPr lang="pt-BR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III. ciências da natureza e suas tecnologias;</a:t>
            </a:r>
            <a:endParaRPr lang="pt-BR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IV. ciências humanas e sociais aplicadas.</a:t>
            </a:r>
            <a:endParaRPr lang="pt-B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6098333" y="2532889"/>
            <a:ext cx="5983466" cy="4111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São 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itinerários formativos: </a:t>
            </a:r>
            <a:endParaRPr lang="pt-B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I linguagens e suas tecnologias;</a:t>
            </a:r>
            <a:endParaRPr lang="pt-B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II. matemática e suas tecnologias;</a:t>
            </a:r>
            <a:endParaRPr lang="pt-B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III. ciências da natureza e suas tecnologias;</a:t>
            </a:r>
            <a:endParaRPr lang="pt-B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IV. ciências humanas e sociais aplicadas;</a:t>
            </a:r>
            <a:endParaRPr lang="pt-B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V. formação técnica e profissional.</a:t>
            </a:r>
            <a:endParaRPr lang="pt-B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§  1º Os itinerários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formativos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podem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ser organizados por meio da oferta de diferentes arranjos curriculares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, dada a relevância para o contexto local e a possibilidade dos sistemas de ensino. </a:t>
            </a:r>
            <a:endParaRPr lang="pt-B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07975" y="1408793"/>
            <a:ext cx="1178071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1200"/>
              </a:spcAft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currículos do ensino médio são compostos por uma formação geral básica e por um ou mais itinerários formativos.</a:t>
            </a:r>
            <a:endParaRPr lang="pt-BR" sz="2400" b="1" dirty="0">
              <a:solidFill>
                <a:schemeClr val="accent1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12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059222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65316" y="604695"/>
            <a:ext cx="11469111" cy="65616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ORGANIZAÇÃO CURRICULAR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114819" y="47659"/>
            <a:ext cx="11830198" cy="563829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ESTRUTURA DAS </a:t>
            </a:r>
            <a:r>
              <a:rPr lang="pt-BR" sz="2800" b="0" i="1" dirty="0" err="1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DCNEMs</a:t>
            </a:r>
            <a:endParaRPr lang="pt-BR" sz="2800" b="0" i="1" dirty="0" smtClean="0">
              <a:solidFill>
                <a:srgbClr val="15273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815530" y="1406910"/>
            <a:ext cx="7784212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sistemas de ensino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devem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garantir a oferta de mais de um itinerário formativo em cada município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, permitindo aos estudantes a escolha, dentre diferentes opções, atendendo assim a heterogeneidade e pluralidade de condições, interesses e aspirações.</a:t>
            </a:r>
            <a:endParaRPr lang="pt-B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 descr="silhouette of a road signage during golden hou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56" y="1371600"/>
            <a:ext cx="3768742" cy="507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3815530" y="3713893"/>
            <a:ext cx="778421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garantir a oferta de diferentes itinerários formativos,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podem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ser estabelecidas parcerias entre diferentes instituições de ensino, devidamente credenciadas pelos sistemas de ensino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, podendo o Fórum Nacional dos Conselhos Estaduais atuar como harmonizador dos critérios para credenciamento.</a:t>
            </a:r>
          </a:p>
        </p:txBody>
      </p:sp>
    </p:spTree>
    <p:extLst>
      <p:ext uri="{BB962C8B-B14F-4D97-AF65-F5344CB8AC3E}">
        <p14:creationId xmlns:p14="http://schemas.microsoft.com/office/powerpoint/2010/main" val="1159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elson-mandela-never-said-one-of-his-most-famous-quote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" b="17258"/>
          <a:stretch/>
        </p:blipFill>
        <p:spPr>
          <a:xfrm>
            <a:off x="1226" y="689"/>
            <a:ext cx="12189550" cy="685662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8754" y="2220352"/>
            <a:ext cx="6556061" cy="23903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317480"/>
            <a:r>
              <a:rPr lang="pt-BR" sz="3200" b="1" dirty="0">
                <a:solidFill>
                  <a:prstClr val="white"/>
                </a:solidFill>
                <a:latin typeface="DIN"/>
                <a:cs typeface="DIN"/>
              </a:rPr>
              <a:t>“EDUCAÇÃO É A MAIS PODEROSA ARMA QUE VOCÊ PODE USAR PARA MUDAR O MUNDO.”</a:t>
            </a:r>
          </a:p>
          <a:p>
            <a:pPr defTabSz="317480"/>
            <a:r>
              <a:rPr lang="pt-BR" sz="2133" dirty="0">
                <a:solidFill>
                  <a:prstClr val="white"/>
                </a:solidFill>
                <a:latin typeface="DIN"/>
                <a:cs typeface="DIN"/>
              </a:rPr>
              <a:t>- Nelson Mandela</a:t>
            </a:r>
          </a:p>
        </p:txBody>
      </p:sp>
      <p:pic>
        <p:nvPicPr>
          <p:cNvPr id="4" name="Picture 3" descr="Slide09.jp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" y="689"/>
            <a:ext cx="12189550" cy="6856622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0" y="2332708"/>
            <a:ext cx="7764379" cy="278472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2091B9E-6AB3-4E43-8A95-96DB33892474}"/>
              </a:ext>
            </a:extLst>
          </p:cNvPr>
          <p:cNvSpPr txBox="1"/>
          <p:nvPr/>
        </p:nvSpPr>
        <p:spPr>
          <a:xfrm>
            <a:off x="84376" y="2332708"/>
            <a:ext cx="7595625" cy="271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R="0" lvl="0" indent="0" eaLnBrk="0" fontAlgn="base" hangingPunct="0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3200" b="1" i="1" u="none" strike="noStrike" cap="none" spc="300" normalizeH="0" baseline="0">
                <a:ln>
                  <a:noFill/>
                </a:ln>
                <a:solidFill>
                  <a:srgbClr val="25A9E1"/>
                </a:solidFill>
                <a:effectLst/>
                <a:uLnTx/>
                <a:uFillTx/>
                <a:latin typeface="Rockwell" panose="02060603020205020403" pitchFamily="18" charset="0"/>
                <a:ea typeface="ＭＳ Ｐゴシック" panose="020B0600070205080204" pitchFamily="34" charset="-128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lang="pt-BR" i="0" spc="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“EDUCAÇÃO É A MAIS PODEROSA ARMA QUE VOCÊ PODE USAR PARA MUDAR O MUNDO.”</a:t>
            </a:r>
            <a:endParaRPr lang="pt-BR" i="0" spc="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20000"/>
              </a:lnSpc>
              <a:defRPr/>
            </a:pPr>
            <a:endParaRPr lang="pt-BR" sz="900" i="0" spc="0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20000"/>
              </a:lnSpc>
              <a:defRPr/>
            </a:pPr>
            <a:r>
              <a:rPr lang="pt-BR" i="0" spc="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pt-BR" sz="2800" i="0" spc="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NELSON MANDELA</a:t>
            </a:r>
            <a:endParaRPr lang="pt-BR" sz="2800" i="0" spc="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53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059222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65316" y="604695"/>
            <a:ext cx="11469111" cy="65616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ORGANIZAÇÃO CURRICULAR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114819" y="47659"/>
            <a:ext cx="11830198" cy="563829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ESTRUTURA DAS </a:t>
            </a:r>
            <a:r>
              <a:rPr lang="pt-BR" sz="2800" b="0" i="1" dirty="0" err="1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DCNEMs</a:t>
            </a:r>
            <a:endParaRPr lang="pt-BR" sz="2800" b="0" i="1" dirty="0" smtClean="0">
              <a:solidFill>
                <a:srgbClr val="15273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2389" y="1452497"/>
            <a:ext cx="11615057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Os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sistemas de ensino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devem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garantir formas de aproveitamento de estudos para o estudante em processo de transferência entre instituições ou redes de ensino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pt-BR" b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pPr algn="just"/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Na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organização do itinerário de formação técnica e profissional podem ser ofertados tanto a habilitação profissional técnica, quanto a qualificação profissional, incluindo-se o programa de aprendizagem profissional em ambas as ofertas. 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24" name="Retângulo 23"/>
          <p:cNvSpPr/>
          <p:nvPr/>
        </p:nvSpPr>
        <p:spPr>
          <a:xfrm>
            <a:off x="222389" y="3650672"/>
            <a:ext cx="11707067" cy="2474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instituições e redes de ensino podem iniciar a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oferta de formações experimentais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 de cursos de habilitação profissional técnica de nível médio que não constem no Catálogo Nacional de Cursos Técnicos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sem depender de autorização específica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 de seu sistema de ensino</a:t>
            </a:r>
            <a:r>
              <a:rPr lang="pt-BR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endParaRPr lang="pt-BR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até 3 (três) anos do início da oferta da referida formação experimental, o sistema de ensino deve deliberar a respeito do seu reconhecimento 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e, em caso positivo, os cursos serão automaticamente incluídos no Catálogo Nacional de Cursos Técnicos.</a:t>
            </a:r>
            <a:endParaRPr lang="pt-B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85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111345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65316" y="604695"/>
            <a:ext cx="11469111" cy="65616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FORMAS DE OFERTA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114819" y="47659"/>
            <a:ext cx="11830198" cy="563829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ESTRUTURA DAS </a:t>
            </a:r>
            <a:r>
              <a:rPr lang="pt-BR" sz="2800" b="0" i="1" dirty="0" err="1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DCNEMs</a:t>
            </a:r>
            <a:endParaRPr lang="pt-BR" sz="2800" b="0" i="1" dirty="0" smtClean="0">
              <a:solidFill>
                <a:srgbClr val="15273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14819" y="1191355"/>
            <a:ext cx="8778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ea typeface="Arial" panose="020B0604020202020204" pitchFamily="34" charset="0"/>
              </a:rPr>
              <a:t>EDUCAÇÃO A DISTÂNCIA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ea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940880" y="1697972"/>
            <a:ext cx="5055733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atividades realizadas a distância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podem contemplar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até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da carga horária total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, podendo incidir tanto na formação geral básica quanto nos itinerários formativos do currículo, desde que haja suporte tecnológico – digital ou não – e pedagógico apropriado,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podendo a critério dos sistemas de ensino expandir para até 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30% no ensino médio noturno</a:t>
            </a:r>
            <a:r>
              <a:rPr lang="pt-BR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9698" name="Picture 2" descr="MacBook Pro on table beside white iMac and Magic Mo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19" y="1614257"/>
            <a:ext cx="6814486" cy="4545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40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111345" y="6303579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65316" y="604695"/>
            <a:ext cx="11469111" cy="65616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FORMAS DE OFERTA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114819" y="47659"/>
            <a:ext cx="11830198" cy="563829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ESTRUTURA DAS </a:t>
            </a:r>
            <a:r>
              <a:rPr lang="pt-BR" sz="2800" b="0" i="1" dirty="0" err="1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DCNEMs</a:t>
            </a:r>
            <a:endParaRPr lang="pt-BR" sz="2800" b="0" i="1" dirty="0" smtClean="0">
              <a:solidFill>
                <a:srgbClr val="15273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14819" y="1591465"/>
            <a:ext cx="11137392" cy="4474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6000"/>
              </a:lnSpc>
              <a:spcAft>
                <a:spcPts val="1200"/>
              </a:spcAft>
            </a:pPr>
            <a:r>
              <a:rPr lang="pt-BR" dirty="0" smtClean="0"/>
              <a:t>As </a:t>
            </a:r>
            <a:r>
              <a:rPr lang="pt-BR" dirty="0"/>
              <a:t>instituições e redes de ensino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devem emitir certificação de conclusão do ensino médio </a:t>
            </a:r>
            <a:r>
              <a:rPr lang="pt-BR" dirty="0"/>
              <a:t>que evidencie os saberes da formação geral básica e dos itinerários </a:t>
            </a:r>
            <a:r>
              <a:rPr lang="pt-BR" dirty="0" smtClean="0"/>
              <a:t>formativos</a:t>
            </a:r>
            <a:r>
              <a:rPr lang="pt-BR" dirty="0" smtClean="0">
                <a:solidFill>
                  <a:srgbClr val="244061"/>
                </a:solidFill>
                <a:ea typeface="Arial" panose="020B0604020202020204" pitchFamily="34" charset="0"/>
              </a:rPr>
              <a:t>.</a:t>
            </a:r>
            <a:endParaRPr lang="pt-BR" sz="1400" dirty="0">
              <a:solidFill>
                <a:srgbClr val="000000"/>
              </a:solidFill>
              <a:ea typeface="Arial" panose="020B0604020202020204" pitchFamily="34" charset="0"/>
            </a:endParaRPr>
          </a:p>
          <a:p>
            <a:pPr algn="just">
              <a:lnSpc>
                <a:spcPct val="136000"/>
              </a:lnSpc>
              <a:spcAft>
                <a:spcPts val="1200"/>
              </a:spcAft>
            </a:pPr>
            <a:r>
              <a:rPr lang="pt-BR" dirty="0" smtClean="0">
                <a:solidFill>
                  <a:srgbClr val="244061"/>
                </a:solidFill>
                <a:ea typeface="Arial" panose="020B0604020202020204" pitchFamily="34" charset="0"/>
              </a:rPr>
              <a:t>No </a:t>
            </a:r>
            <a:r>
              <a:rPr lang="pt-BR" dirty="0">
                <a:solidFill>
                  <a:srgbClr val="244061"/>
                </a:solidFill>
                <a:ea typeface="Arial" panose="020B0604020202020204" pitchFamily="34" charset="0"/>
              </a:rPr>
              <a:t>caso de parcerias entre organizações:</a:t>
            </a:r>
            <a:endParaRPr lang="pt-BR" sz="1400" dirty="0">
              <a:solidFill>
                <a:srgbClr val="000000"/>
              </a:solidFill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36000"/>
              </a:lnSpc>
              <a:spcAft>
                <a:spcPts val="1200"/>
              </a:spcAft>
              <a:buFont typeface="+mj-lt"/>
              <a:buAutoNum type="romanUcPeriod"/>
            </a:pPr>
            <a:r>
              <a:rPr lang="pt-BR" dirty="0">
                <a:solidFill>
                  <a:srgbClr val="244061"/>
                </a:solidFill>
                <a:ea typeface="Arial" panose="020B0604020202020204" pitchFamily="34" charset="0"/>
              </a:rPr>
              <a:t>a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Arial" panose="020B0604020202020204" pitchFamily="34" charset="0"/>
              </a:rPr>
              <a:t>instituição de ensino de origem </a:t>
            </a:r>
            <a:r>
              <a:rPr lang="pt-BR" dirty="0">
                <a:solidFill>
                  <a:srgbClr val="244061"/>
                </a:solidFill>
                <a:ea typeface="Arial" panose="020B0604020202020204" pitchFamily="34" charset="0"/>
              </a:rPr>
              <a:t>do estudante é 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  <a:ea typeface="Arial" panose="020B0604020202020204" pitchFamily="34" charset="0"/>
              </a:rPr>
              <a:t>a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Arial" panose="020B0604020202020204" pitchFamily="34" charset="0"/>
              </a:rPr>
              <a:t>responsável pela emissão de certificados de conclusão </a:t>
            </a:r>
            <a:r>
              <a:rPr lang="pt-BR" dirty="0">
                <a:solidFill>
                  <a:srgbClr val="244061"/>
                </a:solidFill>
                <a:ea typeface="Arial" panose="020B0604020202020204" pitchFamily="34" charset="0"/>
              </a:rPr>
              <a:t>do ensino médio;</a:t>
            </a:r>
            <a:endParaRPr lang="pt-BR" sz="1400" dirty="0">
              <a:solidFill>
                <a:srgbClr val="000000"/>
              </a:solidFill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36000"/>
              </a:lnSpc>
              <a:spcAft>
                <a:spcPts val="1200"/>
              </a:spcAft>
              <a:buFont typeface="+mj-lt"/>
              <a:buAutoNum type="romanUcPeriod"/>
            </a:pPr>
            <a:r>
              <a:rPr lang="pt-BR" dirty="0">
                <a:solidFill>
                  <a:srgbClr val="244061"/>
                </a:solidFill>
                <a:ea typeface="Arial" panose="020B0604020202020204" pitchFamily="34" charset="0"/>
              </a:rPr>
              <a:t>a organização parceira deve emitir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Arial" panose="020B0604020202020204" pitchFamily="34" charset="0"/>
              </a:rPr>
              <a:t>certificados,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  <a:ea typeface="Arial" panose="020B0604020202020204" pitchFamily="34" charset="0"/>
              </a:rPr>
              <a:t> </a:t>
            </a:r>
            <a:r>
              <a:rPr lang="pt-BR" dirty="0">
                <a:solidFill>
                  <a:srgbClr val="244061"/>
                </a:solidFill>
                <a:ea typeface="Arial" panose="020B0604020202020204" pitchFamily="34" charset="0"/>
              </a:rPr>
              <a:t>diplomas ou outros documentos comprobatórios das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Arial" panose="020B0604020202020204" pitchFamily="34" charset="0"/>
              </a:rPr>
              <a:t>atividades concluídas sob sua responsabilidade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  <a:ea typeface="Arial" panose="020B0604020202020204" pitchFamily="34" charset="0"/>
              </a:rPr>
              <a:t>;</a:t>
            </a:r>
            <a:endParaRPr lang="pt-BR" sz="1400" dirty="0">
              <a:solidFill>
                <a:schemeClr val="accent1">
                  <a:lumMod val="75000"/>
                </a:schemeClr>
              </a:solidFill>
              <a:ea typeface="Arial" panose="020B0604020202020204" pitchFamily="34" charset="0"/>
            </a:endParaRPr>
          </a:p>
          <a:p>
            <a:pPr marL="342900" lvl="0" indent="-342900" algn="just">
              <a:lnSpc>
                <a:spcPct val="136000"/>
              </a:lnSpc>
              <a:spcAft>
                <a:spcPts val="1200"/>
              </a:spcAft>
              <a:buFont typeface="+mj-lt"/>
              <a:buAutoNum type="romanUcPeriod"/>
            </a:pPr>
            <a:r>
              <a:rPr lang="pt-BR" dirty="0">
                <a:solidFill>
                  <a:srgbClr val="244061"/>
                </a:solidFill>
                <a:ea typeface="Arial" panose="020B0604020202020204" pitchFamily="34" charset="0"/>
              </a:rPr>
              <a:t>os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Arial" panose="020B0604020202020204" pitchFamily="34" charset="0"/>
              </a:rPr>
              <a:t>certificados,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  <a:ea typeface="Arial" panose="020B0604020202020204" pitchFamily="34" charset="0"/>
              </a:rPr>
              <a:t> </a:t>
            </a:r>
            <a:r>
              <a:rPr lang="pt-BR" dirty="0">
                <a:solidFill>
                  <a:srgbClr val="244061"/>
                </a:solidFill>
                <a:ea typeface="Arial" panose="020B0604020202020204" pitchFamily="34" charset="0"/>
              </a:rPr>
              <a:t>diplomas ou outros documentos comprobatórios de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Arial" panose="020B0604020202020204" pitchFamily="34" charset="0"/>
              </a:rPr>
              <a:t>atividades desenvolvidas fora da escola devem ser incorporadas pela instituição de origem</a:t>
            </a:r>
            <a:r>
              <a:rPr lang="pt-BR" b="1" dirty="0">
                <a:solidFill>
                  <a:srgbClr val="244061"/>
                </a:solidFill>
                <a:ea typeface="Arial" panose="020B0604020202020204" pitchFamily="34" charset="0"/>
              </a:rPr>
              <a:t> </a:t>
            </a:r>
            <a:r>
              <a:rPr lang="pt-BR" dirty="0">
                <a:solidFill>
                  <a:srgbClr val="244061"/>
                </a:solidFill>
                <a:ea typeface="Arial" panose="020B0604020202020204" pitchFamily="34" charset="0"/>
              </a:rPr>
              <a:t>do estudante para efeito de emissão de </a:t>
            </a:r>
            <a:r>
              <a:rPr lang="pt-BR" dirty="0" smtClean="0">
                <a:solidFill>
                  <a:srgbClr val="244061"/>
                </a:solidFill>
                <a:ea typeface="Arial" panose="020B0604020202020204" pitchFamily="34" charset="0"/>
              </a:rPr>
              <a:t>certificação de conclusão </a:t>
            </a:r>
            <a:r>
              <a:rPr lang="pt-BR" dirty="0">
                <a:solidFill>
                  <a:srgbClr val="244061"/>
                </a:solidFill>
                <a:ea typeface="Arial" panose="020B0604020202020204" pitchFamily="34" charset="0"/>
              </a:rPr>
              <a:t>do ensino </a:t>
            </a:r>
            <a:r>
              <a:rPr lang="pt-BR" dirty="0" smtClean="0">
                <a:solidFill>
                  <a:srgbClr val="244061"/>
                </a:solidFill>
                <a:ea typeface="Arial" panose="020B0604020202020204" pitchFamily="34" charset="0"/>
              </a:rPr>
              <a:t>médio</a:t>
            </a:r>
            <a:r>
              <a:rPr lang="pt-BR" dirty="0">
                <a:solidFill>
                  <a:srgbClr val="244061"/>
                </a:solidFill>
                <a:ea typeface="Arial" panose="020B0604020202020204" pitchFamily="34" charset="0"/>
              </a:rPr>
              <a:t>;</a:t>
            </a:r>
            <a:endParaRPr lang="pt-BR" sz="1400" dirty="0">
              <a:solidFill>
                <a:srgbClr val="000000"/>
              </a:solidFill>
              <a:ea typeface="Arial" panose="020B060402020202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14819" y="1191355"/>
            <a:ext cx="8778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ea typeface="Arial" panose="020B0604020202020204" pitchFamily="34" charset="0"/>
              </a:rPr>
              <a:t>CERTIFICAÇÃO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27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111345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114819" y="47659"/>
            <a:ext cx="11830198" cy="563829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ESTRUTURA DAS </a:t>
            </a:r>
            <a:r>
              <a:rPr lang="pt-BR" sz="2800" b="0" i="1" dirty="0" err="1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DCNEMs</a:t>
            </a:r>
            <a:endParaRPr lang="pt-BR" sz="2800" b="0" i="1" dirty="0" smtClean="0">
              <a:solidFill>
                <a:srgbClr val="15273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74392" y="1396060"/>
            <a:ext cx="8778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ea typeface="Arial" panose="020B0604020202020204" pitchFamily="34" charset="0"/>
              </a:rPr>
              <a:t>CERTIFICAÇÃO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ea typeface="Arial" panose="020B0604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990705" y="2677593"/>
            <a:ext cx="2935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sng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Conclusão</a:t>
            </a:r>
            <a:r>
              <a:rPr kumimoji="0" lang="pt-BR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 Ensino Médio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599972" y="2682180"/>
            <a:ext cx="626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sng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</a:rPr>
              <a:t>Atividades </a:t>
            </a:r>
            <a:r>
              <a:rPr kumimoji="0" lang="pt-BR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</a:rPr>
              <a:t>concluídas sob sua responsabilidade</a:t>
            </a:r>
            <a:endParaRPr kumimoji="0" lang="pt-BR" sz="18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12" name="Picture 2" descr="Resultado de imagem para certificado ensino médi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74" y="3202373"/>
            <a:ext cx="3169355" cy="223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174392" y="2078147"/>
            <a:ext cx="4767212" cy="53262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Instituição de ensino de origem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5746276" y="2074297"/>
            <a:ext cx="5998464" cy="532629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Organizações parceiras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631592" y="5739939"/>
            <a:ext cx="109028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(...) confere ao aluno XXX o diploma por ter concluído o Ensino Médio considerando as atividades da parte flexível realizadas e concluídas na instituição XXX conforme certificado registrado </a:t>
            </a:r>
            <a:r>
              <a:rPr lang="pt-B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livro YY, folha ZZ, sob nº 87688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5023900" y="3498864"/>
            <a:ext cx="576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+</a:t>
            </a:r>
          </a:p>
        </p:txBody>
      </p:sp>
      <p:pic>
        <p:nvPicPr>
          <p:cNvPr id="17" name="Picture 4" descr="Resultado de imagem para certificado IF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988" y="3197972"/>
            <a:ext cx="3001883" cy="217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eta em curva para a direita 17"/>
          <p:cNvSpPr/>
          <p:nvPr/>
        </p:nvSpPr>
        <p:spPr>
          <a:xfrm>
            <a:off x="397036" y="5200253"/>
            <a:ext cx="222644" cy="760981"/>
          </a:xfrm>
          <a:prstGeom prst="curvedRight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65316" y="604695"/>
            <a:ext cx="11469111" cy="65616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FORMAS DE OFERTA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62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111345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65316" y="604695"/>
            <a:ext cx="11469111" cy="65616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DOS SISTEMAS DE ENSINO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114819" y="47659"/>
            <a:ext cx="11830198" cy="563829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ESTRUTURA DAS </a:t>
            </a:r>
            <a:r>
              <a:rPr lang="pt-BR" sz="2800" b="0" i="1" dirty="0" err="1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DCNEMs</a:t>
            </a:r>
            <a:endParaRPr lang="pt-BR" sz="2800" b="0" i="1" dirty="0" smtClean="0">
              <a:solidFill>
                <a:srgbClr val="15273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37027" y="1376360"/>
            <a:ext cx="8778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  <a:ea typeface="Arial" panose="020B0604020202020204" pitchFamily="34" charset="0"/>
              </a:rPr>
              <a:t>AVALIAÇÃO</a:t>
            </a:r>
            <a:endParaRPr lang="pt-BR" sz="2000" b="1" dirty="0">
              <a:solidFill>
                <a:schemeClr val="accent1">
                  <a:lumMod val="75000"/>
                </a:schemeClr>
              </a:solidFill>
              <a:ea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14819" y="2020955"/>
            <a:ext cx="8528438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sistemas de ensino devem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utilizar os resultados do Sistema de Avaliação da Educação Básica (SAEB), 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como subsídio para avaliar, rever e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propor políticas públicas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 para a educação </a:t>
            </a:r>
            <a:r>
              <a:rPr lang="pt-BR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básica;</a:t>
            </a:r>
            <a:endParaRPr lang="pt-BR" sz="2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As instituições e redes de ensino devem empregar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avaliação específica tanto para a formação geral básica quanto para os itinerários formativos </a:t>
            </a:r>
            <a:r>
              <a:rPr lang="pt-BR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do respectivo currículo que consiga acompanhar o desenvolvimento das competências previstas.</a:t>
            </a:r>
            <a:endParaRPr lang="pt-BR" sz="2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sistemas de ensino devem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estabelecer formas de avaliação, reconhecimento e certificação que proporcionem àqueles que estão fora da escola demonstrar seus saberes 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tanto construídos em processo de escolarização quanto ao longo da vida.</a:t>
            </a:r>
            <a:endParaRPr lang="pt-B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8456" y="1902619"/>
            <a:ext cx="2916561" cy="4444263"/>
          </a:xfrm>
          <a:prstGeom prst="rect">
            <a:avLst/>
          </a:prstGeom>
        </p:spPr>
      </p:pic>
      <p:cxnSp>
        <p:nvCxnSpPr>
          <p:cNvPr id="22" name="Conector reto 21"/>
          <p:cNvCxnSpPr/>
          <p:nvPr/>
        </p:nvCxnSpPr>
        <p:spPr>
          <a:xfrm>
            <a:off x="8790869" y="2026398"/>
            <a:ext cx="2" cy="44275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9152852" y="1529040"/>
            <a:ext cx="2552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accent1">
                    <a:lumMod val="75000"/>
                  </a:schemeClr>
                </a:solidFill>
              </a:rPr>
              <a:t>Possibilidade</a:t>
            </a:r>
            <a:endParaRPr lang="pt-B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65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111345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65316" y="604695"/>
            <a:ext cx="11469111" cy="65616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DAS DISPOSIÇÕES TRANSITÓRIAS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114819" y="47659"/>
            <a:ext cx="11830198" cy="563829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ESTRUTURA DAS </a:t>
            </a:r>
            <a:r>
              <a:rPr lang="pt-BR" sz="2800" b="0" i="1" dirty="0" err="1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DCNEMs</a:t>
            </a:r>
            <a:endParaRPr lang="pt-BR" sz="2800" b="0" i="1" dirty="0" smtClean="0">
              <a:solidFill>
                <a:srgbClr val="15273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136571" y="1817893"/>
            <a:ext cx="7808446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Profissionais 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com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notório saber reconhecido 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pelos respectivos sistemas de ensino podem atuar como docentes do ensino médio no itinerário de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formação técnica e profissional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 para ministrar conteúdos afins à sua formação ou experiência profissional, devidamente comprovadas, conforme inciso IV do Artigo 61 da LDB.</a:t>
            </a:r>
            <a:endParaRPr lang="pt-BR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endParaRPr lang="pt-BR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docência nas instituições e redes de ensino que ofertam o itinerário de formação técnica e profissional poderá ser realizada por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instrutores com comprovada competência técnica 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referente ao saber operativo de atividades inerentes à respectiva formação técnica e profissional.</a:t>
            </a:r>
            <a:endParaRPr lang="pt-B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5844" name="Picture 4" descr="man on ladder welding pos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6393"/>
            <a:ext cx="3831875" cy="478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06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111345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65316" y="604695"/>
            <a:ext cx="11469111" cy="65616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DAS DISPOSIÇÕES TRANSITÓRIAS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114819" y="47659"/>
            <a:ext cx="11830198" cy="563829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ESTRUTURA DAS </a:t>
            </a:r>
            <a:r>
              <a:rPr lang="pt-BR" sz="2800" b="0" i="1" dirty="0" err="1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DCNEMs</a:t>
            </a:r>
            <a:endParaRPr lang="pt-BR" sz="2800" b="0" i="1" dirty="0" smtClean="0">
              <a:solidFill>
                <a:srgbClr val="15273A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457633" y="2221192"/>
            <a:ext cx="7451791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União estabelecerá os padrões de desempenho esperados para o ensino médio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, que serão referência nos processos nacionais de avaliação e nos exames em larga escala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a partir da Base Nacional Comum Curricular (BNCC).</a:t>
            </a:r>
            <a:endParaRPr lang="pt-BR" sz="2400" b="1" dirty="0">
              <a:solidFill>
                <a:schemeClr val="accent1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endParaRPr lang="pt-BR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Base Nacional Comum Curricular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(BNCC) deve necessariamente ser considerada pelo Exame Nacional do Ensino Médio</a:t>
            </a:r>
            <a:r>
              <a:rPr lang="pt-BR" dirty="0">
                <a:ea typeface="Times New Roman" panose="02020603050405020304" pitchFamily="18" charset="0"/>
                <a:cs typeface="Times New Roman" panose="02020603050405020304" pitchFamily="18" charset="0"/>
              </a:rPr>
              <a:t> e os demais processos seletivos para acesso à educação superior.</a:t>
            </a:r>
            <a:endParaRPr lang="pt-B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81745"/>
            <a:ext cx="3882760" cy="22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39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xmlns="" id="{7AEDF6DD-C4DF-4ABF-B2C8-0E9F4163564F}"/>
              </a:ext>
            </a:extLst>
          </p:cNvPr>
          <p:cNvCxnSpPr>
            <a:cxnSpLocks/>
          </p:cNvCxnSpPr>
          <p:nvPr/>
        </p:nvCxnSpPr>
        <p:spPr bwMode="auto">
          <a:xfrm>
            <a:off x="1040043" y="-1241872"/>
            <a:ext cx="0" cy="1732547"/>
          </a:xfrm>
          <a:prstGeom prst="line">
            <a:avLst/>
          </a:prstGeom>
          <a:ln w="12700">
            <a:solidFill>
              <a:srgbClr val="F6F6F6"/>
            </a:solidFill>
            <a:headEnd type="none" w="med" len="med"/>
            <a:tailEnd type="none" w="med" len="med"/>
          </a:ln>
          <a:effectLst/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7650" name="Picture 2" descr="man writing on pap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4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tângulo 35"/>
          <p:cNvSpPr/>
          <p:nvPr/>
        </p:nvSpPr>
        <p:spPr>
          <a:xfrm>
            <a:off x="-27971" y="0"/>
            <a:ext cx="12192000" cy="7043057"/>
          </a:xfrm>
          <a:prstGeom prst="rect">
            <a:avLst/>
          </a:prstGeom>
          <a:solidFill>
            <a:srgbClr val="3C60A7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2" name="Conector reto 51">
            <a:extLst>
              <a:ext uri="{FF2B5EF4-FFF2-40B4-BE49-F238E27FC236}">
                <a16:creationId xmlns:a16="http://schemas.microsoft.com/office/drawing/2014/main" xmlns="" id="{7AEDF6DD-C4DF-4ABF-B2C8-0E9F4163564F}"/>
              </a:ext>
            </a:extLst>
          </p:cNvPr>
          <p:cNvCxnSpPr>
            <a:cxnSpLocks/>
          </p:cNvCxnSpPr>
          <p:nvPr/>
        </p:nvCxnSpPr>
        <p:spPr bwMode="auto">
          <a:xfrm>
            <a:off x="1040043" y="-1241872"/>
            <a:ext cx="0" cy="1732547"/>
          </a:xfrm>
          <a:prstGeom prst="line">
            <a:avLst/>
          </a:prstGeom>
          <a:ln w="12700">
            <a:solidFill>
              <a:srgbClr val="F6F6F6"/>
            </a:solidFill>
            <a:headEnd type="none" w="med" len="med"/>
            <a:tailEnd type="none" w="med" len="med"/>
          </a:ln>
          <a:effectLst/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53" name="Agrupar 18">
            <a:extLst>
              <a:ext uri="{FF2B5EF4-FFF2-40B4-BE49-F238E27FC236}">
                <a16:creationId xmlns:a16="http://schemas.microsoft.com/office/drawing/2014/main" xmlns="" id="{E9179666-79B9-453D-ABCD-C8D3F35556B5}"/>
              </a:ext>
            </a:extLst>
          </p:cNvPr>
          <p:cNvGrpSpPr/>
          <p:nvPr/>
        </p:nvGrpSpPr>
        <p:grpSpPr>
          <a:xfrm>
            <a:off x="782379" y="531016"/>
            <a:ext cx="555199" cy="561474"/>
            <a:chOff x="1981201" y="1698349"/>
            <a:chExt cx="561975" cy="568325"/>
          </a:xfrm>
        </p:grpSpPr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xmlns="" id="{02E70EF8-D1F2-4968-9D92-C23F13170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789" y="1866624"/>
              <a:ext cx="280988" cy="296863"/>
            </a:xfrm>
            <a:custGeom>
              <a:avLst/>
              <a:gdLst>
                <a:gd name="T0" fmla="*/ 84 w 88"/>
                <a:gd name="T1" fmla="*/ 80 h 92"/>
                <a:gd name="T2" fmla="*/ 48 w 88"/>
                <a:gd name="T3" fmla="*/ 80 h 92"/>
                <a:gd name="T4" fmla="*/ 44 w 88"/>
                <a:gd name="T5" fmla="*/ 84 h 92"/>
                <a:gd name="T6" fmla="*/ 44 w 88"/>
                <a:gd name="T7" fmla="*/ 88 h 92"/>
                <a:gd name="T8" fmla="*/ 40 w 88"/>
                <a:gd name="T9" fmla="*/ 92 h 92"/>
                <a:gd name="T10" fmla="*/ 8 w 88"/>
                <a:gd name="T11" fmla="*/ 92 h 92"/>
                <a:gd name="T12" fmla="*/ 0 w 88"/>
                <a:gd name="T13" fmla="*/ 84 h 92"/>
                <a:gd name="T14" fmla="*/ 0 w 88"/>
                <a:gd name="T15" fmla="*/ 72 h 92"/>
                <a:gd name="T16" fmla="*/ 8 w 88"/>
                <a:gd name="T17" fmla="*/ 64 h 92"/>
                <a:gd name="T18" fmla="*/ 24 w 88"/>
                <a:gd name="T19" fmla="*/ 64 h 92"/>
                <a:gd name="T20" fmla="*/ 36 w 88"/>
                <a:gd name="T21" fmla="*/ 52 h 92"/>
                <a:gd name="T22" fmla="*/ 36 w 88"/>
                <a:gd name="T23" fmla="*/ 52 h 92"/>
                <a:gd name="T24" fmla="*/ 24 w 88"/>
                <a:gd name="T25" fmla="*/ 40 h 92"/>
                <a:gd name="T26" fmla="*/ 24 w 88"/>
                <a:gd name="T27" fmla="*/ 40 h 92"/>
                <a:gd name="T28" fmla="*/ 16 w 88"/>
                <a:gd name="T29" fmla="*/ 32 h 92"/>
                <a:gd name="T30" fmla="*/ 16 w 88"/>
                <a:gd name="T31" fmla="*/ 28 h 92"/>
                <a:gd name="T32" fmla="*/ 24 w 88"/>
                <a:gd name="T33" fmla="*/ 20 h 92"/>
                <a:gd name="T34" fmla="*/ 44 w 88"/>
                <a:gd name="T35" fmla="*/ 20 h 92"/>
                <a:gd name="T36" fmla="*/ 52 w 88"/>
                <a:gd name="T37" fmla="*/ 12 h 92"/>
                <a:gd name="T38" fmla="*/ 52 w 88"/>
                <a:gd name="T39" fmla="*/ 8 h 92"/>
                <a:gd name="T40" fmla="*/ 60 w 88"/>
                <a:gd name="T41" fmla="*/ 0 h 92"/>
                <a:gd name="T42" fmla="*/ 88 w 88"/>
                <a:gd name="T43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92">
                  <a:moveTo>
                    <a:pt x="84" y="80"/>
                  </a:moveTo>
                  <a:cubicBezTo>
                    <a:pt x="48" y="80"/>
                    <a:pt x="48" y="80"/>
                    <a:pt x="48" y="80"/>
                  </a:cubicBezTo>
                  <a:cubicBezTo>
                    <a:pt x="46" y="80"/>
                    <a:pt x="44" y="82"/>
                    <a:pt x="44" y="84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4" y="90"/>
                    <a:pt x="42" y="92"/>
                    <a:pt x="40" y="92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4" y="92"/>
                    <a:pt x="0" y="88"/>
                    <a:pt x="0" y="84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68"/>
                    <a:pt x="4" y="64"/>
                    <a:pt x="8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31" y="64"/>
                    <a:pt x="36" y="59"/>
                    <a:pt x="36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6" y="45"/>
                    <a:pt x="31" y="40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0" y="40"/>
                    <a:pt x="16" y="36"/>
                    <a:pt x="16" y="32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20" y="20"/>
                    <a:pt x="24" y="20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8" y="20"/>
                    <a:pt x="52" y="16"/>
                    <a:pt x="52" y="12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4"/>
                    <a:pt x="56" y="0"/>
                    <a:pt x="60" y="0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xmlns="" id="{9CAC7F16-6666-43F1-AD81-E8F1E42EA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601" y="1828524"/>
              <a:ext cx="255588" cy="257175"/>
            </a:xfrm>
            <a:custGeom>
              <a:avLst/>
              <a:gdLst>
                <a:gd name="T0" fmla="*/ 0 w 80"/>
                <a:gd name="T1" fmla="*/ 80 h 80"/>
                <a:gd name="T2" fmla="*/ 40 w 80"/>
                <a:gd name="T3" fmla="*/ 80 h 80"/>
                <a:gd name="T4" fmla="*/ 48 w 80"/>
                <a:gd name="T5" fmla="*/ 72 h 80"/>
                <a:gd name="T6" fmla="*/ 48 w 80"/>
                <a:gd name="T7" fmla="*/ 64 h 80"/>
                <a:gd name="T8" fmla="*/ 40 w 80"/>
                <a:gd name="T9" fmla="*/ 56 h 80"/>
                <a:gd name="T10" fmla="*/ 32 w 80"/>
                <a:gd name="T11" fmla="*/ 56 h 80"/>
                <a:gd name="T12" fmla="*/ 24 w 80"/>
                <a:gd name="T13" fmla="*/ 48 h 80"/>
                <a:gd name="T14" fmla="*/ 24 w 80"/>
                <a:gd name="T15" fmla="*/ 44 h 80"/>
                <a:gd name="T16" fmla="*/ 32 w 80"/>
                <a:gd name="T17" fmla="*/ 36 h 80"/>
                <a:gd name="T18" fmla="*/ 56 w 80"/>
                <a:gd name="T19" fmla="*/ 36 h 80"/>
                <a:gd name="T20" fmla="*/ 64 w 80"/>
                <a:gd name="T21" fmla="*/ 28 h 80"/>
                <a:gd name="T22" fmla="*/ 64 w 80"/>
                <a:gd name="T23" fmla="*/ 20 h 80"/>
                <a:gd name="T24" fmla="*/ 72 w 80"/>
                <a:gd name="T25" fmla="*/ 20 h 80"/>
                <a:gd name="T26" fmla="*/ 80 w 80"/>
                <a:gd name="T27" fmla="*/ 12 h 80"/>
                <a:gd name="T28" fmla="*/ 80 w 80"/>
                <a:gd name="T29" fmla="*/ 8 h 80"/>
                <a:gd name="T30" fmla="*/ 72 w 80"/>
                <a:gd name="T31" fmla="*/ 0 h 80"/>
                <a:gd name="T32" fmla="*/ 48 w 80"/>
                <a:gd name="T33" fmla="*/ 0 h 80"/>
                <a:gd name="T34" fmla="*/ 44 w 80"/>
                <a:gd name="T35" fmla="*/ 4 h 80"/>
                <a:gd name="T36" fmla="*/ 44 w 80"/>
                <a:gd name="T37" fmla="*/ 8 h 80"/>
                <a:gd name="T38" fmla="*/ 40 w 80"/>
                <a:gd name="T39" fmla="*/ 12 h 80"/>
                <a:gd name="T40" fmla="*/ 0 w 80"/>
                <a:gd name="T41" fmla="*/ 1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80">
                  <a:moveTo>
                    <a:pt x="0" y="80"/>
                  </a:moveTo>
                  <a:cubicBezTo>
                    <a:pt x="40" y="80"/>
                    <a:pt x="40" y="80"/>
                    <a:pt x="40" y="80"/>
                  </a:cubicBezTo>
                  <a:cubicBezTo>
                    <a:pt x="44" y="80"/>
                    <a:pt x="48" y="76"/>
                    <a:pt x="48" y="72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0"/>
                    <a:pt x="44" y="56"/>
                    <a:pt x="40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6"/>
                    <a:pt x="24" y="52"/>
                    <a:pt x="24" y="48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4" y="40"/>
                    <a:pt x="28" y="36"/>
                    <a:pt x="32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60" y="36"/>
                    <a:pt x="64" y="32"/>
                    <a:pt x="64" y="28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6" y="20"/>
                    <a:pt x="80" y="16"/>
                    <a:pt x="80" y="12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0" y="4"/>
                    <a:pt x="76" y="0"/>
                    <a:pt x="72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6" y="0"/>
                    <a:pt x="44" y="2"/>
                    <a:pt x="44" y="4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10"/>
                    <a:pt x="42" y="12"/>
                    <a:pt x="40" y="12"/>
                  </a:cubicBezTo>
                  <a:cubicBezTo>
                    <a:pt x="0" y="12"/>
                    <a:pt x="0" y="12"/>
                    <a:pt x="0" y="1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Oval 16">
              <a:extLst>
                <a:ext uri="{FF2B5EF4-FFF2-40B4-BE49-F238E27FC236}">
                  <a16:creationId xmlns:a16="http://schemas.microsoft.com/office/drawing/2014/main" xmlns="" id="{8DAE06F7-1ACC-411F-A8E2-91955D35C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1201" y="1698349"/>
              <a:ext cx="561975" cy="568325"/>
            </a:xfrm>
            <a:prstGeom prst="ellipse">
              <a:avLst/>
            </a:pr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8" name="CaixaDeTexto 57">
            <a:extLst>
              <a:ext uri="{FF2B5EF4-FFF2-40B4-BE49-F238E27FC236}">
                <a16:creationId xmlns:a16="http://schemas.microsoft.com/office/drawing/2014/main" xmlns="" id="{57A9035E-6472-4CC8-B855-62CC96EC9A89}"/>
              </a:ext>
            </a:extLst>
          </p:cNvPr>
          <p:cNvSpPr txBox="1"/>
          <p:nvPr/>
        </p:nvSpPr>
        <p:spPr bwMode="auto">
          <a:xfrm>
            <a:off x="580993" y="1734443"/>
            <a:ext cx="1158303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Diretrizes Gerais para a</a:t>
            </a:r>
            <a:r>
              <a:rPr kumimoji="0" lang="pt-BR" sz="60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Educação Profissional e Tecnológica</a:t>
            </a:r>
            <a:endParaRPr kumimoji="0" lang="pt-BR" sz="6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05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111345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63937" y="172716"/>
            <a:ext cx="11469111" cy="65616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CURSOS EXPERIMENTAIS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ítulo 1"/>
          <p:cNvSpPr txBox="1">
            <a:spLocks/>
          </p:cNvSpPr>
          <p:nvPr/>
        </p:nvSpPr>
        <p:spPr>
          <a:xfrm>
            <a:off x="114819" y="784519"/>
            <a:ext cx="11830198" cy="563829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 CATÁLOGO NACIONAL DE CURSOS TÉCNICOS - CNCT</a:t>
            </a:r>
          </a:p>
        </p:txBody>
      </p:sp>
      <p:pic>
        <p:nvPicPr>
          <p:cNvPr id="8" name="Picture 8" descr="Imagem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31" y="3458649"/>
            <a:ext cx="1561874" cy="145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Resultado de imagem para conselho de ensi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19" y="3379184"/>
            <a:ext cx="1235970" cy="70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40661" y="5020362"/>
            <a:ext cx="202025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Instituições ou redes de ensino credenciadas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51620" y="1950571"/>
            <a:ext cx="2122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Oferta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 de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curso experimental</a:t>
            </a:r>
          </a:p>
        </p:txBody>
      </p:sp>
      <p:pic>
        <p:nvPicPr>
          <p:cNvPr id="12" name="Picture 6" descr="Resultado de imagem para computador central h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621" y="4917804"/>
            <a:ext cx="1377305" cy="137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7257" y="3793062"/>
            <a:ext cx="1800225" cy="2543175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5698" y="2127451"/>
            <a:ext cx="1800225" cy="2543175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8874391" y="5113243"/>
            <a:ext cx="2736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Se reconhecido,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passa a fazer parte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 do CNCT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6380631" y="2955012"/>
            <a:ext cx="1975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Até </a:t>
            </a: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3 anos</a:t>
            </a:r>
            <a:endParaRPr kumimoji="0" lang="pt-BR" sz="20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</a:endParaRPr>
          </a:p>
        </p:txBody>
      </p:sp>
      <p:cxnSp>
        <p:nvCxnSpPr>
          <p:cNvPr id="18" name="Conector angulado 17"/>
          <p:cNvCxnSpPr/>
          <p:nvPr/>
        </p:nvCxnSpPr>
        <p:spPr>
          <a:xfrm rot="16200000" flipH="1">
            <a:off x="439975" y="2329064"/>
            <a:ext cx="1068500" cy="1031741"/>
          </a:xfrm>
          <a:prstGeom prst="bentConnector3">
            <a:avLst/>
          </a:prstGeom>
          <a:noFill/>
          <a:ln w="76200" cap="flat" cmpd="sng" algn="ctr">
            <a:noFill/>
            <a:prstDash val="solid"/>
            <a:tailEnd type="triangle"/>
          </a:ln>
          <a:effectLst/>
        </p:spPr>
      </p:cxnSp>
      <p:cxnSp>
        <p:nvCxnSpPr>
          <p:cNvPr id="19" name="Conector angulado 18"/>
          <p:cNvCxnSpPr/>
          <p:nvPr/>
        </p:nvCxnSpPr>
        <p:spPr>
          <a:xfrm flipV="1">
            <a:off x="2261705" y="2423811"/>
            <a:ext cx="1494267" cy="1775991"/>
          </a:xfrm>
          <a:prstGeom prst="bentConnector3">
            <a:avLst>
              <a:gd name="adj1" fmla="val 50000"/>
            </a:avLst>
          </a:prstGeom>
          <a:noFill/>
          <a:ln w="76200" cap="flat" cmpd="sng" algn="ctr">
            <a:solidFill>
              <a:schemeClr val="accent5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20" name="Conector angulado 19"/>
          <p:cNvCxnSpPr/>
          <p:nvPr/>
        </p:nvCxnSpPr>
        <p:spPr>
          <a:xfrm>
            <a:off x="7260666" y="5033139"/>
            <a:ext cx="1741056" cy="669501"/>
          </a:xfrm>
          <a:prstGeom prst="bentConnector3">
            <a:avLst>
              <a:gd name="adj1" fmla="val -1326"/>
            </a:avLst>
          </a:prstGeom>
          <a:noFill/>
          <a:ln w="76200" cap="flat" cmpd="sng" algn="ctr">
            <a:solidFill>
              <a:schemeClr val="accent5">
                <a:lumMod val="75000"/>
              </a:schemeClr>
            </a:solidFill>
            <a:prstDash val="solid"/>
            <a:tailEnd type="triangle"/>
          </a:ln>
          <a:effectLst/>
        </p:spPr>
      </p:cxnSp>
      <p:cxnSp>
        <p:nvCxnSpPr>
          <p:cNvPr id="21" name="Conector angulado 20"/>
          <p:cNvCxnSpPr/>
          <p:nvPr/>
        </p:nvCxnSpPr>
        <p:spPr>
          <a:xfrm>
            <a:off x="6380631" y="2244127"/>
            <a:ext cx="944614" cy="785544"/>
          </a:xfrm>
          <a:prstGeom prst="bentConnector3">
            <a:avLst>
              <a:gd name="adj1" fmla="val 100601"/>
            </a:avLst>
          </a:prstGeom>
          <a:noFill/>
          <a:ln w="76200" cap="flat" cmpd="sng" algn="ctr">
            <a:solidFill>
              <a:schemeClr val="accent5">
                <a:lumMod val="75000"/>
              </a:schemeClr>
            </a:solidFill>
            <a:prstDash val="solid"/>
            <a:tailEnd type="triangle"/>
          </a:ln>
          <a:effectLst/>
        </p:spPr>
      </p:cxnSp>
      <p:sp>
        <p:nvSpPr>
          <p:cNvPr id="22" name="CaixaDeTexto 21"/>
          <p:cNvSpPr txBox="1"/>
          <p:nvPr/>
        </p:nvSpPr>
        <p:spPr>
          <a:xfrm>
            <a:off x="3701569" y="1848717"/>
            <a:ext cx="273346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Inserem no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 CNCT, </a:t>
            </a: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como experimental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, os cursos aprovados pelos respectivos sistemas de ensino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6756636" y="3416677"/>
            <a:ext cx="22661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</a:rPr>
              <a:t>avaliação e reconhecimento pelo respectivo sistema de ensino </a:t>
            </a:r>
          </a:p>
        </p:txBody>
      </p:sp>
      <p:cxnSp>
        <p:nvCxnSpPr>
          <p:cNvPr id="24" name="Conector angulado 23"/>
          <p:cNvCxnSpPr/>
          <p:nvPr/>
        </p:nvCxnSpPr>
        <p:spPr>
          <a:xfrm rot="16200000" flipH="1">
            <a:off x="6271833" y="3605169"/>
            <a:ext cx="661718" cy="307888"/>
          </a:xfrm>
          <a:prstGeom prst="bentConnector2">
            <a:avLst/>
          </a:prstGeom>
          <a:noFill/>
          <a:ln w="76200" cap="flat" cmpd="sng" algn="ctr">
            <a:solidFill>
              <a:schemeClr val="accent5">
                <a:lumMod val="75000"/>
              </a:schemeClr>
            </a:solidFill>
            <a:prstDash val="soli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13247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111345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320" y="2236887"/>
            <a:ext cx="2843907" cy="4017583"/>
          </a:xfrm>
          <a:prstGeom prst="rect">
            <a:avLst/>
          </a:prstGeom>
        </p:spPr>
      </p:pic>
      <p:sp>
        <p:nvSpPr>
          <p:cNvPr id="26" name="CaixaDeTexto 25"/>
          <p:cNvSpPr txBox="1"/>
          <p:nvPr/>
        </p:nvSpPr>
        <p:spPr>
          <a:xfrm>
            <a:off x="5175504" y="2236887"/>
            <a:ext cx="5678424" cy="387798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dirty="0" smtClean="0"/>
              <a:t>Se um curso </a:t>
            </a:r>
            <a:r>
              <a:rPr lang="pt-BR" sz="3200" b="1" dirty="0" smtClean="0">
                <a:solidFill>
                  <a:schemeClr val="accent1">
                    <a:lumMod val="75000"/>
                  </a:schemeClr>
                </a:solidFill>
              </a:rPr>
              <a:t>não tiver matrículas registradas </a:t>
            </a:r>
            <a:r>
              <a:rPr lang="pt-BR" sz="3200" dirty="0" smtClean="0"/>
              <a:t>no Censo Escolar por </a:t>
            </a: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</a:rPr>
              <a:t>3 anos </a:t>
            </a:r>
            <a:r>
              <a:rPr lang="pt-BR" sz="3200" b="1" dirty="0"/>
              <a:t>deve ser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excluído</a:t>
            </a:r>
            <a:r>
              <a:rPr lang="pt-BR" sz="3200" b="1" dirty="0"/>
              <a:t> </a:t>
            </a:r>
            <a:r>
              <a:rPr lang="pt-BR" sz="3200" dirty="0"/>
              <a:t>do  Catálogo Nacional de Cursos </a:t>
            </a:r>
            <a:r>
              <a:rPr lang="pt-BR" sz="3200" dirty="0" smtClean="0"/>
              <a:t>Técnicos.</a:t>
            </a:r>
            <a:endParaRPr lang="pt-BR" sz="3200" dirty="0"/>
          </a:p>
        </p:txBody>
      </p:sp>
      <p:sp>
        <p:nvSpPr>
          <p:cNvPr id="27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63937" y="172716"/>
            <a:ext cx="11469111" cy="65616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ATUALIZAÇÃO DE CURSOS JÁ CONSTANTES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Título 1"/>
          <p:cNvSpPr txBox="1">
            <a:spLocks/>
          </p:cNvSpPr>
          <p:nvPr/>
        </p:nvSpPr>
        <p:spPr>
          <a:xfrm>
            <a:off x="114819" y="784519"/>
            <a:ext cx="11830198" cy="563829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 CATÁLOGO NACIONAL DE CURSOS TÉCNICOS - CNCT</a:t>
            </a:r>
          </a:p>
        </p:txBody>
      </p:sp>
    </p:spTree>
    <p:extLst>
      <p:ext uri="{BB962C8B-B14F-4D97-AF65-F5344CB8AC3E}">
        <p14:creationId xmlns:p14="http://schemas.microsoft.com/office/powerpoint/2010/main" val="181380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lose up photo of blue desk glo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470"/>
            <a:ext cx="12192000" cy="6890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tângulo 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0C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xmlns="" id="{D2091B9E-6AB3-4E43-8A95-96DB33892474}"/>
              </a:ext>
            </a:extLst>
          </p:cNvPr>
          <p:cNvSpPr txBox="1"/>
          <p:nvPr/>
        </p:nvSpPr>
        <p:spPr>
          <a:xfrm>
            <a:off x="724166" y="729555"/>
            <a:ext cx="91892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R="0" lvl="0" indent="0" eaLnBrk="0" fontAlgn="base" hangingPunct="0">
              <a:lnSpc>
                <a:spcPct val="8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3200" b="1" i="1" u="none" strike="noStrike" cap="none" spc="300" normalizeH="0" baseline="0">
                <a:ln>
                  <a:noFill/>
                </a:ln>
                <a:solidFill>
                  <a:srgbClr val="25A9E1"/>
                </a:solidFill>
                <a:effectLst/>
                <a:uLnTx/>
                <a:uFillTx/>
                <a:latin typeface="Rockwell" panose="02060603020205020403" pitchFamily="18" charset="0"/>
                <a:ea typeface="ＭＳ Ｐゴシック" panose="020B0600070205080204" pitchFamily="34" charset="-128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pt-BR" sz="4800" i="0" spc="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Os países que mais se desenvolveram no mundo foram os que mais investiram em educação</a:t>
            </a:r>
            <a:endParaRPr lang="pt-BR" sz="4800" i="0" spc="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2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111345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27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63937" y="172716"/>
            <a:ext cx="11469111" cy="65616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EDUCAÇÃO A DISTÂNCIA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73459" y="3552089"/>
            <a:ext cx="3861292" cy="267765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Cursos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Técnicos 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podem 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prever em seus Planos de Curso atividades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presencias e a </a:t>
            </a: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distância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observada a garantia da infraestrutura 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tecnológica e recursos humanos preparados</a:t>
            </a:r>
            <a:endParaRPr lang="pt-BR" sz="2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330536" y="2212848"/>
            <a:ext cx="6893046" cy="4359402"/>
          </a:xfrm>
          <a:prstGeom prst="rect">
            <a:avLst/>
          </a:prstGeom>
          <a:noFill/>
          <a:ln w="1714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6746092" y="1368308"/>
            <a:ext cx="4094018" cy="2308324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 panose="020B0604020202020204" pitchFamily="34" charset="0"/>
              </a:rPr>
              <a:t>As diretrizes específicas</a:t>
            </a:r>
            <a:r>
              <a:rPr kumimoji="0" lang="pt-BR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cs typeface="Arial" panose="020B0604020202020204" pitchFamily="34" charset="0"/>
              </a:rPr>
              <a:t> para cada eixo tecnológico e área tecnológica deverão indicar o percentual possível de carga horária destinada às atividades a distância</a:t>
            </a:r>
            <a:endParaRPr kumimoji="0" lang="pt-BR" sz="2400" b="0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</a:endParaRPr>
          </a:p>
        </p:txBody>
      </p:sp>
      <p:cxnSp>
        <p:nvCxnSpPr>
          <p:cNvPr id="17" name="Conector angulado 16"/>
          <p:cNvCxnSpPr>
            <a:stCxn id="10" idx="3"/>
            <a:endCxn id="15" idx="1"/>
          </p:cNvCxnSpPr>
          <p:nvPr/>
        </p:nvCxnSpPr>
        <p:spPr>
          <a:xfrm flipV="1">
            <a:off x="4234751" y="2522470"/>
            <a:ext cx="2511341" cy="2368447"/>
          </a:xfrm>
          <a:prstGeom prst="bentConnector3">
            <a:avLst/>
          </a:prstGeom>
          <a:noFill/>
          <a:ln w="76200" cap="flat" cmpd="sng" algn="ctr">
            <a:solidFill>
              <a:schemeClr val="accent5">
                <a:lumMod val="75000"/>
              </a:schemeClr>
            </a:solidFill>
            <a:prstDash val="soli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30637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" name="CaixaDeTexto 2"/>
          <p:cNvSpPr txBox="1"/>
          <p:nvPr/>
        </p:nvSpPr>
        <p:spPr>
          <a:xfrm>
            <a:off x="9111345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27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63937" y="172716"/>
            <a:ext cx="11469111" cy="65616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EMISSÃO DE DIPLOMAS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471419" y="3089318"/>
            <a:ext cx="3220117" cy="267765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Desvincula</a:t>
            </a: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pt-BR" sz="2400" dirty="0">
                <a:cs typeface="Arial" panose="020B0604020202020204" pitchFamily="34" charset="0"/>
              </a:rPr>
              <a:t>o processo de registro de certificados e diplomas à obtenção dos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códigos SISTEC</a:t>
            </a: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 marL="342900" indent="-342900" algn="ctr">
              <a:buFont typeface="Wingdings" panose="05000000000000000000" pitchFamily="2" charset="2"/>
              <a:buChar char="§"/>
            </a:pPr>
            <a:endParaRPr lang="pt-BR" sz="2400" dirty="0" smtClean="0">
              <a:cs typeface="Arial" panose="020B0604020202020204" pitchFamily="34" charset="0"/>
            </a:endParaRPr>
          </a:p>
          <a:p>
            <a:pPr algn="ctr"/>
            <a:endParaRPr lang="pt-BR" sz="2400" dirty="0">
              <a:cs typeface="Arial" panose="020B0604020202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65951" y="1890287"/>
            <a:ext cx="1682216" cy="1682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tângulo 11"/>
          <p:cNvSpPr/>
          <p:nvPr/>
        </p:nvSpPr>
        <p:spPr>
          <a:xfrm>
            <a:off x="6047874" y="1244253"/>
            <a:ext cx="4205846" cy="353943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Expedição 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 registro sob responsabilidade da </a:t>
            </a: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instituição e rede de ensino</a:t>
            </a:r>
            <a:r>
              <a:rPr lang="pt-BR" sz="28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,</a:t>
            </a:r>
            <a:r>
              <a:rPr lang="pt-BR" sz="2800" dirty="0" smtClean="0">
                <a:cs typeface="Arial" panose="020B0604020202020204" pitchFamily="34" charset="0"/>
              </a:rPr>
              <a:t> </a:t>
            </a:r>
            <a:r>
              <a:rPr lang="pt-BR" sz="2800" dirty="0">
                <a:cs typeface="Arial" panose="020B0604020202020204" pitchFamily="34" charset="0"/>
              </a:rPr>
              <a:t>sempre que seus cursos estejam devidamente </a:t>
            </a:r>
            <a:r>
              <a:rPr lang="pt-BR" sz="2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regularizados perante os respectivos sistemas de ensino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3" name="Conector angulado 12"/>
          <p:cNvCxnSpPr/>
          <p:nvPr/>
        </p:nvCxnSpPr>
        <p:spPr>
          <a:xfrm flipV="1">
            <a:off x="3691536" y="3196708"/>
            <a:ext cx="2446496" cy="1608596"/>
          </a:xfrm>
          <a:prstGeom prst="bentConnector3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69640" y="4411234"/>
            <a:ext cx="2530747" cy="12854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1909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woman holding silver iPhone 6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C60A7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xmlns="" id="{7AEDF6DD-C4DF-4ABF-B2C8-0E9F4163564F}"/>
              </a:ext>
            </a:extLst>
          </p:cNvPr>
          <p:cNvCxnSpPr>
            <a:cxnSpLocks/>
          </p:cNvCxnSpPr>
          <p:nvPr/>
        </p:nvCxnSpPr>
        <p:spPr bwMode="auto">
          <a:xfrm>
            <a:off x="1021316" y="-196532"/>
            <a:ext cx="0" cy="1865027"/>
          </a:xfrm>
          <a:prstGeom prst="line">
            <a:avLst/>
          </a:prstGeom>
          <a:ln w="12700">
            <a:solidFill>
              <a:srgbClr val="F6F6F6"/>
            </a:solidFill>
            <a:headEnd type="none" w="med" len="med"/>
            <a:tailEnd type="none" w="med" len="med"/>
          </a:ln>
          <a:effectLst/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7" name="Agrupar 18">
            <a:extLst>
              <a:ext uri="{FF2B5EF4-FFF2-40B4-BE49-F238E27FC236}">
                <a16:creationId xmlns:a16="http://schemas.microsoft.com/office/drawing/2014/main" xmlns="" id="{E9179666-79B9-453D-ABCD-C8D3F35556B5}"/>
              </a:ext>
            </a:extLst>
          </p:cNvPr>
          <p:cNvGrpSpPr/>
          <p:nvPr/>
        </p:nvGrpSpPr>
        <p:grpSpPr>
          <a:xfrm>
            <a:off x="763652" y="1665903"/>
            <a:ext cx="555199" cy="604407"/>
            <a:chOff x="1981201" y="1698349"/>
            <a:chExt cx="561975" cy="568325"/>
          </a:xfrm>
        </p:grpSpPr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xmlns="" id="{02E70EF8-D1F2-4968-9D92-C23F13170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789" y="1866624"/>
              <a:ext cx="280988" cy="296863"/>
            </a:xfrm>
            <a:custGeom>
              <a:avLst/>
              <a:gdLst>
                <a:gd name="T0" fmla="*/ 84 w 88"/>
                <a:gd name="T1" fmla="*/ 80 h 92"/>
                <a:gd name="T2" fmla="*/ 48 w 88"/>
                <a:gd name="T3" fmla="*/ 80 h 92"/>
                <a:gd name="T4" fmla="*/ 44 w 88"/>
                <a:gd name="T5" fmla="*/ 84 h 92"/>
                <a:gd name="T6" fmla="*/ 44 w 88"/>
                <a:gd name="T7" fmla="*/ 88 h 92"/>
                <a:gd name="T8" fmla="*/ 40 w 88"/>
                <a:gd name="T9" fmla="*/ 92 h 92"/>
                <a:gd name="T10" fmla="*/ 8 w 88"/>
                <a:gd name="T11" fmla="*/ 92 h 92"/>
                <a:gd name="T12" fmla="*/ 0 w 88"/>
                <a:gd name="T13" fmla="*/ 84 h 92"/>
                <a:gd name="T14" fmla="*/ 0 w 88"/>
                <a:gd name="T15" fmla="*/ 72 h 92"/>
                <a:gd name="T16" fmla="*/ 8 w 88"/>
                <a:gd name="T17" fmla="*/ 64 h 92"/>
                <a:gd name="T18" fmla="*/ 24 w 88"/>
                <a:gd name="T19" fmla="*/ 64 h 92"/>
                <a:gd name="T20" fmla="*/ 36 w 88"/>
                <a:gd name="T21" fmla="*/ 52 h 92"/>
                <a:gd name="T22" fmla="*/ 36 w 88"/>
                <a:gd name="T23" fmla="*/ 52 h 92"/>
                <a:gd name="T24" fmla="*/ 24 w 88"/>
                <a:gd name="T25" fmla="*/ 40 h 92"/>
                <a:gd name="T26" fmla="*/ 24 w 88"/>
                <a:gd name="T27" fmla="*/ 40 h 92"/>
                <a:gd name="T28" fmla="*/ 16 w 88"/>
                <a:gd name="T29" fmla="*/ 32 h 92"/>
                <a:gd name="T30" fmla="*/ 16 w 88"/>
                <a:gd name="T31" fmla="*/ 28 h 92"/>
                <a:gd name="T32" fmla="*/ 24 w 88"/>
                <a:gd name="T33" fmla="*/ 20 h 92"/>
                <a:gd name="T34" fmla="*/ 44 w 88"/>
                <a:gd name="T35" fmla="*/ 20 h 92"/>
                <a:gd name="T36" fmla="*/ 52 w 88"/>
                <a:gd name="T37" fmla="*/ 12 h 92"/>
                <a:gd name="T38" fmla="*/ 52 w 88"/>
                <a:gd name="T39" fmla="*/ 8 h 92"/>
                <a:gd name="T40" fmla="*/ 60 w 88"/>
                <a:gd name="T41" fmla="*/ 0 h 92"/>
                <a:gd name="T42" fmla="*/ 88 w 88"/>
                <a:gd name="T43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8" h="92">
                  <a:moveTo>
                    <a:pt x="84" y="80"/>
                  </a:moveTo>
                  <a:cubicBezTo>
                    <a:pt x="48" y="80"/>
                    <a:pt x="48" y="80"/>
                    <a:pt x="48" y="80"/>
                  </a:cubicBezTo>
                  <a:cubicBezTo>
                    <a:pt x="46" y="80"/>
                    <a:pt x="44" y="82"/>
                    <a:pt x="44" y="84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4" y="90"/>
                    <a:pt x="42" y="92"/>
                    <a:pt x="40" y="92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4" y="92"/>
                    <a:pt x="0" y="88"/>
                    <a:pt x="0" y="84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68"/>
                    <a:pt x="4" y="64"/>
                    <a:pt x="8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31" y="64"/>
                    <a:pt x="36" y="59"/>
                    <a:pt x="36" y="52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36" y="45"/>
                    <a:pt x="31" y="40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0" y="40"/>
                    <a:pt x="16" y="36"/>
                    <a:pt x="16" y="32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20" y="20"/>
                    <a:pt x="24" y="20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8" y="20"/>
                    <a:pt x="52" y="16"/>
                    <a:pt x="52" y="12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4"/>
                    <a:pt x="56" y="0"/>
                    <a:pt x="60" y="0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xmlns="" id="{9CAC7F16-6666-43F1-AD81-E8F1E42EA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601" y="1828524"/>
              <a:ext cx="255588" cy="257175"/>
            </a:xfrm>
            <a:custGeom>
              <a:avLst/>
              <a:gdLst>
                <a:gd name="T0" fmla="*/ 0 w 80"/>
                <a:gd name="T1" fmla="*/ 80 h 80"/>
                <a:gd name="T2" fmla="*/ 40 w 80"/>
                <a:gd name="T3" fmla="*/ 80 h 80"/>
                <a:gd name="T4" fmla="*/ 48 w 80"/>
                <a:gd name="T5" fmla="*/ 72 h 80"/>
                <a:gd name="T6" fmla="*/ 48 w 80"/>
                <a:gd name="T7" fmla="*/ 64 h 80"/>
                <a:gd name="T8" fmla="*/ 40 w 80"/>
                <a:gd name="T9" fmla="*/ 56 h 80"/>
                <a:gd name="T10" fmla="*/ 32 w 80"/>
                <a:gd name="T11" fmla="*/ 56 h 80"/>
                <a:gd name="T12" fmla="*/ 24 w 80"/>
                <a:gd name="T13" fmla="*/ 48 h 80"/>
                <a:gd name="T14" fmla="*/ 24 w 80"/>
                <a:gd name="T15" fmla="*/ 44 h 80"/>
                <a:gd name="T16" fmla="*/ 32 w 80"/>
                <a:gd name="T17" fmla="*/ 36 h 80"/>
                <a:gd name="T18" fmla="*/ 56 w 80"/>
                <a:gd name="T19" fmla="*/ 36 h 80"/>
                <a:gd name="T20" fmla="*/ 64 w 80"/>
                <a:gd name="T21" fmla="*/ 28 h 80"/>
                <a:gd name="T22" fmla="*/ 64 w 80"/>
                <a:gd name="T23" fmla="*/ 20 h 80"/>
                <a:gd name="T24" fmla="*/ 72 w 80"/>
                <a:gd name="T25" fmla="*/ 20 h 80"/>
                <a:gd name="T26" fmla="*/ 80 w 80"/>
                <a:gd name="T27" fmla="*/ 12 h 80"/>
                <a:gd name="T28" fmla="*/ 80 w 80"/>
                <a:gd name="T29" fmla="*/ 8 h 80"/>
                <a:gd name="T30" fmla="*/ 72 w 80"/>
                <a:gd name="T31" fmla="*/ 0 h 80"/>
                <a:gd name="T32" fmla="*/ 48 w 80"/>
                <a:gd name="T33" fmla="*/ 0 h 80"/>
                <a:gd name="T34" fmla="*/ 44 w 80"/>
                <a:gd name="T35" fmla="*/ 4 h 80"/>
                <a:gd name="T36" fmla="*/ 44 w 80"/>
                <a:gd name="T37" fmla="*/ 8 h 80"/>
                <a:gd name="T38" fmla="*/ 40 w 80"/>
                <a:gd name="T39" fmla="*/ 12 h 80"/>
                <a:gd name="T40" fmla="*/ 0 w 80"/>
                <a:gd name="T41" fmla="*/ 1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80">
                  <a:moveTo>
                    <a:pt x="0" y="80"/>
                  </a:moveTo>
                  <a:cubicBezTo>
                    <a:pt x="40" y="80"/>
                    <a:pt x="40" y="80"/>
                    <a:pt x="40" y="80"/>
                  </a:cubicBezTo>
                  <a:cubicBezTo>
                    <a:pt x="44" y="80"/>
                    <a:pt x="48" y="76"/>
                    <a:pt x="48" y="72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0"/>
                    <a:pt x="44" y="56"/>
                    <a:pt x="40" y="5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28" y="56"/>
                    <a:pt x="24" y="52"/>
                    <a:pt x="24" y="48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4" y="40"/>
                    <a:pt x="28" y="36"/>
                    <a:pt x="32" y="36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60" y="36"/>
                    <a:pt x="64" y="32"/>
                    <a:pt x="64" y="28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6" y="20"/>
                    <a:pt x="80" y="16"/>
                    <a:pt x="80" y="12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0" y="4"/>
                    <a:pt x="76" y="0"/>
                    <a:pt x="72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6" y="0"/>
                    <a:pt x="44" y="2"/>
                    <a:pt x="44" y="4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10"/>
                    <a:pt x="42" y="12"/>
                    <a:pt x="40" y="12"/>
                  </a:cubicBezTo>
                  <a:cubicBezTo>
                    <a:pt x="0" y="12"/>
                    <a:pt x="0" y="12"/>
                    <a:pt x="0" y="1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16">
              <a:extLst>
                <a:ext uri="{FF2B5EF4-FFF2-40B4-BE49-F238E27FC236}">
                  <a16:creationId xmlns:a16="http://schemas.microsoft.com/office/drawing/2014/main" xmlns="" id="{8DAE06F7-1ACC-411F-A8E2-91955D35C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1201" y="1698349"/>
              <a:ext cx="561975" cy="568325"/>
            </a:xfrm>
            <a:prstGeom prst="ellipse">
              <a:avLst/>
            </a:pr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Retângulo: Cantos Arredondados 21">
            <a:extLst>
              <a:ext uri="{FF2B5EF4-FFF2-40B4-BE49-F238E27FC236}">
                <a16:creationId xmlns:a16="http://schemas.microsoft.com/office/drawing/2014/main" xmlns="" id="{3BDCEB31-70E2-469A-A301-9D08D9C1323B}"/>
              </a:ext>
            </a:extLst>
          </p:cNvPr>
          <p:cNvSpPr/>
          <p:nvPr/>
        </p:nvSpPr>
        <p:spPr>
          <a:xfrm flipV="1">
            <a:off x="696785" y="3599651"/>
            <a:ext cx="344466" cy="119704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 w="190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57A9035E-6472-4CC8-B855-62CC96EC9A89}"/>
              </a:ext>
            </a:extLst>
          </p:cNvPr>
          <p:cNvSpPr txBox="1"/>
          <p:nvPr/>
        </p:nvSpPr>
        <p:spPr bwMode="auto">
          <a:xfrm>
            <a:off x="551001" y="2492942"/>
            <a:ext cx="36519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marL="0" marR="0" lvl="0" indent="0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800" b="1" i="1" noProof="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OBRIGADO!</a:t>
            </a:r>
            <a:endParaRPr kumimoji="0" lang="pt-BR" sz="4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86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graphicFrame>
        <p:nvGraphicFramePr>
          <p:cNvPr id="34" name="Diagrama 33"/>
          <p:cNvGraphicFramePr/>
          <p:nvPr>
            <p:extLst>
              <p:ext uri="{D42A27DB-BD31-4B8C-83A1-F6EECF244321}">
                <p14:modId xmlns:p14="http://schemas.microsoft.com/office/powerpoint/2010/main" val="1916017033"/>
              </p:ext>
            </p:extLst>
          </p:nvPr>
        </p:nvGraphicFramePr>
        <p:xfrm>
          <a:off x="-63008" y="1308377"/>
          <a:ext cx="7574151" cy="5005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5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211854" y="72406"/>
            <a:ext cx="11469111" cy="1371742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NOVA LEI PARA O ENSINO MÉDIO</a:t>
            </a:r>
            <a:endParaRPr lang="pt-BR" sz="4000" dirty="0"/>
          </a:p>
          <a:p>
            <a:pPr marL="0" marR="0" lvl="0" indent="0" defTabSz="914400" rtl="0" eaLnBrk="1" fontAlgn="auto" latinLnBrk="0" hangingPunct="1">
              <a:lnSpc>
                <a:spcPct val="85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Título 1"/>
          <p:cNvSpPr txBox="1">
            <a:spLocks/>
          </p:cNvSpPr>
          <p:nvPr/>
        </p:nvSpPr>
        <p:spPr>
          <a:xfrm>
            <a:off x="7004840" y="550322"/>
            <a:ext cx="5751807" cy="563829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COM MUDANÇAS EXPRESSIVAS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9059222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7632494" y="2848031"/>
            <a:ext cx="4496497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>
                <a:solidFill>
                  <a:schemeClr val="accent5">
                    <a:lumMod val="75000"/>
                  </a:schemeClr>
                </a:solidFill>
              </a:rPr>
              <a:t>UMA OPORTUNIDADE PARA </a:t>
            </a:r>
            <a:r>
              <a:rPr lang="pt-BR" sz="2800" b="1" dirty="0" smtClean="0">
                <a:solidFill>
                  <a:schemeClr val="accent5">
                    <a:lumMod val="75000"/>
                  </a:schemeClr>
                </a:solidFill>
              </a:rPr>
              <a:t>A VALORIZAÇÃO DA </a:t>
            </a:r>
            <a:r>
              <a:rPr lang="pt-BR" sz="2800" b="1" dirty="0">
                <a:solidFill>
                  <a:schemeClr val="accent5">
                    <a:lumMod val="75000"/>
                  </a:schemeClr>
                </a:solidFill>
              </a:rPr>
              <a:t>EDUCAÇÃO </a:t>
            </a:r>
            <a:r>
              <a:rPr lang="pt-BR" sz="2800" b="1" dirty="0" smtClean="0">
                <a:solidFill>
                  <a:schemeClr val="accent5">
                    <a:lumMod val="75000"/>
                  </a:schemeClr>
                </a:solidFill>
              </a:rPr>
              <a:t>PROFISSIONAL NO BRASIL</a:t>
            </a:r>
            <a:endParaRPr lang="pt-BR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5" name="Triângulo isósceles 44"/>
          <p:cNvSpPr/>
          <p:nvPr/>
        </p:nvSpPr>
        <p:spPr>
          <a:xfrm rot="5400000">
            <a:off x="4725100" y="3726686"/>
            <a:ext cx="5266842" cy="260038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8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Conector reto 31"/>
          <p:cNvCxnSpPr/>
          <p:nvPr/>
        </p:nvCxnSpPr>
        <p:spPr>
          <a:xfrm>
            <a:off x="0" y="6490126"/>
            <a:ext cx="8915267" cy="0"/>
          </a:xfrm>
          <a:prstGeom prst="line">
            <a:avLst/>
          </a:prstGeom>
          <a:noFill/>
          <a:ln w="19050" cap="flat" cmpd="sng" algn="ctr">
            <a:solidFill>
              <a:srgbClr val="3C60A7"/>
            </a:solidFill>
            <a:prstDash val="solid"/>
            <a:miter lim="800000"/>
          </a:ln>
          <a:effectLst/>
        </p:spPr>
      </p:cxnSp>
      <p:sp>
        <p:nvSpPr>
          <p:cNvPr id="35" name="Título 1">
            <a:extLst>
              <a:ext uri="{FF2B5EF4-FFF2-40B4-BE49-F238E27FC236}">
                <a16:creationId xmlns="" xmlns:a16="http://schemas.microsoft.com/office/drawing/2014/main" id="{8EA7AAD0-46C9-4487-AAA2-4627D8484974}"/>
              </a:ext>
            </a:extLst>
          </p:cNvPr>
          <p:cNvSpPr txBox="1">
            <a:spLocks/>
          </p:cNvSpPr>
          <p:nvPr/>
        </p:nvSpPr>
        <p:spPr>
          <a:xfrm>
            <a:off x="117693" y="103132"/>
            <a:ext cx="12074307" cy="1737996"/>
          </a:xfrm>
          <a:prstGeom prst="rect">
            <a:avLst/>
          </a:prstGeom>
        </p:spPr>
        <p:txBody>
          <a:bodyPr vert="horz" wrap="square" lIns="131657" tIns="65828" rIns="131657" bIns="65828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85000"/>
              </a:lnSpc>
              <a:spcBef>
                <a:spcPts val="1500"/>
              </a:spcBef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 BRASIL,</a:t>
            </a:r>
            <a:r>
              <a:rPr lang="pt-BR" sz="2800" b="0" i="1" dirty="0" smtClean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lang="pt-BR" sz="4000" i="1" dirty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EDUCAÇÃO PROFISSIONAL</a:t>
            </a:r>
            <a:r>
              <a:rPr lang="pt-BR" sz="2800" b="0" i="1" dirty="0">
                <a:solidFill>
                  <a:srgbClr val="15273A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AINDA É OPORTUNIDADE PARA POUCOS</a:t>
            </a:r>
          </a:p>
          <a:p>
            <a:pPr marL="0" marR="0" lvl="0" indent="0" defTabSz="914400" rtl="0" eaLnBrk="1" fontAlgn="auto" latinLnBrk="0" hangingPunct="1">
              <a:lnSpc>
                <a:spcPct val="85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pt-BR" sz="4000" i="1" dirty="0">
              <a:solidFill>
                <a:srgbClr val="0069B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9059222" y="6336237"/>
            <a:ext cx="3069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tx2"/>
                </a:solidFill>
              </a:rPr>
              <a:t>Conselho Nacional de Educação - CNE</a:t>
            </a:r>
            <a:endParaRPr lang="pt-BR" sz="1400" dirty="0">
              <a:solidFill>
                <a:schemeClr val="tx2"/>
              </a:solidFill>
            </a:endParaRPr>
          </a:p>
        </p:txBody>
      </p:sp>
      <p:pic>
        <p:nvPicPr>
          <p:cNvPr id="9" name="Picture 2" descr="http://www.raiadiplomatica.com/wp-content/uploads/2011/03/alemanh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9059" y="3831303"/>
            <a:ext cx="1019307" cy="73169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0" name="Picture 4" descr="http://www.brasil-turismo.com/imagens/bandeiras/bandeira-dobrasi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0135" y="4855675"/>
            <a:ext cx="1019307" cy="716521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1" name="CaixaDeTexto 10"/>
          <p:cNvSpPr txBox="1"/>
          <p:nvPr/>
        </p:nvSpPr>
        <p:spPr>
          <a:xfrm>
            <a:off x="9167952" y="4854864"/>
            <a:ext cx="1456153" cy="707886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C7404"/>
                </a:solidFill>
                <a:effectLst/>
                <a:uLnTx/>
                <a:uFillTx/>
                <a:latin typeface="Century Gothic" pitchFamily="34" charset="0"/>
                <a:ea typeface="ＭＳ Ｐゴシック" charset="-128"/>
              </a:rPr>
              <a:t>11,1%*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52A4"/>
                </a:solidFill>
                <a:effectLst/>
                <a:uLnTx/>
                <a:uFillTx/>
                <a:latin typeface="Century Gothic" pitchFamily="34" charset="0"/>
                <a:ea typeface="ＭＳ Ｐゴシック" charset="-128"/>
              </a:rPr>
              <a:t>Brasil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538367" y="3831303"/>
            <a:ext cx="1747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F79646">
                    <a:lumMod val="75000"/>
                  </a:srgbClr>
                </a:solidFill>
                <a:latin typeface="Century Gothic" pitchFamily="34" charset="0"/>
                <a:ea typeface="ＭＳ Ｐゴシック" charset="-128"/>
              </a:rPr>
              <a:t>47,8%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0052A4"/>
                </a:solidFill>
                <a:latin typeface="Century Gothic" pitchFamily="34" charset="0"/>
                <a:ea typeface="ＭＳ Ｐゴシック" charset="-128"/>
              </a:rPr>
              <a:t>Alemanha</a:t>
            </a:r>
            <a:endParaRPr lang="pt-BR" sz="2000" b="1" dirty="0">
              <a:solidFill>
                <a:srgbClr val="0052A4"/>
              </a:solidFill>
              <a:latin typeface="Century Gothic" pitchFamily="34" charset="0"/>
              <a:ea typeface="ＭＳ Ｐゴシック" charset="-128"/>
            </a:endParaRPr>
          </a:p>
        </p:txBody>
      </p:sp>
      <p:pic>
        <p:nvPicPr>
          <p:cNvPr id="13" name="Picture 8" descr="http://www.suapesquisa.com/paises/finlandia/bandeira_da_finlandia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9059" y="2660592"/>
            <a:ext cx="1019307" cy="77566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4" name="CaixaDeTexto 13"/>
          <p:cNvSpPr txBox="1"/>
          <p:nvPr/>
        </p:nvSpPr>
        <p:spPr>
          <a:xfrm>
            <a:off x="6538367" y="2806931"/>
            <a:ext cx="16017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F79646">
                    <a:lumMod val="75000"/>
                  </a:srgbClr>
                </a:solidFill>
                <a:latin typeface="Century Gothic" pitchFamily="34" charset="0"/>
                <a:ea typeface="ＭＳ Ｐゴシック" charset="-128"/>
              </a:rPr>
              <a:t>70,4%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0052A4"/>
                </a:solidFill>
                <a:latin typeface="Century Gothic" pitchFamily="34" charset="0"/>
                <a:ea typeface="ＭＳ Ｐゴシック" charset="-128"/>
              </a:rPr>
              <a:t>Finlândia</a:t>
            </a:r>
            <a:endParaRPr lang="pt-BR" sz="2000" b="1" dirty="0">
              <a:solidFill>
                <a:srgbClr val="0052A4"/>
              </a:solidFill>
              <a:latin typeface="Century Gothic" pitchFamily="34" charset="0"/>
              <a:ea typeface="ＭＳ Ｐゴシック" charset="-128"/>
            </a:endParaRPr>
          </a:p>
        </p:txBody>
      </p:sp>
      <p:pic>
        <p:nvPicPr>
          <p:cNvPr id="15" name="Picture 10" descr="http://www.bandeiras-nacionais.com/media/flags/flagge-spanien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19059" y="4855675"/>
            <a:ext cx="1019307" cy="710914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6" name="CaixaDeTexto 15"/>
          <p:cNvSpPr txBox="1"/>
          <p:nvPr/>
        </p:nvSpPr>
        <p:spPr>
          <a:xfrm>
            <a:off x="6538367" y="4855675"/>
            <a:ext cx="1456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F79646">
                    <a:lumMod val="75000"/>
                  </a:srgbClr>
                </a:solidFill>
                <a:latin typeface="Century Gothic" pitchFamily="34" charset="0"/>
                <a:ea typeface="ＭＳ Ｐゴシック" charset="-128"/>
              </a:rPr>
              <a:t>34,4%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0052A4"/>
                </a:solidFill>
                <a:latin typeface="Century Gothic" pitchFamily="34" charset="0"/>
                <a:ea typeface="ＭＳ Ｐゴシック" charset="-128"/>
              </a:rPr>
              <a:t>Espanha</a:t>
            </a:r>
            <a:endParaRPr lang="pt-BR" sz="2000" b="1" dirty="0">
              <a:solidFill>
                <a:srgbClr val="0052A4"/>
              </a:solidFill>
              <a:latin typeface="Century Gothic" pitchFamily="34" charset="0"/>
              <a:ea typeface="ＭＳ Ｐゴシック" charset="-128"/>
            </a:endParaRPr>
          </a:p>
        </p:txBody>
      </p:sp>
      <p:pic>
        <p:nvPicPr>
          <p:cNvPr id="17" name="Picture 14" descr="http://geo5.net/imagens/bandeira-do-reino-unid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40135" y="3831303"/>
            <a:ext cx="1019307" cy="702426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8" name="CaixaDeTexto 17"/>
          <p:cNvSpPr txBox="1"/>
          <p:nvPr/>
        </p:nvSpPr>
        <p:spPr>
          <a:xfrm>
            <a:off x="9159443" y="3831303"/>
            <a:ext cx="1892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F79646">
                    <a:lumMod val="75000"/>
                  </a:srgbClr>
                </a:solidFill>
                <a:latin typeface="Century Gothic" pitchFamily="34" charset="0"/>
                <a:ea typeface="ＭＳ Ｐゴシック" charset="-128"/>
              </a:rPr>
              <a:t>42,7%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0052A4"/>
                </a:solidFill>
                <a:latin typeface="Century Gothic" pitchFamily="34" charset="0"/>
                <a:ea typeface="ＭＳ Ｐゴシック" charset="-128"/>
              </a:rPr>
              <a:t>Reino</a:t>
            </a:r>
            <a:r>
              <a:rPr lang="pt-BR" sz="900" b="1" dirty="0" smtClean="0">
                <a:solidFill>
                  <a:srgbClr val="0052A4"/>
                </a:solidFill>
                <a:latin typeface="Century Gothic" pitchFamily="34" charset="0"/>
                <a:ea typeface="ＭＳ Ｐゴシック" charset="-128"/>
              </a:rPr>
              <a:t> </a:t>
            </a:r>
            <a:r>
              <a:rPr lang="pt-BR" sz="2000" b="1" dirty="0" smtClean="0">
                <a:solidFill>
                  <a:srgbClr val="0052A4"/>
                </a:solidFill>
                <a:latin typeface="Century Gothic" pitchFamily="34" charset="0"/>
                <a:ea typeface="ＭＳ Ｐゴシック" charset="-128"/>
              </a:rPr>
              <a:t>Unido</a:t>
            </a:r>
            <a:endParaRPr lang="pt-BR" sz="2000" b="1" dirty="0">
              <a:solidFill>
                <a:srgbClr val="0052A4"/>
              </a:solidFill>
              <a:latin typeface="Century Gothic" pitchFamily="34" charset="0"/>
              <a:ea typeface="ＭＳ Ｐゴシック" charset="-128"/>
            </a:endParaRPr>
          </a:p>
        </p:txBody>
      </p:sp>
      <p:pic>
        <p:nvPicPr>
          <p:cNvPr id="19" name="Picture 16" descr="http://lusilinha.com/ptflag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40135" y="2806931"/>
            <a:ext cx="1019307" cy="689620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20" name="CaixaDeTexto 19"/>
          <p:cNvSpPr txBox="1"/>
          <p:nvPr/>
        </p:nvSpPr>
        <p:spPr>
          <a:xfrm>
            <a:off x="9159443" y="2806931"/>
            <a:ext cx="1892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F79646">
                    <a:lumMod val="75000"/>
                  </a:srgbClr>
                </a:solidFill>
                <a:latin typeface="Century Gothic" pitchFamily="34" charset="0"/>
                <a:ea typeface="ＭＳ Ｐゴシック" charset="-128"/>
              </a:rPr>
              <a:t>46,0%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0052A4"/>
                </a:solidFill>
                <a:latin typeface="Century Gothic" pitchFamily="34" charset="0"/>
                <a:ea typeface="ＭＳ Ｐゴシック" charset="-128"/>
              </a:rPr>
              <a:t>Portugal</a:t>
            </a:r>
            <a:endParaRPr lang="pt-BR" sz="2000" b="1" dirty="0">
              <a:solidFill>
                <a:srgbClr val="0052A4"/>
              </a:solidFill>
              <a:latin typeface="Century Gothic" pitchFamily="34" charset="0"/>
              <a:ea typeface="ＭＳ Ｐゴシック" charset="-128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6538367" y="1636221"/>
            <a:ext cx="1456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F79646">
                    <a:lumMod val="75000"/>
                  </a:srgbClr>
                </a:solidFill>
                <a:latin typeface="Century Gothic" pitchFamily="34" charset="0"/>
                <a:ea typeface="ＭＳ Ｐゴシック" charset="-128"/>
              </a:rPr>
              <a:t>69,8%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0052A4"/>
                </a:solidFill>
                <a:latin typeface="Century Gothic" pitchFamily="34" charset="0"/>
                <a:ea typeface="ＭＳ Ｐゴシック" charset="-128"/>
              </a:rPr>
              <a:t>Áustria</a:t>
            </a:r>
            <a:endParaRPr lang="pt-BR" sz="2000" b="1" dirty="0">
              <a:solidFill>
                <a:srgbClr val="0052A4"/>
              </a:solidFill>
              <a:latin typeface="Century Gothic" pitchFamily="34" charset="0"/>
              <a:ea typeface="ＭＳ Ｐゴシック" charset="-128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9159443" y="1636221"/>
            <a:ext cx="16017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F79646">
                    <a:lumMod val="75000"/>
                  </a:srgbClr>
                </a:solidFill>
                <a:latin typeface="Century Gothic" pitchFamily="34" charset="0"/>
                <a:ea typeface="ＭＳ Ｐゴシック" charset="-128"/>
              </a:rPr>
              <a:t>42,7%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0052A4"/>
                </a:solidFill>
                <a:latin typeface="Century Gothic" pitchFamily="34" charset="0"/>
                <a:ea typeface="ＭＳ Ｐゴシック" charset="-128"/>
              </a:rPr>
              <a:t>França</a:t>
            </a:r>
            <a:endParaRPr lang="pt-BR" sz="2000" b="1" dirty="0">
              <a:solidFill>
                <a:srgbClr val="0052A4"/>
              </a:solidFill>
              <a:latin typeface="Century Gothic" pitchFamily="34" charset="0"/>
              <a:ea typeface="ＭＳ Ｐゴシック" charset="-128"/>
            </a:endParaRPr>
          </a:p>
        </p:txBody>
      </p:sp>
      <p:pic>
        <p:nvPicPr>
          <p:cNvPr id="23" name="Picture 6" descr="http://www.1001bandeiras.com/europa/austria/1000.png?download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19059" y="1636221"/>
            <a:ext cx="1019307" cy="683255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24" name="Picture 12" descr="http://geo5.net/imagens/bandeira-da-fran%C3%A7a-grande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40135" y="1636221"/>
            <a:ext cx="1019307" cy="702251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0" y="6504309"/>
            <a:ext cx="74769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accent2"/>
              </a:buClr>
              <a:buFont typeface="Wingdings" pitchFamily="2" charset="2"/>
              <a:buNone/>
            </a:pPr>
            <a:r>
              <a:rPr lang="pt-BR" altLang="pt-BR" sz="1000" dirty="0">
                <a:solidFill>
                  <a:schemeClr val="tx2"/>
                </a:solidFill>
                <a:latin typeface="Century Gothic" pitchFamily="34" charset="0"/>
              </a:rPr>
              <a:t>Fonte: </a:t>
            </a:r>
            <a:r>
              <a:rPr lang="pt-BR" altLang="pt-BR" sz="1000" dirty="0" smtClean="0">
                <a:solidFill>
                  <a:schemeClr val="tx2"/>
                </a:solidFill>
                <a:latin typeface="Century Gothic" pitchFamily="34" charset="0"/>
              </a:rPr>
              <a:t>Brasil: Censo da Educação Básica, 2017</a:t>
            </a:r>
          </a:p>
          <a:p>
            <a:pPr eaLnBrk="1" hangingPunct="1">
              <a:buClr>
                <a:schemeClr val="accent2"/>
              </a:buClr>
              <a:buFont typeface="Wingdings" pitchFamily="2" charset="2"/>
              <a:buNone/>
            </a:pPr>
            <a:r>
              <a:rPr lang="pt-BR" altLang="pt-BR" sz="1000" dirty="0">
                <a:solidFill>
                  <a:schemeClr val="tx2"/>
                </a:solidFill>
                <a:latin typeface="Century Gothic" pitchFamily="34" charset="0"/>
              </a:rPr>
              <a:t> </a:t>
            </a:r>
            <a:r>
              <a:rPr lang="pt-BR" altLang="pt-BR" sz="1000" dirty="0" smtClean="0">
                <a:solidFill>
                  <a:schemeClr val="tx2"/>
                </a:solidFill>
                <a:latin typeface="Century Gothic" pitchFamily="34" charset="0"/>
              </a:rPr>
              <a:t>           Demais países: CEDEFOP</a:t>
            </a:r>
            <a:r>
              <a:rPr lang="pt-BR" altLang="pt-BR" sz="1000" dirty="0">
                <a:solidFill>
                  <a:schemeClr val="tx2"/>
                </a:solidFill>
                <a:latin typeface="Century Gothic" pitchFamily="34" charset="0"/>
              </a:rPr>
              <a:t>, </a:t>
            </a:r>
            <a:r>
              <a:rPr lang="pt-BR" altLang="pt-BR" sz="1000" dirty="0" smtClean="0">
                <a:solidFill>
                  <a:schemeClr val="tx2"/>
                </a:solidFill>
                <a:latin typeface="Century Gothic" pitchFamily="34" charset="0"/>
              </a:rPr>
              <a:t>2017 (dados 2016). Elaboração CNI/UNIEPRO</a:t>
            </a:r>
            <a:endParaRPr lang="pt-BR" altLang="pt-BR" sz="1000" dirty="0">
              <a:solidFill>
                <a:schemeClr val="tx2"/>
              </a:solidFill>
              <a:latin typeface="Century Gothic" pitchFamily="34" charset="0"/>
            </a:endParaRPr>
          </a:p>
        </p:txBody>
      </p:sp>
      <p:pic>
        <p:nvPicPr>
          <p:cNvPr id="26" name="Picture 9" descr="\\SOAP-PROD\Historico\Criacao\Clientes\CNI\10131 Ciência sem Fronteira\PNG\s29_PIPOCA_2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87"/>
          <a:stretch>
            <a:fillRect/>
          </a:stretch>
        </p:blipFill>
        <p:spPr bwMode="auto">
          <a:xfrm>
            <a:off x="0" y="1175716"/>
            <a:ext cx="4145934" cy="5314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346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708D741-3DE6-4C11-A5B1-B052B3956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90"/>
            <a:ext cx="12191143" cy="685751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B92D8F1-6D16-4EB3-B029-AB7FAF5DE72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" y="690"/>
            <a:ext cx="12191143" cy="6857517"/>
          </a:xfrm>
          <a:prstGeom prst="rect">
            <a:avLst/>
          </a:prstGeom>
        </p:spPr>
      </p:pic>
      <p:grpSp>
        <p:nvGrpSpPr>
          <p:cNvPr id="40" name="Agrupar 39">
            <a:extLst>
              <a:ext uri="{FF2B5EF4-FFF2-40B4-BE49-F238E27FC236}">
                <a16:creationId xmlns:a16="http://schemas.microsoft.com/office/drawing/2014/main" xmlns="" id="{A930F028-DE59-4003-A022-A5B44895B093}"/>
              </a:ext>
            </a:extLst>
          </p:cNvPr>
          <p:cNvGrpSpPr/>
          <p:nvPr/>
        </p:nvGrpSpPr>
        <p:grpSpPr>
          <a:xfrm>
            <a:off x="2949914" y="-657714"/>
            <a:ext cx="9660244" cy="2289945"/>
            <a:chOff x="4248183" y="-948169"/>
            <a:chExt cx="13911757" cy="3297759"/>
          </a:xfrm>
        </p:grpSpPr>
        <p:sp>
          <p:nvSpPr>
            <p:cNvPr id="41" name="Retângulo: Cantos Arredondados 40">
              <a:extLst>
                <a:ext uri="{FF2B5EF4-FFF2-40B4-BE49-F238E27FC236}">
                  <a16:creationId xmlns:a16="http://schemas.microsoft.com/office/drawing/2014/main" xmlns="" id="{F27FE4A4-BE27-4ED9-9128-07BE34915B98}"/>
                </a:ext>
              </a:extLst>
            </p:cNvPr>
            <p:cNvSpPr/>
            <p:nvPr/>
          </p:nvSpPr>
          <p:spPr>
            <a:xfrm rot="-2700000" flipV="1">
              <a:off x="8144929" y="1686350"/>
              <a:ext cx="1530391" cy="114549"/>
            </a:xfrm>
            <a:prstGeom prst="roundRect">
              <a:avLst>
                <a:gd name="adj" fmla="val 50000"/>
              </a:avLst>
            </a:prstGeom>
            <a:solidFill>
              <a:srgbClr val="BFD044"/>
            </a:solidFill>
            <a:ln w="1905">
              <a:noFill/>
            </a:ln>
            <a:effectLst>
              <a:outerShdw blurRad="25400" dist="127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3481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 sz="1249" dirty="0">
                <a:solidFill>
                  <a:prstClr val="white"/>
                </a:solidFill>
              </a:endParaRPr>
            </a:p>
          </p:txBody>
        </p:sp>
        <p:sp>
          <p:nvSpPr>
            <p:cNvPr id="42" name="Retângulo: Cantos Arredondados 41">
              <a:extLst>
                <a:ext uri="{FF2B5EF4-FFF2-40B4-BE49-F238E27FC236}">
                  <a16:creationId xmlns:a16="http://schemas.microsoft.com/office/drawing/2014/main" xmlns="" id="{0D4E8901-F19D-4B71-9FDF-6656B9DF7F79}"/>
                </a:ext>
              </a:extLst>
            </p:cNvPr>
            <p:cNvSpPr/>
            <p:nvPr/>
          </p:nvSpPr>
          <p:spPr>
            <a:xfrm rot="-2700000">
              <a:off x="4248183" y="-948169"/>
              <a:ext cx="7567491" cy="3297759"/>
            </a:xfrm>
            <a:prstGeom prst="roundRect">
              <a:avLst>
                <a:gd name="adj" fmla="val 50000"/>
              </a:avLst>
            </a:prstGeom>
            <a:noFill/>
            <a:ln w="190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3481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 sz="1249">
                <a:solidFill>
                  <a:prstClr val="white"/>
                </a:solidFill>
              </a:endParaRPr>
            </a:p>
          </p:txBody>
        </p:sp>
        <p:cxnSp>
          <p:nvCxnSpPr>
            <p:cNvPr id="43" name="Conector reto 42">
              <a:extLst>
                <a:ext uri="{FF2B5EF4-FFF2-40B4-BE49-F238E27FC236}">
                  <a16:creationId xmlns:a16="http://schemas.microsoft.com/office/drawing/2014/main" xmlns="" id="{D7BB8BDA-C80F-4D99-937C-177E84E62BF2}"/>
                </a:ext>
              </a:extLst>
            </p:cNvPr>
            <p:cNvCxnSpPr/>
            <p:nvPr/>
          </p:nvCxnSpPr>
          <p:spPr>
            <a:xfrm flipH="1">
              <a:off x="16125071" y="194617"/>
              <a:ext cx="2034869" cy="2034869"/>
            </a:xfrm>
            <a:prstGeom prst="line">
              <a:avLst/>
            </a:prstGeom>
            <a:noFill/>
            <a:ln w="190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xmlns="" id="{42ACD5DE-911E-4F9E-A8C0-1D7AC39BA768}"/>
              </a:ext>
            </a:extLst>
          </p:cNvPr>
          <p:cNvSpPr/>
          <p:nvPr/>
        </p:nvSpPr>
        <p:spPr>
          <a:xfrm rot="-2700000">
            <a:off x="11922208" y="-2632342"/>
            <a:ext cx="5254821" cy="2289945"/>
          </a:xfrm>
          <a:prstGeom prst="roundRect">
            <a:avLst>
              <a:gd name="adj" fmla="val 50000"/>
            </a:avLst>
          </a:prstGeom>
          <a:noFill/>
          <a:ln w="190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348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1249">
              <a:solidFill>
                <a:prstClr val="white"/>
              </a:solidFill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xmlns="" id="{38269816-71A2-4A82-9574-855B30344C04}"/>
              </a:ext>
            </a:extLst>
          </p:cNvPr>
          <p:cNvSpPr/>
          <p:nvPr/>
        </p:nvSpPr>
        <p:spPr>
          <a:xfrm rot="-2700000">
            <a:off x="-11540473" y="14287624"/>
            <a:ext cx="19497855" cy="535299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BA4"/>
              </a:gs>
              <a:gs pos="100000">
                <a:srgbClr val="307B91"/>
              </a:gs>
            </a:gsLst>
            <a:lin ang="0" scaled="0"/>
          </a:gradFill>
          <a:ln w="190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348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1249">
              <a:solidFill>
                <a:prstClr val="white"/>
              </a:solidFill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4F09254F-0C80-4E7F-8EA7-750AF411686E}"/>
              </a:ext>
            </a:extLst>
          </p:cNvPr>
          <p:cNvSpPr/>
          <p:nvPr/>
        </p:nvSpPr>
        <p:spPr>
          <a:xfrm rot="-2700000">
            <a:off x="8019448" y="-5526862"/>
            <a:ext cx="8340941" cy="228994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BA4"/>
              </a:gs>
              <a:gs pos="100000">
                <a:srgbClr val="307B91"/>
              </a:gs>
            </a:gsLst>
            <a:lin ang="0" scaled="0"/>
          </a:gradFill>
          <a:ln w="190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348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1249">
              <a:solidFill>
                <a:prstClr val="white"/>
              </a:solidFill>
            </a:endParaRP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xmlns="" id="{64348029-9E6D-4EDB-9174-8F231F5FAF15}"/>
              </a:ext>
            </a:extLst>
          </p:cNvPr>
          <p:cNvSpPr/>
          <p:nvPr/>
        </p:nvSpPr>
        <p:spPr>
          <a:xfrm rot="-2700000">
            <a:off x="1813835" y="-12205268"/>
            <a:ext cx="20761133" cy="5699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BA4"/>
              </a:gs>
              <a:gs pos="100000">
                <a:srgbClr val="307B91"/>
              </a:gs>
            </a:gsLst>
            <a:lin ang="0" scaled="0"/>
          </a:gradFill>
          <a:ln w="190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348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1249">
              <a:solidFill>
                <a:prstClr val="white"/>
              </a:solidFill>
            </a:endParaRP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xmlns="" id="{FA9E7040-03ED-46E9-BCD5-F35B4F97C42B}"/>
              </a:ext>
            </a:extLst>
          </p:cNvPr>
          <p:cNvSpPr/>
          <p:nvPr/>
        </p:nvSpPr>
        <p:spPr>
          <a:xfrm rot="-2700000">
            <a:off x="-4773375" y="9624881"/>
            <a:ext cx="8865307" cy="351236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9BA4"/>
              </a:gs>
              <a:gs pos="100000">
                <a:srgbClr val="307B91"/>
              </a:gs>
            </a:gsLst>
            <a:lin ang="0" scaled="0"/>
          </a:gradFill>
          <a:ln w="190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348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1249">
              <a:solidFill>
                <a:prstClr val="white"/>
              </a:solidFill>
            </a:endParaRP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xmlns="" id="{3538AE49-781C-49D9-876C-7B12950DDBC0}"/>
              </a:ext>
            </a:extLst>
          </p:cNvPr>
          <p:cNvCxnSpPr/>
          <p:nvPr/>
        </p:nvCxnSpPr>
        <p:spPr>
          <a:xfrm flipH="1">
            <a:off x="10920444" y="3149581"/>
            <a:ext cx="1413001" cy="1413001"/>
          </a:xfrm>
          <a:prstGeom prst="line">
            <a:avLst/>
          </a:prstGeom>
          <a:noFill/>
          <a:ln w="190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xmlns="" id="{D9AC754A-71BB-4DB3-B454-A74C66DC2896}"/>
              </a:ext>
            </a:extLst>
          </p:cNvPr>
          <p:cNvCxnSpPr/>
          <p:nvPr/>
        </p:nvCxnSpPr>
        <p:spPr>
          <a:xfrm flipH="1">
            <a:off x="7196264" y="-1600741"/>
            <a:ext cx="1413001" cy="1413001"/>
          </a:xfrm>
          <a:prstGeom prst="line">
            <a:avLst/>
          </a:prstGeom>
          <a:noFill/>
          <a:ln w="190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xmlns="" id="{90CE5140-A57A-4C26-934E-899E31196914}"/>
              </a:ext>
            </a:extLst>
          </p:cNvPr>
          <p:cNvSpPr/>
          <p:nvPr/>
        </p:nvSpPr>
        <p:spPr>
          <a:xfrm rot="-2700000">
            <a:off x="3287813" y="29161"/>
            <a:ext cx="762177" cy="235060"/>
          </a:xfrm>
          <a:prstGeom prst="roundRect">
            <a:avLst>
              <a:gd name="adj" fmla="val 50000"/>
            </a:avLst>
          </a:prstGeom>
          <a:solidFill>
            <a:srgbClr val="BFD044"/>
          </a:solidFill>
          <a:ln w="1905">
            <a:noFill/>
          </a:ln>
          <a:effectLst>
            <a:outerShdw blurRad="25400" dist="1905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348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1249" dirty="0">
              <a:solidFill>
                <a:prstClr val="white"/>
              </a:solidFill>
            </a:endParaRPr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xmlns="" id="{16721055-E556-4557-9DE5-EF6B6B47FB1E}"/>
              </a:ext>
            </a:extLst>
          </p:cNvPr>
          <p:cNvSpPr/>
          <p:nvPr/>
        </p:nvSpPr>
        <p:spPr>
          <a:xfrm rot="-2700000">
            <a:off x="8885908" y="5993093"/>
            <a:ext cx="5254821" cy="2289945"/>
          </a:xfrm>
          <a:prstGeom prst="roundRect">
            <a:avLst>
              <a:gd name="adj" fmla="val 50000"/>
            </a:avLst>
          </a:prstGeom>
          <a:noFill/>
          <a:ln w="190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3481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sz="1249">
              <a:solidFill>
                <a:prstClr val="white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8F8B816F-337B-4CE2-91CD-B307735648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4" t="1" b="-2142"/>
          <a:stretch/>
        </p:blipFill>
        <p:spPr>
          <a:xfrm>
            <a:off x="1925210" y="690"/>
            <a:ext cx="10265565" cy="7003517"/>
          </a:xfrm>
          <a:prstGeom prst="rect">
            <a:avLst/>
          </a:prstGeom>
        </p:spPr>
      </p:pic>
      <p:grpSp>
        <p:nvGrpSpPr>
          <p:cNvPr id="35" name="Agrupar 34">
            <a:extLst>
              <a:ext uri="{FF2B5EF4-FFF2-40B4-BE49-F238E27FC236}">
                <a16:creationId xmlns:a16="http://schemas.microsoft.com/office/drawing/2014/main" xmlns="" id="{D99F9F67-8744-4FF1-B35E-0AA62AEA4824}"/>
              </a:ext>
            </a:extLst>
          </p:cNvPr>
          <p:cNvGrpSpPr/>
          <p:nvPr/>
        </p:nvGrpSpPr>
        <p:grpSpPr>
          <a:xfrm>
            <a:off x="-2825241" y="623418"/>
            <a:ext cx="12206815" cy="6300319"/>
            <a:chOff x="-4068642" y="896794"/>
            <a:chExt cx="17579084" cy="9073116"/>
          </a:xfrm>
        </p:grpSpPr>
        <p:cxnSp>
          <p:nvCxnSpPr>
            <p:cNvPr id="36" name="Conector reto 35">
              <a:extLst>
                <a:ext uri="{FF2B5EF4-FFF2-40B4-BE49-F238E27FC236}">
                  <a16:creationId xmlns:a16="http://schemas.microsoft.com/office/drawing/2014/main" xmlns="" id="{AC66FA8D-2161-4EF9-B86E-84A59D9C39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068642" y="2630970"/>
              <a:ext cx="4846335" cy="4846335"/>
            </a:xfrm>
            <a:prstGeom prst="line">
              <a:avLst/>
            </a:prstGeom>
            <a:noFill/>
            <a:ln w="190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7" name="Conector reto 36">
              <a:extLst>
                <a:ext uri="{FF2B5EF4-FFF2-40B4-BE49-F238E27FC236}">
                  <a16:creationId xmlns:a16="http://schemas.microsoft.com/office/drawing/2014/main" xmlns="" id="{B73A8E93-2599-4DEF-91DE-9A2937A7D6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06440" y="3302098"/>
              <a:ext cx="6667813" cy="6667812"/>
            </a:xfrm>
            <a:prstGeom prst="line">
              <a:avLst/>
            </a:prstGeom>
            <a:noFill/>
            <a:ln w="190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xmlns="" id="{EBA13C59-1B5E-4935-81EC-C4F03C88D1DB}"/>
                </a:ext>
              </a:extLst>
            </p:cNvPr>
            <p:cNvSpPr/>
            <p:nvPr/>
          </p:nvSpPr>
          <p:spPr>
            <a:xfrm rot="18900000">
              <a:off x="2439819" y="896794"/>
              <a:ext cx="341035" cy="105177"/>
            </a:xfrm>
            <a:prstGeom prst="roundRect">
              <a:avLst>
                <a:gd name="adj" fmla="val 50000"/>
              </a:avLst>
            </a:prstGeom>
            <a:solidFill>
              <a:srgbClr val="BFD044"/>
            </a:solidFill>
            <a:ln w="1905">
              <a:noFill/>
            </a:ln>
            <a:effectLst>
              <a:outerShdw blurRad="25400" dist="127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3481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 sz="1249" dirty="0">
                <a:solidFill>
                  <a:prstClr val="white"/>
                </a:solidFill>
              </a:endParaRPr>
            </a:p>
          </p:txBody>
        </p:sp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xmlns="" id="{8F76507F-31AB-4147-AC25-EDF524F9E6DA}"/>
                </a:ext>
              </a:extLst>
            </p:cNvPr>
            <p:cNvSpPr/>
            <p:nvPr/>
          </p:nvSpPr>
          <p:spPr>
            <a:xfrm rot="18900000">
              <a:off x="12412827" y="9450107"/>
              <a:ext cx="1097615" cy="338511"/>
            </a:xfrm>
            <a:prstGeom prst="roundRect">
              <a:avLst>
                <a:gd name="adj" fmla="val 50000"/>
              </a:avLst>
            </a:prstGeom>
            <a:solidFill>
              <a:srgbClr val="BFD044"/>
            </a:solidFill>
            <a:ln w="1905">
              <a:noFill/>
            </a:ln>
            <a:effectLst>
              <a:outerShdw blurRad="25400" dist="190500" dir="2700000" algn="tl" rotWithShape="0">
                <a:prstClr val="black">
                  <a:alpha val="1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34815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 sz="1249" dirty="0">
                <a:solidFill>
                  <a:prstClr val="white"/>
                </a:solidFill>
              </a:endParaRPr>
            </a:p>
          </p:txBody>
        </p:sp>
      </p:grpSp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F9D50E6B-61E1-4BF6-B1CD-F16E381A90A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303" r="21286"/>
          <a:stretch/>
        </p:blipFill>
        <p:spPr>
          <a:xfrm>
            <a:off x="1" y="2153818"/>
            <a:ext cx="9594911" cy="5464525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xmlns="" id="{A30B85A5-4B44-4A4F-91F3-194EE7176A8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315" r="104" b="11388"/>
          <a:stretch/>
        </p:blipFill>
        <p:spPr>
          <a:xfrm>
            <a:off x="4427955" y="689"/>
            <a:ext cx="7750347" cy="6075803"/>
          </a:xfrm>
          <a:prstGeom prst="rect">
            <a:avLst/>
          </a:prstGeom>
        </p:spPr>
      </p:pic>
      <p:sp>
        <p:nvSpPr>
          <p:cNvPr id="29" name="Retângulo 28"/>
          <p:cNvSpPr/>
          <p:nvPr/>
        </p:nvSpPr>
        <p:spPr>
          <a:xfrm>
            <a:off x="-27971" y="1"/>
            <a:ext cx="12192000" cy="6858000"/>
          </a:xfrm>
          <a:prstGeom prst="rect">
            <a:avLst/>
          </a:prstGeom>
          <a:solidFill>
            <a:srgbClr val="3C60A7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xmlns="" id="{3538AE49-781C-49D9-876C-7B12950DDBC0}"/>
              </a:ext>
            </a:extLst>
          </p:cNvPr>
          <p:cNvCxnSpPr/>
          <p:nvPr/>
        </p:nvCxnSpPr>
        <p:spPr>
          <a:xfrm flipH="1">
            <a:off x="10920444" y="3149581"/>
            <a:ext cx="1413001" cy="1413001"/>
          </a:xfrm>
          <a:prstGeom prst="line">
            <a:avLst/>
          </a:prstGeom>
          <a:noFill/>
          <a:ln w="190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" name="Espaço Reservado para Texto 4">
            <a:extLst>
              <a:ext uri="{FF2B5EF4-FFF2-40B4-BE49-F238E27FC236}">
                <a16:creationId xmlns:a16="http://schemas.microsoft.com/office/drawing/2014/main" xmlns="" id="{BE1085C3-6351-4564-8D18-D0B8DEF94991}"/>
              </a:ext>
            </a:extLst>
          </p:cNvPr>
          <p:cNvSpPr txBox="1">
            <a:spLocks/>
          </p:cNvSpPr>
          <p:nvPr/>
        </p:nvSpPr>
        <p:spPr>
          <a:xfrm>
            <a:off x="305172" y="1527692"/>
            <a:ext cx="4330211" cy="1012965"/>
          </a:xfrm>
          <a:prstGeom prst="rect">
            <a:avLst/>
          </a:prstGeom>
        </p:spPr>
        <p:txBody>
          <a:bodyPr>
            <a:noAutofit/>
          </a:bodyPr>
          <a:lstStyle>
            <a:lvl1pPr marL="642278" indent="-64227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590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1391981" indent="-5348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518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2141685" indent="-42742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46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2998815" indent="-42742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74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3855947" indent="-42742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74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4713557" indent="-428505" algn="l" defTabSz="17140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70566" indent="-428505" algn="l" defTabSz="17140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27577" indent="-428505" algn="l" defTabSz="17140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84587" indent="-428505" algn="l" defTabSz="17140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34815">
              <a:buNone/>
              <a:defRPr/>
            </a:pPr>
            <a:r>
              <a:rPr lang="pt-BR" sz="3056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 mundo passa pela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xmlns="" id="{21B7992E-79CA-41E8-BF27-07F626EFC97D}"/>
              </a:ext>
            </a:extLst>
          </p:cNvPr>
          <p:cNvSpPr/>
          <p:nvPr/>
        </p:nvSpPr>
        <p:spPr>
          <a:xfrm>
            <a:off x="221007" y="1931591"/>
            <a:ext cx="5718549" cy="393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088419">
              <a:defRPr/>
            </a:pPr>
            <a:r>
              <a:rPr lang="pt-BR" sz="8333" dirty="0">
                <a:solidFill>
                  <a:prstClr val="white"/>
                </a:solidFill>
                <a:latin typeface="Segoe UI Light" panose="020B0502040204020203" pitchFamily="34" charset="0"/>
                <a:ea typeface="ＭＳ Ｐゴシック" charset="0"/>
                <a:cs typeface="Segoe UI Light" panose="020B0502040204020203" pitchFamily="34" charset="0"/>
              </a:rPr>
              <a:t>Quarta Revolução Industrial</a:t>
            </a:r>
          </a:p>
        </p:txBody>
      </p:sp>
      <p:sp>
        <p:nvSpPr>
          <p:cNvPr id="34" name="Espaço Reservado para Texto 4">
            <a:extLst>
              <a:ext uri="{FF2B5EF4-FFF2-40B4-BE49-F238E27FC236}">
                <a16:creationId xmlns:a16="http://schemas.microsoft.com/office/drawing/2014/main" xmlns="" id="{BE1085C3-6351-4564-8D18-D0B8DEF94991}"/>
              </a:ext>
            </a:extLst>
          </p:cNvPr>
          <p:cNvSpPr txBox="1">
            <a:spLocks/>
          </p:cNvSpPr>
          <p:nvPr/>
        </p:nvSpPr>
        <p:spPr>
          <a:xfrm>
            <a:off x="4585812" y="4784808"/>
            <a:ext cx="7579632" cy="1012965"/>
          </a:xfrm>
          <a:prstGeom prst="rect">
            <a:avLst/>
          </a:prstGeom>
        </p:spPr>
        <p:txBody>
          <a:bodyPr>
            <a:noAutofit/>
          </a:bodyPr>
          <a:lstStyle>
            <a:lvl1pPr marL="642278" indent="-64227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590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1391981" indent="-5348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518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2141685" indent="-42742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46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2998815" indent="-42742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74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3855947" indent="-42742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74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4713557" indent="-428505" algn="l" defTabSz="17140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70566" indent="-428505" algn="l" defTabSz="17140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27577" indent="-428505" algn="l" defTabSz="17140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84587" indent="-428505" algn="l" defTabSz="17140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34815">
              <a:buNone/>
              <a:defRPr/>
            </a:pPr>
            <a:r>
              <a:rPr lang="pt-BR" sz="3056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As novas tecnologias vão transformar o mercado de trabalho</a:t>
            </a:r>
          </a:p>
        </p:txBody>
      </p:sp>
    </p:spTree>
    <p:extLst>
      <p:ext uri="{BB962C8B-B14F-4D97-AF65-F5344CB8AC3E}">
        <p14:creationId xmlns:p14="http://schemas.microsoft.com/office/powerpoint/2010/main" val="103366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90054E-6 -3.21543E-7 L 0.22712 -0.408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56" y="-204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7414E-6 -7.71704E-7 L -0.40588 0.7278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98" y="3638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577E-7 1.02894E-6 L -1.38951 2.46801 " pathEditMode="relative" rAng="0" ptsTypes="AA">
                                      <p:cBhvr>
                                        <p:cTn id="10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76" y="12339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4.15913E-7 -1.70418E-6 L -1.31239 2.33103 " pathEditMode="relative" rAng="0" ptsTypes="AA">
                                      <p:cBhvr>
                                        <p:cTn id="12" dur="3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624" y="11654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2514E-6 4.24437E-6 L 1.81004 -3.21496 " pathEditMode="relative" rAng="0" ptsTypes="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497" y="-16075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4774E-6 2.2508E-7 L -2.32161 4.12363 " pathEditMode="relative" rAng="0" ptsTypes="AA">
                                      <p:cBhvr>
                                        <p:cTn id="16" dur="4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76" y="20617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06691E-6 3.69775E-6 L 1.60633 -2.85322 " pathEditMode="relative" rAng="0" ptsTypes="AA">
                                      <p:cBhvr>
                                        <p:cTn id="18" dur="3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316" y="-14266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5913E-6 -1.86495E-6 L 0.61266 -1.09099 " pathEditMode="relative" rAng="0" ptsTypes="AA">
                                      <p:cBhvr>
                                        <p:cTn id="32" dur="35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33" y="-5455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9747E-6 3.98714E-6 L -0.85786 1.52459 " pathEditMode="relative" rAng="0" ptsTypes="AA">
                                      <p:cBhvr>
                                        <p:cTn id="37" dur="40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893" y="76222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25" grpId="0" animBg="1"/>
      <p:bldP spid="25" grpId="1" animBg="1"/>
      <p:bldP spid="26" grpId="0" animBg="1"/>
      <p:bldP spid="2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aixaDeTexto 71"/>
          <p:cNvSpPr txBox="1"/>
          <p:nvPr/>
        </p:nvSpPr>
        <p:spPr>
          <a:xfrm>
            <a:off x="396469" y="367890"/>
            <a:ext cx="10603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pt-BR" sz="3200" b="1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FUTURO DO TRABALHO</a:t>
            </a:r>
            <a:endParaRPr lang="pt-BR" sz="2800" i="1" dirty="0">
              <a:solidFill>
                <a:srgbClr val="15273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8848" y="2341797"/>
            <a:ext cx="2421243" cy="3445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3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1" t="58035" r="59401"/>
          <a:stretch>
            <a:fillRect/>
          </a:stretch>
        </p:blipFill>
        <p:spPr bwMode="auto">
          <a:xfrm>
            <a:off x="3795204" y="3667589"/>
            <a:ext cx="1313494" cy="2169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56" t="63824" r="21396"/>
          <a:stretch>
            <a:fillRect/>
          </a:stretch>
        </p:blipFill>
        <p:spPr bwMode="auto">
          <a:xfrm>
            <a:off x="2089429" y="4064429"/>
            <a:ext cx="1312394" cy="1773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01" t="65457" r="2563"/>
          <a:stretch>
            <a:fillRect/>
          </a:stretch>
        </p:blipFill>
        <p:spPr bwMode="auto">
          <a:xfrm>
            <a:off x="529898" y="4588256"/>
            <a:ext cx="1292609" cy="1249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618920" y="4038207"/>
            <a:ext cx="12202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29%</a:t>
            </a:r>
            <a:endParaRPr lang="pt-BR" sz="4000" dirty="0">
              <a:solidFill>
                <a:prstClr val="black"/>
              </a:solidFill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2233868" y="3356543"/>
            <a:ext cx="12202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42%</a:t>
            </a:r>
            <a:endParaRPr lang="pt-BR" sz="4000" dirty="0">
              <a:solidFill>
                <a:prstClr val="black"/>
              </a:solidFill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3949707" y="2959703"/>
            <a:ext cx="12202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i="1" dirty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pt-BR" sz="4000" b="1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2%</a:t>
            </a:r>
            <a:endParaRPr lang="pt-BR" sz="4000" dirty="0">
              <a:solidFill>
                <a:prstClr val="black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65840" y="2053691"/>
            <a:ext cx="4439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i="1" dirty="0" smtClean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Participação das </a:t>
            </a:r>
            <a:r>
              <a:rPr lang="pt-BR" sz="1600" i="1" dirty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máquinas </a:t>
            </a:r>
            <a:r>
              <a:rPr lang="pt-BR" sz="1600" i="1" dirty="0" smtClean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nos trabalhos</a:t>
            </a:r>
            <a:r>
              <a:rPr lang="pt-BR" sz="1600" i="1" dirty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segundo </a:t>
            </a:r>
            <a:r>
              <a:rPr lang="pt-BR" sz="1600" i="1" dirty="0" smtClean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empresas </a:t>
            </a:r>
            <a:r>
              <a:rPr lang="pt-BR" sz="1600" i="1" dirty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pesquisadas pelo Fórum Econômico Mundial.</a:t>
            </a:r>
          </a:p>
        </p:txBody>
      </p:sp>
      <p:sp>
        <p:nvSpPr>
          <p:cNvPr id="39" name="Retângulo 38"/>
          <p:cNvSpPr/>
          <p:nvPr/>
        </p:nvSpPr>
        <p:spPr>
          <a:xfrm>
            <a:off x="520515" y="5837511"/>
            <a:ext cx="11336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pt-BR" sz="3200" dirty="0">
              <a:solidFill>
                <a:prstClr val="black"/>
              </a:solidFill>
            </a:endParaRPr>
          </a:p>
        </p:txBody>
      </p:sp>
      <p:sp>
        <p:nvSpPr>
          <p:cNvPr id="40" name="Retângulo 39"/>
          <p:cNvSpPr/>
          <p:nvPr/>
        </p:nvSpPr>
        <p:spPr>
          <a:xfrm>
            <a:off x="2178804" y="5837299"/>
            <a:ext cx="11336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2022</a:t>
            </a:r>
            <a:endParaRPr lang="pt-BR" sz="3200" dirty="0">
              <a:solidFill>
                <a:prstClr val="black"/>
              </a:solidFill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3885129" y="5837298"/>
            <a:ext cx="11336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2025</a:t>
            </a:r>
            <a:endParaRPr lang="pt-BR" sz="3200" dirty="0">
              <a:solidFill>
                <a:prstClr val="black"/>
              </a:solidFill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429127" y="955584"/>
            <a:ext cx="115342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2400" i="1" dirty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Fórum Econômico Mundial prevê que robôs farão mais tarefas que humanos em 2025</a:t>
            </a:r>
          </a:p>
        </p:txBody>
      </p:sp>
      <p:sp>
        <p:nvSpPr>
          <p:cNvPr id="2" name="Retângulo 1"/>
          <p:cNvSpPr/>
          <p:nvPr/>
        </p:nvSpPr>
        <p:spPr>
          <a:xfrm>
            <a:off x="5426588" y="3629165"/>
            <a:ext cx="41334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i="1" dirty="0">
                <a:solidFill>
                  <a:srgbClr val="4472C4">
                    <a:lumMod val="75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Maior qualidade de </a:t>
            </a:r>
            <a:r>
              <a:rPr lang="pt-BR" sz="2000" b="1" i="1" dirty="0" smtClean="0">
                <a:solidFill>
                  <a:srgbClr val="4472C4">
                    <a:lumMod val="75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vida</a:t>
            </a:r>
          </a:p>
          <a:p>
            <a:pPr algn="ctr"/>
            <a:endParaRPr lang="pt-BR" sz="2000" b="1" i="1" dirty="0">
              <a:solidFill>
                <a:srgbClr val="4472C4">
                  <a:lumMod val="75000"/>
                </a:srgb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pt-BR" sz="2000" i="1" dirty="0" smtClean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</a:t>
            </a:r>
            <a:r>
              <a:rPr lang="pt-BR" sz="2000" i="1" dirty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relatório afirma ainda que os humanos deverão trabalhar em uma média de </a:t>
            </a:r>
            <a:r>
              <a:rPr lang="pt-BR" sz="2000" b="1" i="1" dirty="0">
                <a:solidFill>
                  <a:srgbClr val="4472C4">
                    <a:lumMod val="75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58% das horas de tarefa até 2022, em comparação com 71% hoje em dia.</a:t>
            </a:r>
          </a:p>
        </p:txBody>
      </p:sp>
    </p:spTree>
    <p:extLst>
      <p:ext uri="{BB962C8B-B14F-4D97-AF65-F5344CB8AC3E}">
        <p14:creationId xmlns:p14="http://schemas.microsoft.com/office/powerpoint/2010/main" val="174585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26" y="0"/>
            <a:ext cx="12188952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74251" y="20260"/>
            <a:ext cx="7019925" cy="684847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20260"/>
            <a:ext cx="5174251" cy="68377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xmlns="" id="{EF1BF7B9-15F2-49B9-9B52-31C8933596FF}"/>
              </a:ext>
            </a:extLst>
          </p:cNvPr>
          <p:cNvSpPr txBox="1">
            <a:spLocks/>
          </p:cNvSpPr>
          <p:nvPr/>
        </p:nvSpPr>
        <p:spPr>
          <a:xfrm>
            <a:off x="143692" y="250522"/>
            <a:ext cx="4886868" cy="751750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pt-BR"/>
            </a:defPPr>
            <a:lvl1pPr marL="0" indent="0" defTabSz="914214">
              <a:spcBef>
                <a:spcPct val="20000"/>
              </a:spcBef>
              <a:buFont typeface="Arial" panose="020B0604020202020204" pitchFamily="34" charset="0"/>
              <a:buNone/>
              <a:defRPr sz="3199">
                <a:solidFill>
                  <a:prstClr val="white"/>
                </a:solidFill>
                <a:latin typeface="Segoe UI Light" panose="020B0502040204020203" pitchFamily="34" charset="0"/>
                <a:ea typeface="ＭＳ Ｐゴシック" charset="0"/>
                <a:cs typeface="Segoe UI Light" panose="020B0502040204020203" pitchFamily="34" charset="0"/>
              </a:defRPr>
            </a:lvl1pPr>
            <a:lvl2pPr marL="1391981" indent="-534850">
              <a:spcBef>
                <a:spcPct val="20000"/>
              </a:spcBef>
              <a:buFont typeface="Arial" panose="020B0604020202020204" pitchFamily="34" charset="0"/>
              <a:buChar char="–"/>
              <a:defRPr sz="5183">
                <a:latin typeface="+mn-lt"/>
                <a:ea typeface="ＭＳ Ｐゴシック" charset="0"/>
              </a:defRPr>
            </a:lvl2pPr>
            <a:lvl3pPr marL="2141685" indent="-427423">
              <a:spcBef>
                <a:spcPct val="20000"/>
              </a:spcBef>
              <a:buFont typeface="Arial" panose="020B0604020202020204" pitchFamily="34" charset="0"/>
              <a:buChar char="•"/>
              <a:defRPr sz="4463">
                <a:latin typeface="+mn-lt"/>
                <a:ea typeface="ＭＳ Ｐゴシック" charset="0"/>
              </a:defRPr>
            </a:lvl3pPr>
            <a:lvl4pPr marL="2998815" indent="-427423">
              <a:spcBef>
                <a:spcPct val="20000"/>
              </a:spcBef>
              <a:buFont typeface="Arial" panose="020B0604020202020204" pitchFamily="34" charset="0"/>
              <a:buChar char="–"/>
              <a:defRPr sz="3743">
                <a:latin typeface="+mn-lt"/>
                <a:ea typeface="ＭＳ Ｐゴシック" charset="0"/>
              </a:defRPr>
            </a:lvl4pPr>
            <a:lvl5pPr marL="3855947" indent="-427423">
              <a:spcBef>
                <a:spcPct val="20000"/>
              </a:spcBef>
              <a:buFont typeface="Arial" panose="020B0604020202020204" pitchFamily="34" charset="0"/>
              <a:buChar char="»"/>
              <a:defRPr sz="3743">
                <a:latin typeface="+mn-lt"/>
                <a:ea typeface="ＭＳ Ｐゴシック" charset="0"/>
              </a:defRPr>
            </a:lvl5pPr>
            <a:lvl6pPr marL="4713557" indent="-428505" defTabSz="1714020">
              <a:spcBef>
                <a:spcPct val="20000"/>
              </a:spcBef>
              <a:buFont typeface="Arial" pitchFamily="34" charset="0"/>
              <a:buChar char="•"/>
              <a:defRPr sz="3749">
                <a:latin typeface="+mn-lt"/>
                <a:ea typeface="+mn-ea"/>
              </a:defRPr>
            </a:lvl6pPr>
            <a:lvl7pPr marL="5570566" indent="-428505" defTabSz="1714020">
              <a:spcBef>
                <a:spcPct val="20000"/>
              </a:spcBef>
              <a:buFont typeface="Arial" pitchFamily="34" charset="0"/>
              <a:buChar char="•"/>
              <a:defRPr sz="3749">
                <a:latin typeface="+mn-lt"/>
                <a:ea typeface="+mn-ea"/>
              </a:defRPr>
            </a:lvl7pPr>
            <a:lvl8pPr marL="6427577" indent="-428505" defTabSz="1714020">
              <a:spcBef>
                <a:spcPct val="20000"/>
              </a:spcBef>
              <a:buFont typeface="Arial" pitchFamily="34" charset="0"/>
              <a:buChar char="•"/>
              <a:defRPr sz="3749">
                <a:latin typeface="+mn-lt"/>
                <a:ea typeface="+mn-ea"/>
              </a:defRPr>
            </a:lvl8pPr>
            <a:lvl9pPr marL="7284587" indent="-428505" defTabSz="1714020">
              <a:spcBef>
                <a:spcPct val="20000"/>
              </a:spcBef>
              <a:buFont typeface="Arial" pitchFamily="34" charset="0"/>
              <a:buChar char="•"/>
              <a:defRPr sz="3749">
                <a:latin typeface="+mn-lt"/>
                <a:ea typeface="+mn-ea"/>
              </a:defRPr>
            </a:lvl9pPr>
          </a:lstStyle>
          <a:p>
            <a:pPr algn="ctr" defTabSz="476123" eaLnBrk="0" fontAlgn="base" hangingPunct="0">
              <a:lnSpc>
                <a:spcPct val="130000"/>
              </a:lnSpc>
              <a:spcAft>
                <a:spcPct val="0"/>
              </a:spcAft>
              <a:defRPr/>
            </a:pPr>
            <a:r>
              <a:rPr lang="pt-BR" sz="5400" kern="0" dirty="0">
                <a:solidFill>
                  <a:srgbClr val="4472C4">
                    <a:lumMod val="75000"/>
                  </a:srgbClr>
                </a:solidFill>
                <a:latin typeface="Century Gothic" panose="020B0502020202020204" pitchFamily="34" charset="0"/>
              </a:rPr>
              <a:t>O </a:t>
            </a:r>
            <a:r>
              <a:rPr lang="pt-BR" sz="5400" kern="0" dirty="0" smtClean="0">
                <a:solidFill>
                  <a:srgbClr val="4472C4">
                    <a:lumMod val="75000"/>
                  </a:srgbClr>
                </a:solidFill>
                <a:latin typeface="Century Gothic" panose="020B0502020202020204" pitchFamily="34" charset="0"/>
              </a:rPr>
              <a:t>emprego </a:t>
            </a:r>
            <a:r>
              <a:rPr lang="pt-BR" sz="6000" kern="0" dirty="0" smtClean="0">
                <a:solidFill>
                  <a:srgbClr val="4472C4">
                    <a:lumMod val="75000"/>
                  </a:srgbClr>
                </a:solidFill>
                <a:latin typeface="Century Gothic" panose="020B0502020202020204" pitchFamily="34" charset="0"/>
              </a:rPr>
              <a:t>continuará</a:t>
            </a:r>
            <a:r>
              <a:rPr lang="pt-BR" sz="5400" kern="0" dirty="0" smtClean="0">
                <a:solidFill>
                  <a:srgbClr val="4472C4">
                    <a:lumMod val="75000"/>
                  </a:srgbClr>
                </a:solidFill>
                <a:latin typeface="Century Gothic" panose="020B0502020202020204" pitchFamily="34" charset="0"/>
              </a:rPr>
              <a:t> essencial</a:t>
            </a:r>
            <a:endParaRPr lang="pt-BR" sz="5400" kern="0" dirty="0">
              <a:solidFill>
                <a:srgbClr val="4472C4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xmlns="" id="{6CCA6E5E-BAA6-4D24-B439-9690471CDD1F}"/>
              </a:ext>
            </a:extLst>
          </p:cNvPr>
          <p:cNvSpPr txBox="1">
            <a:spLocks/>
          </p:cNvSpPr>
          <p:nvPr/>
        </p:nvSpPr>
        <p:spPr>
          <a:xfrm>
            <a:off x="143692" y="3868403"/>
            <a:ext cx="5061652" cy="694534"/>
          </a:xfrm>
          <a:prstGeom prst="rect">
            <a:avLst/>
          </a:prstGeom>
        </p:spPr>
        <p:txBody>
          <a:bodyPr>
            <a:noAutofit/>
          </a:bodyPr>
          <a:lstStyle>
            <a:lvl1pPr marL="642278" indent="-64227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590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1391981" indent="-5348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518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2141685" indent="-42742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46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2998815" indent="-42742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74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3855947" indent="-42742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743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4713557" indent="-428505" algn="l" defTabSz="17140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70566" indent="-428505" algn="l" defTabSz="17140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27577" indent="-428505" algn="l" defTabSz="17140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84587" indent="-428505" algn="l" defTabSz="17140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4400" b="1" dirty="0">
                <a:solidFill>
                  <a:srgbClr val="25A9E1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rPr>
              <a:t>mas novas profissões vão surgir...</a:t>
            </a:r>
          </a:p>
        </p:txBody>
      </p:sp>
    </p:spTree>
    <p:extLst>
      <p:ext uri="{BB962C8B-B14F-4D97-AF65-F5344CB8AC3E}">
        <p14:creationId xmlns:p14="http://schemas.microsoft.com/office/powerpoint/2010/main" val="414028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aixaDeTexto 71"/>
          <p:cNvSpPr txBox="1"/>
          <p:nvPr/>
        </p:nvSpPr>
        <p:spPr>
          <a:xfrm>
            <a:off x="657726" y="368968"/>
            <a:ext cx="10603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pt-BR" sz="3200" b="1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FUTURO DO TRABALHO</a:t>
            </a:r>
            <a:endParaRPr lang="pt-BR" sz="2800" i="1" dirty="0">
              <a:solidFill>
                <a:srgbClr val="15273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3379" y="1998735"/>
            <a:ext cx="3043869" cy="43312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3" name="Retângulo 2"/>
          <p:cNvSpPr/>
          <p:nvPr/>
        </p:nvSpPr>
        <p:spPr>
          <a:xfrm>
            <a:off x="568516" y="1760315"/>
            <a:ext cx="938952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pt-BR" sz="3200" b="1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75 MILHÕES </a:t>
            </a:r>
            <a:r>
              <a:rPr lang="pt-BR" sz="2000" i="1" dirty="0" smtClean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 empregos </a:t>
            </a:r>
            <a:r>
              <a:rPr lang="pt-BR" sz="2000" b="1" i="1" dirty="0" smtClean="0">
                <a:solidFill>
                  <a:srgbClr val="4472C4">
                    <a:lumMod val="75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podem ser tomados </a:t>
            </a:r>
            <a:r>
              <a:rPr lang="pt-BR" sz="2000" i="1" dirty="0" smtClean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dos humanos</a:t>
            </a:r>
          </a:p>
          <a:p>
            <a:pPr defTabSz="457200"/>
            <a:endParaRPr lang="pt-BR" sz="2000" i="1" dirty="0">
              <a:solidFill>
                <a:srgbClr val="15273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457200"/>
            <a:r>
              <a:rPr lang="pt-BR" sz="3200" b="1" i="1" dirty="0" smtClean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MAS</a:t>
            </a:r>
            <a:r>
              <a:rPr lang="pt-BR" sz="2000" i="1" dirty="0" smtClean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defTabSz="457200"/>
            <a:endParaRPr lang="pt-BR" sz="1600" i="1" dirty="0" smtClean="0">
              <a:solidFill>
                <a:srgbClr val="15273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457200"/>
            <a:r>
              <a:rPr lang="pt-BR" sz="3200" b="1" i="1" dirty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133 MILHÕES </a:t>
            </a:r>
            <a:r>
              <a:rPr lang="pt-BR" sz="2000" i="1" dirty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 novas funções </a:t>
            </a:r>
            <a:r>
              <a:rPr lang="pt-BR" sz="2000" b="1" i="1" dirty="0">
                <a:solidFill>
                  <a:srgbClr val="4472C4">
                    <a:lumMod val="75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podem surgir</a:t>
            </a:r>
          </a:p>
        </p:txBody>
      </p:sp>
      <p:sp>
        <p:nvSpPr>
          <p:cNvPr id="4" name="Retângulo 3"/>
          <p:cNvSpPr/>
          <p:nvPr/>
        </p:nvSpPr>
        <p:spPr>
          <a:xfrm>
            <a:off x="657726" y="4678871"/>
            <a:ext cx="819667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i="1" dirty="0">
                <a:solidFill>
                  <a:srgbClr val="0069B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54% </a:t>
            </a:r>
            <a:r>
              <a:rPr lang="pt-BR" sz="2000" i="1" dirty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 todos os funcionários </a:t>
            </a:r>
            <a:r>
              <a:rPr lang="pt-BR" sz="2000" i="1" dirty="0" smtClean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precisarão de </a:t>
            </a:r>
            <a:r>
              <a:rPr lang="pt-BR" sz="2000" b="1" i="1" dirty="0" smtClean="0">
                <a:solidFill>
                  <a:srgbClr val="4472C4">
                    <a:lumMod val="75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aperfeiçoamento </a:t>
            </a:r>
            <a:r>
              <a:rPr lang="pt-BR" sz="2000" b="1" i="1" dirty="0">
                <a:solidFill>
                  <a:srgbClr val="4472C4">
                    <a:lumMod val="75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profissional significativo</a:t>
            </a:r>
            <a:r>
              <a:rPr lang="pt-BR" sz="2000" i="1" dirty="0" smtClean="0">
                <a:solidFill>
                  <a:srgbClr val="15273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.....</a:t>
            </a:r>
            <a:endParaRPr lang="pt-BR" sz="2000" i="1" dirty="0">
              <a:solidFill>
                <a:srgbClr val="15273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83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Yu Gothic Light"/>
      <a:font script="Hang" typeface="맑은 고딕"/>
      <a:font script="Hans" typeface="DengXian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Yu Gothic"/>
      <a:font script="Hang" typeface="맑은 고딕"/>
      <a:font script="Hans" typeface="DengXian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Yu Gothic Light"/>
      <a:font script="Hang" typeface="맑은 고딕"/>
      <a:font script="Hans" typeface="DengXian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Yu Gothic"/>
      <a:font script="Hang" typeface="맑은 고딕"/>
      <a:font script="Hans" typeface="DengXian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4197</TotalTime>
  <Words>2100</Words>
  <Application>Microsoft Office PowerPoint</Application>
  <PresentationFormat>Widescreen</PresentationFormat>
  <Paragraphs>338</Paragraphs>
  <Slides>32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32</vt:i4>
      </vt:variant>
    </vt:vector>
  </HeadingPairs>
  <TitlesOfParts>
    <vt:vector size="48" baseType="lpstr">
      <vt:lpstr>ＭＳ Ｐゴシック</vt:lpstr>
      <vt:lpstr>Arial</vt:lpstr>
      <vt:lpstr>Calibri</vt:lpstr>
      <vt:lpstr>Calibri Light</vt:lpstr>
      <vt:lpstr>Century Gothic</vt:lpstr>
      <vt:lpstr>DIN</vt:lpstr>
      <vt:lpstr>Segoe UI</vt:lpstr>
      <vt:lpstr>Segoe UI Light</vt:lpstr>
      <vt:lpstr>Segoe UI Semibold</vt:lpstr>
      <vt:lpstr>Times New Roman</vt:lpstr>
      <vt:lpstr>Wingdings</vt:lpstr>
      <vt:lpstr>Tema do Office</vt:lpstr>
      <vt:lpstr>3_Tema do Office</vt:lpstr>
      <vt:lpstr>1_Tema do Office</vt:lpstr>
      <vt:lpstr>Custom Design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Especialistas</dc:creator>
  <cp:lastModifiedBy>Elinilze Teodoro</cp:lastModifiedBy>
  <cp:revision>204</cp:revision>
  <cp:lastPrinted>2018-09-26T11:42:50Z</cp:lastPrinted>
  <dcterms:created xsi:type="dcterms:W3CDTF">2018-08-31T16:42:11Z</dcterms:created>
  <dcterms:modified xsi:type="dcterms:W3CDTF">2018-10-14T21:45:39Z</dcterms:modified>
</cp:coreProperties>
</file>