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sldIdLst>
    <p:sldId id="324" r:id="rId2"/>
    <p:sldId id="372" r:id="rId3"/>
    <p:sldId id="409" r:id="rId4"/>
    <p:sldId id="407" r:id="rId5"/>
    <p:sldId id="439" r:id="rId6"/>
    <p:sldId id="440" r:id="rId7"/>
    <p:sldId id="415" r:id="rId8"/>
    <p:sldId id="416" r:id="rId9"/>
    <p:sldId id="408" r:id="rId10"/>
    <p:sldId id="446" r:id="rId11"/>
    <p:sldId id="410" r:id="rId12"/>
    <p:sldId id="441" r:id="rId13"/>
    <p:sldId id="444" r:id="rId14"/>
    <p:sldId id="445" r:id="rId15"/>
    <p:sldId id="381" r:id="rId16"/>
    <p:sldId id="418" r:id="rId17"/>
    <p:sldId id="422" r:id="rId18"/>
    <p:sldId id="426" r:id="rId19"/>
    <p:sldId id="382" r:id="rId20"/>
    <p:sldId id="380" r:id="rId21"/>
    <p:sldId id="447" r:id="rId22"/>
    <p:sldId id="448" r:id="rId23"/>
    <p:sldId id="449" r:id="rId24"/>
    <p:sldId id="376" r:id="rId25"/>
    <p:sldId id="396" r:id="rId26"/>
    <p:sldId id="395" r:id="rId27"/>
    <p:sldId id="397" r:id="rId28"/>
    <p:sldId id="401" r:id="rId29"/>
    <p:sldId id="438" r:id="rId30"/>
    <p:sldId id="403" r:id="rId31"/>
    <p:sldId id="428" r:id="rId32"/>
    <p:sldId id="429" r:id="rId33"/>
    <p:sldId id="430" r:id="rId34"/>
    <p:sldId id="431" r:id="rId35"/>
    <p:sldId id="398" r:id="rId36"/>
    <p:sldId id="399" r:id="rId37"/>
    <p:sldId id="400" r:id="rId38"/>
    <p:sldId id="374" r:id="rId39"/>
    <p:sldId id="435" r:id="rId40"/>
    <p:sldId id="436" r:id="rId41"/>
    <p:sldId id="434" r:id="rId42"/>
    <p:sldId id="442" r:id="rId43"/>
    <p:sldId id="443" r:id="rId44"/>
    <p:sldId id="450" r:id="rId45"/>
    <p:sldId id="371" r:id="rId4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0" autoAdjust="0"/>
    <p:restoredTop sz="94624" autoAdjust="0"/>
  </p:normalViewPr>
  <p:slideViewPr>
    <p:cSldViewPr>
      <p:cViewPr varScale="1">
        <p:scale>
          <a:sx n="66" d="100"/>
          <a:sy n="66" d="100"/>
        </p:scale>
        <p:origin x="41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FFFAE-F0B5-4496-8788-7CDBB7D62AE9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24325-9FAE-485C-BA25-89C2D3C6E5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6113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4325-9FAE-485C-BA25-89C2D3C6E5A0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073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2F45E-E55E-4529-8606-CAB20E3485B7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C3C43-6D01-4221-9522-034D0135F3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2F45E-E55E-4529-8606-CAB20E3485B7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C3C43-6D01-4221-9522-034D0135F3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18288" y="-53975"/>
            <a:ext cx="2063750" cy="6180138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25450" y="-53975"/>
            <a:ext cx="6040438" cy="6180138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2F45E-E55E-4529-8606-CAB20E3485B7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C3C43-6D01-4221-9522-034D0135F3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2F45E-E55E-4529-8606-CAB20E3485B7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C3C43-6D01-4221-9522-034D0135F3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2F45E-E55E-4529-8606-CAB20E3485B7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C3C43-6D01-4221-9522-034D0135F3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2F45E-E55E-4529-8606-CAB20E3485B7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C3C43-6D01-4221-9522-034D0135F3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2F45E-E55E-4529-8606-CAB20E3485B7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C3C43-6D01-4221-9522-034D0135F3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2F45E-E55E-4529-8606-CAB20E3485B7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C3C43-6D01-4221-9522-034D0135F3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2F45E-E55E-4529-8606-CAB20E3485B7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C3C43-6D01-4221-9522-034D0135F3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2F45E-E55E-4529-8606-CAB20E3485B7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C3C43-6D01-4221-9522-034D0135F3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2F45E-E55E-4529-8606-CAB20E3485B7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8C3C43-6D01-4221-9522-034D0135F3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25450" y="-53975"/>
            <a:ext cx="8224838" cy="1244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4838" cy="4521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6813"/>
            <a:ext cx="2125663" cy="468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buSzPct val="45000"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24A2F45E-E55E-4529-8606-CAB20E3485B7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375" y="6246813"/>
            <a:ext cx="2894013" cy="468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3000"/>
              </a:lnSpc>
              <a:buSzPct val="45000"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75" y="6246813"/>
            <a:ext cx="2125663" cy="468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buSzPct val="45000"/>
              <a:buFont typeface="Wingdings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5F8C3C43-6D01-4221-9522-034D0135F3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 b="1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 b="1">
          <a:solidFill>
            <a:srgbClr val="FFFFFF"/>
          </a:solidFill>
          <a:latin typeface="Arial" charset="0"/>
          <a:ea typeface="DejaVu Sans" charset="0"/>
          <a:cs typeface="DejaVu Sans" charset="0"/>
        </a:defRPr>
      </a:lvl2pPr>
      <a:lvl3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 b="1">
          <a:solidFill>
            <a:srgbClr val="FFFFFF"/>
          </a:solidFill>
          <a:latin typeface="Arial" charset="0"/>
          <a:ea typeface="DejaVu Sans" charset="0"/>
          <a:cs typeface="DejaVu Sans" charset="0"/>
        </a:defRPr>
      </a:lvl3pPr>
      <a:lvl4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 b="1">
          <a:solidFill>
            <a:srgbClr val="FFFFFF"/>
          </a:solidFill>
          <a:latin typeface="Arial" charset="0"/>
          <a:ea typeface="DejaVu Sans" charset="0"/>
          <a:cs typeface="DejaVu Sans" charset="0"/>
        </a:defRPr>
      </a:lvl4pPr>
      <a:lvl5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 b="1">
          <a:solidFill>
            <a:srgbClr val="FFFFFF"/>
          </a:solidFill>
          <a:latin typeface="Arial" charset="0"/>
          <a:ea typeface="DejaVu Sans" charset="0"/>
          <a:cs typeface="DejaVu Sans" charset="0"/>
        </a:defRPr>
      </a:lvl5pPr>
      <a:lvl6pPr marL="4572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 b="1">
          <a:solidFill>
            <a:srgbClr val="FFFFFF"/>
          </a:solidFill>
          <a:latin typeface="Arial" charset="0"/>
          <a:ea typeface="DejaVu Sans" charset="0"/>
          <a:cs typeface="DejaVu Sans" charset="0"/>
        </a:defRPr>
      </a:lvl6pPr>
      <a:lvl7pPr marL="9144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 b="1">
          <a:solidFill>
            <a:srgbClr val="FFFFFF"/>
          </a:solidFill>
          <a:latin typeface="Arial" charset="0"/>
          <a:ea typeface="DejaVu Sans" charset="0"/>
          <a:cs typeface="DejaVu Sans" charset="0"/>
        </a:defRPr>
      </a:lvl7pPr>
      <a:lvl8pPr marL="1371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 b="1">
          <a:solidFill>
            <a:srgbClr val="FFFFFF"/>
          </a:solidFill>
          <a:latin typeface="Arial" charset="0"/>
          <a:ea typeface="DejaVu Sans" charset="0"/>
          <a:cs typeface="DejaVu Sans" charset="0"/>
        </a:defRPr>
      </a:lvl8pPr>
      <a:lvl9pPr marL="18288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 b="1">
          <a:solidFill>
            <a:srgbClr val="FFFFFF"/>
          </a:solidFill>
          <a:latin typeface="Arial" charset="0"/>
          <a:ea typeface="DejaVu Sans" charset="0"/>
          <a:cs typeface="DejaVu Sans" charset="0"/>
        </a:defRPr>
      </a:lvl9pPr>
    </p:titleStyle>
    <p:bodyStyle>
      <a:lvl1pPr marL="428625" indent="-323850" algn="l" defTabSz="449263" rtl="0" eaLnBrk="1" fontAlgn="base" hangingPunct="1">
        <a:lnSpc>
          <a:spcPct val="93000"/>
        </a:lnSpc>
        <a:spcBef>
          <a:spcPct val="0"/>
        </a:spcBef>
        <a:spcAft>
          <a:spcPts val="1425"/>
        </a:spcAft>
        <a:buClr>
          <a:srgbClr val="0066CC"/>
        </a:buClr>
        <a:buSzPct val="45000"/>
        <a:buFont typeface="Wingdings" charset="2"/>
        <a:buChar char="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0425" indent="-285750" algn="l" defTabSz="449263" rtl="0" eaLnBrk="1" fontAlgn="base" hangingPunct="1">
        <a:lnSpc>
          <a:spcPct val="93000"/>
        </a:lnSpc>
        <a:spcBef>
          <a:spcPct val="0"/>
        </a:spcBef>
        <a:spcAft>
          <a:spcPts val="1138"/>
        </a:spcAft>
        <a:buClr>
          <a:srgbClr val="0066CC"/>
        </a:buClr>
        <a:buSzPct val="45000"/>
        <a:buFont typeface="Wingdings" charset="2"/>
        <a:buChar char="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2225" indent="-214313" algn="l" defTabSz="449263" rtl="0" eaLnBrk="1" fontAlgn="base" hangingPunct="1">
        <a:lnSpc>
          <a:spcPct val="93000"/>
        </a:lnSpc>
        <a:spcBef>
          <a:spcPct val="0"/>
        </a:spcBef>
        <a:spcAft>
          <a:spcPts val="850"/>
        </a:spcAft>
        <a:buClr>
          <a:srgbClr val="0066CC"/>
        </a:buClr>
        <a:buSzPct val="45000"/>
        <a:buFont typeface="Wingdings" charset="2"/>
        <a:buChar char="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4025" indent="-212725" algn="l" defTabSz="449263" rtl="0" eaLnBrk="1" fontAlgn="base" hangingPunct="1">
        <a:lnSpc>
          <a:spcPct val="93000"/>
        </a:lnSpc>
        <a:spcBef>
          <a:spcPct val="0"/>
        </a:spcBef>
        <a:spcAft>
          <a:spcPts val="575"/>
        </a:spcAft>
        <a:buClr>
          <a:srgbClr val="0066CC"/>
        </a:buClr>
        <a:buSzPct val="45000"/>
        <a:buFont typeface="Wingdings" charset="2"/>
        <a:buChar char="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5825" indent="-214313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66CC"/>
        </a:buClr>
        <a:buSzPct val="45000"/>
        <a:buFont typeface="Wingdings" charset="2"/>
        <a:buChar char="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3025" indent="-214313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66CC"/>
        </a:buClr>
        <a:buSzPct val="45000"/>
        <a:buFont typeface="Wingdings" charset="2"/>
        <a:buChar char="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0225" indent="-214313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66CC"/>
        </a:buClr>
        <a:buSzPct val="45000"/>
        <a:buFont typeface="Wingdings" charset="2"/>
        <a:buChar char="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27425" indent="-214313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66CC"/>
        </a:buClr>
        <a:buSzPct val="45000"/>
        <a:buFont typeface="Wingdings" charset="2"/>
        <a:buChar char="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4625" indent="-214313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66CC"/>
        </a:buClr>
        <a:buSzPct val="45000"/>
        <a:buFont typeface="Wingdings" charset="2"/>
        <a:buChar char="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692696"/>
            <a:ext cx="8224838" cy="5433467"/>
          </a:xfrm>
        </p:spPr>
        <p:txBody>
          <a:bodyPr>
            <a:normAutofit fontScale="92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PROCURADOR EDUCACIONAL INSTITUCIONAL –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PESQUISADOR INSTITUCIONAL/PROEN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Arial" pitchFamily="34" charset="0"/>
              </a:rPr>
              <a:t>CAMPUS BELÉM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  <a:cs typeface="Arial" pitchFamily="34" charset="0"/>
              </a:rPr>
              <a:t> OUTUBRO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0000"/>
                </a:solidFill>
              </a:rPr>
              <a:t>Ação no </a:t>
            </a:r>
            <a:r>
              <a:rPr lang="pt-BR" dirty="0" err="1" smtClean="0">
                <a:solidFill>
                  <a:srgbClr val="000000"/>
                </a:solidFill>
              </a:rPr>
              <a:t>Enade</a:t>
            </a:r>
            <a:r>
              <a:rPr lang="pt-BR" dirty="0" smtClean="0">
                <a:solidFill>
                  <a:srgbClr val="000000"/>
                </a:solidFill>
              </a:rPr>
              <a:t> 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Atualização dos coordenadores no </a:t>
            </a:r>
            <a:r>
              <a:rPr lang="pt-BR" dirty="0" err="1" smtClean="0"/>
              <a:t>e-MEC</a:t>
            </a:r>
            <a:r>
              <a:rPr lang="pt-BR" dirty="0" smtClean="0"/>
              <a:t>;</a:t>
            </a:r>
          </a:p>
          <a:p>
            <a:r>
              <a:rPr lang="pt-BR" dirty="0" smtClean="0"/>
              <a:t>Telas dos atuais coordenadores;</a:t>
            </a:r>
          </a:p>
          <a:p>
            <a:r>
              <a:rPr lang="pt-BR" dirty="0" smtClean="0"/>
              <a:t>Manuais em </a:t>
            </a:r>
            <a:r>
              <a:rPr lang="pt-BR" dirty="0" err="1" smtClean="0"/>
              <a:t>pdf</a:t>
            </a:r>
            <a:r>
              <a:rPr lang="pt-BR" dirty="0" smtClean="0"/>
              <a:t> da capacitação;</a:t>
            </a:r>
          </a:p>
          <a:p>
            <a:r>
              <a:rPr lang="pt-BR" dirty="0" smtClean="0"/>
              <a:t>Curso EAD;</a:t>
            </a:r>
          </a:p>
          <a:p>
            <a:r>
              <a:rPr lang="pt-BR" dirty="0" smtClean="0"/>
              <a:t>Foi emitido certificado</a:t>
            </a:r>
          </a:p>
          <a:p>
            <a:r>
              <a:rPr lang="pt-BR" dirty="0" smtClean="0"/>
              <a:t>Será que todos realizaram o curso?</a:t>
            </a:r>
          </a:p>
          <a:p>
            <a:r>
              <a:rPr lang="pt-BR" dirty="0" smtClean="0"/>
              <a:t>Forma de controle é solicitar relatórios aos coordenadores;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077073"/>
            <a:ext cx="9143999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Classificação de Curso </a:t>
            </a:r>
            <a:r>
              <a:rPr lang="pt-B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Enade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4521200"/>
          </a:xfrm>
        </p:spPr>
        <p:txBody>
          <a:bodyPr/>
          <a:lstStyle/>
          <a:p>
            <a:r>
              <a:rPr lang="pt-BR" sz="2800" dirty="0" err="1" smtClean="0">
                <a:solidFill>
                  <a:srgbClr val="FF0000"/>
                </a:solidFill>
              </a:rPr>
              <a:t>Memo</a:t>
            </a:r>
            <a:r>
              <a:rPr lang="pt-BR" sz="2800" dirty="0" smtClean="0">
                <a:solidFill>
                  <a:srgbClr val="FF0000"/>
                </a:solidFill>
              </a:rPr>
              <a:t> com as orientações para manifestação até o dia 15/10;</a:t>
            </a:r>
            <a:endParaRPr lang="pt-BR" sz="2500" dirty="0" smtClean="0"/>
          </a:p>
          <a:p>
            <a:r>
              <a:rPr lang="pt-BR" sz="2500" dirty="0" smtClean="0"/>
              <a:t>Manual para Classificação dos Cursos de Graduação e Sequenciais – Cine Brasil 2018;</a:t>
            </a:r>
          </a:p>
          <a:p>
            <a:r>
              <a:rPr lang="pt-BR" sz="2500" dirty="0" smtClean="0"/>
              <a:t>Filtro dos cursos por campi;</a:t>
            </a:r>
          </a:p>
          <a:p>
            <a:r>
              <a:rPr lang="pt-BR" sz="2500" dirty="0" smtClean="0"/>
              <a:t>Manifestar em relação aos conteúdos que foram classificados no cine </a:t>
            </a:r>
            <a:r>
              <a:rPr lang="pt-BR" sz="2500" dirty="0" err="1" smtClean="0"/>
              <a:t>brasil</a:t>
            </a:r>
            <a:r>
              <a:rPr lang="pt-BR" sz="2500" dirty="0" smtClean="0"/>
              <a:t> 2018 verificando a área geral, especifica, detalhada e </a:t>
            </a:r>
            <a:r>
              <a:rPr lang="pt-BR" sz="2500" dirty="0" smtClean="0">
                <a:solidFill>
                  <a:srgbClr val="FF0000"/>
                </a:solidFill>
              </a:rPr>
              <a:t>rótulo;</a:t>
            </a:r>
          </a:p>
          <a:p>
            <a:r>
              <a:rPr lang="pt-BR" sz="2500" dirty="0" smtClean="0"/>
              <a:t>Prorrogado até 30/10;</a:t>
            </a:r>
          </a:p>
          <a:p>
            <a:r>
              <a:rPr lang="pt-BR" sz="2500" dirty="0" smtClean="0"/>
              <a:t>Falta campus se manifestar;</a:t>
            </a:r>
          </a:p>
          <a:p>
            <a:r>
              <a:rPr lang="pt-BR" sz="2500" dirty="0" smtClean="0"/>
              <a:t>Educação do Campo (caso contrário);</a:t>
            </a:r>
          </a:p>
          <a:p>
            <a:pPr>
              <a:buNone/>
            </a:pPr>
            <a:endParaRPr lang="pt-BR" sz="2500" dirty="0" smtClean="0"/>
          </a:p>
          <a:p>
            <a:endParaRPr lang="pt-BR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5563"/>
            <a:ext cx="9143999" cy="6122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116632"/>
            <a:ext cx="8820472" cy="6618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5450" y="548680"/>
            <a:ext cx="8224838" cy="936104"/>
          </a:xfrm>
        </p:spPr>
        <p:txBody>
          <a:bodyPr/>
          <a:lstStyle/>
          <a:p>
            <a:r>
              <a:rPr lang="pt-BR" sz="2000" dirty="0" smtClean="0">
                <a:solidFill>
                  <a:srgbClr val="0000FF"/>
                </a:solidFill>
              </a:rPr>
              <a:t>http://download.inep.gov.br/educacao_superior/enade/documentos/2018/presskit_enade2017_e_indicadores_de_qualidade.pdf</a:t>
            </a:r>
            <a:endParaRPr lang="pt-BR" sz="2000" dirty="0">
              <a:solidFill>
                <a:srgbClr val="0000FF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350844"/>
            <a:ext cx="4357718" cy="5606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ítulo 1"/>
          <p:cNvSpPr txBox="1">
            <a:spLocks/>
          </p:cNvSpPr>
          <p:nvPr/>
        </p:nvSpPr>
        <p:spPr bwMode="auto">
          <a:xfrm>
            <a:off x="251520" y="-27384"/>
            <a:ext cx="8892480" cy="93610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Resultados  </a:t>
            </a:r>
            <a:endParaRPr kumimoji="0" lang="pt-BR" sz="4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Resultado Conceito </a:t>
            </a:r>
            <a:r>
              <a:rPr lang="pt-BR" dirty="0" err="1" smtClean="0">
                <a:solidFill>
                  <a:schemeClr val="tx1"/>
                </a:solidFill>
              </a:rPr>
              <a:t>Enade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327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882845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221088"/>
            <a:ext cx="7776864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4838" cy="1244600"/>
          </a:xfrm>
        </p:spPr>
        <p:txBody>
          <a:bodyPr/>
          <a:lstStyle/>
          <a:p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Indicadores de Qualidade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428736"/>
            <a:ext cx="8572560" cy="4521200"/>
          </a:xfrm>
        </p:spPr>
        <p:txBody>
          <a:bodyPr/>
          <a:lstStyle/>
          <a:p>
            <a:pPr>
              <a:buNone/>
            </a:pPr>
            <a:r>
              <a:rPr lang="pt-BR" dirty="0" smtClean="0">
                <a:solidFill>
                  <a:srgbClr val="0000FF"/>
                </a:solidFill>
              </a:rPr>
              <a:t>http://portal.inep.gov.br/web/guest/indicadores-de-qualidade</a:t>
            </a:r>
          </a:p>
          <a:p>
            <a:pPr>
              <a:buNone/>
            </a:pPr>
            <a:r>
              <a:rPr lang="pt-BR" sz="2000" b="1" dirty="0" smtClean="0"/>
              <a:t>1. Índice Geral de Cursos Avaliados da Instituição (IGC) </a:t>
            </a:r>
            <a:r>
              <a:rPr lang="pt-BR" sz="2000" dirty="0" smtClean="0"/>
              <a:t>- avalia as Instituições de Educação Superior;</a:t>
            </a:r>
          </a:p>
          <a:p>
            <a:pPr>
              <a:buNone/>
            </a:pPr>
            <a:r>
              <a:rPr lang="pt-BR" sz="2000" b="1" dirty="0" smtClean="0"/>
              <a:t>2</a:t>
            </a:r>
            <a:r>
              <a:rPr lang="pt-BR" sz="2000" dirty="0" smtClean="0"/>
              <a:t>. </a:t>
            </a:r>
            <a:r>
              <a:rPr lang="pt-BR" sz="2000" b="1" dirty="0" smtClean="0"/>
              <a:t>Conceito Preliminar de Curso (CPC) </a:t>
            </a:r>
            <a:r>
              <a:rPr lang="pt-BR" sz="2000" dirty="0" smtClean="0"/>
              <a:t>- avalia os cursos de graduação;</a:t>
            </a:r>
          </a:p>
          <a:p>
            <a:pPr>
              <a:buNone/>
            </a:pPr>
            <a:r>
              <a:rPr lang="pt-BR" sz="2000" b="1" dirty="0" smtClean="0"/>
              <a:t>3</a:t>
            </a:r>
            <a:r>
              <a:rPr lang="pt-BR" sz="2000" dirty="0" smtClean="0"/>
              <a:t>. </a:t>
            </a:r>
            <a:r>
              <a:rPr lang="pt-BR" sz="2000" b="1" dirty="0" smtClean="0"/>
              <a:t>Indicador de Diferença entre os Desempenhos Observado e Esperado (IDD) - </a:t>
            </a:r>
            <a:r>
              <a:rPr lang="pt-BR" sz="2000" dirty="0" smtClean="0"/>
              <a:t>que busca mensurar o valor agregado pelo curso ao desenvolvimento dos estudantes concluintes, considerando seus desempenhos no </a:t>
            </a:r>
            <a:r>
              <a:rPr lang="pt-BR" sz="2000" dirty="0" err="1" smtClean="0"/>
              <a:t>Enade</a:t>
            </a:r>
            <a:r>
              <a:rPr lang="pt-BR" sz="2000" dirty="0" smtClean="0"/>
              <a:t> e no Enem;</a:t>
            </a:r>
          </a:p>
          <a:p>
            <a:pPr>
              <a:buNone/>
            </a:pPr>
            <a:r>
              <a:rPr lang="pt-BR" sz="2000" b="1" dirty="0" smtClean="0"/>
              <a:t>4. Conceito </a:t>
            </a:r>
            <a:r>
              <a:rPr lang="pt-BR" sz="2000" b="1" dirty="0" err="1" smtClean="0"/>
              <a:t>Enad</a:t>
            </a:r>
            <a:r>
              <a:rPr lang="pt-BR" sz="2000" dirty="0" err="1" smtClean="0"/>
              <a:t>e</a:t>
            </a:r>
            <a:r>
              <a:rPr lang="pt-BR" sz="2000" dirty="0" smtClean="0"/>
              <a:t> - avalia os cursos por intermédio dos desempenhos dos estudantes no </a:t>
            </a:r>
            <a:r>
              <a:rPr lang="pt-BR" sz="2000" b="1" dirty="0" err="1" smtClean="0"/>
              <a:t>Enade</a:t>
            </a:r>
            <a:r>
              <a:rPr lang="pt-BR" sz="2000" dirty="0" smtClean="0"/>
              <a:t>. Seu cálculo e divulgação ocorrem anualmente para os cursos com pelo menos dois estudantes concluintes participantes do Exame;</a:t>
            </a:r>
            <a:endParaRPr lang="pt-BR" sz="2000" b="1" dirty="0" smtClean="0"/>
          </a:p>
          <a:p>
            <a:pPr>
              <a:buNone/>
            </a:pPr>
            <a:endParaRPr lang="pt-BR" sz="2000" dirty="0" smtClean="0"/>
          </a:p>
          <a:p>
            <a:pPr>
              <a:buNone/>
            </a:pP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5450" y="-53975"/>
            <a:ext cx="8575706" cy="1244600"/>
          </a:xfrm>
        </p:spPr>
        <p:txBody>
          <a:bodyPr/>
          <a:lstStyle/>
          <a:p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 Índice Geral de Cursos (IGC)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28736"/>
            <a:ext cx="8224838" cy="4697427"/>
          </a:xfrm>
        </p:spPr>
        <p:txBody>
          <a:bodyPr/>
          <a:lstStyle/>
          <a:p>
            <a:pPr>
              <a:buNone/>
            </a:pPr>
            <a:r>
              <a:rPr lang="pt-BR" sz="1800" dirty="0" smtClean="0"/>
              <a:t>É um indicador de qualidade que avalia a Instituição de Educação Superior. Seu cálculo é realizado anualmente e leva em conta os seguintes aspectos:</a:t>
            </a:r>
          </a:p>
          <a:p>
            <a:r>
              <a:rPr lang="pt-BR" sz="1800" b="1" dirty="0" smtClean="0"/>
              <a:t>média dos </a:t>
            </a:r>
            <a:r>
              <a:rPr lang="pt-BR" sz="1800" b="1" dirty="0" err="1" smtClean="0"/>
              <a:t>CPCs</a:t>
            </a:r>
            <a:r>
              <a:rPr lang="pt-BR" sz="1800" b="1" dirty="0" smtClean="0"/>
              <a:t> </a:t>
            </a:r>
            <a:r>
              <a:rPr lang="pt-BR" sz="1800" dirty="0" smtClean="0"/>
              <a:t>do último triênio (2015 - 2017), relativos aos cursos avaliados da instituição, ponderada pelo número de matrículas em cada um dos cursos computados;</a:t>
            </a:r>
          </a:p>
          <a:p>
            <a:r>
              <a:rPr lang="pt-BR" sz="1800" b="1" dirty="0" smtClean="0"/>
              <a:t>média dos conceitos de avaliação dos programas de pós-graduação </a:t>
            </a:r>
            <a:r>
              <a:rPr lang="pt-BR" sz="1800" b="1" dirty="0" err="1" smtClean="0"/>
              <a:t>stricto</a:t>
            </a:r>
            <a:r>
              <a:rPr lang="pt-BR" sz="1800" b="1" dirty="0" smtClean="0"/>
              <a:t> </a:t>
            </a:r>
            <a:r>
              <a:rPr lang="pt-BR" sz="1800" b="1" dirty="0" err="1" smtClean="0"/>
              <a:t>sensu</a:t>
            </a:r>
            <a:r>
              <a:rPr lang="pt-BR" sz="1800" dirty="0" smtClean="0"/>
              <a:t> atribuídos pela CAPES na última avaliação trienal disponível, convertida para escala compatível e ponderada pelo número de matrículas em cada um dos programas de pós-graduação correspondentes;</a:t>
            </a:r>
          </a:p>
          <a:p>
            <a:r>
              <a:rPr lang="pt-BR" sz="1800" dirty="0" smtClean="0"/>
              <a:t>distribuição dos estudantes entre os diferentes níveis de ensino, graduação ou pós-graduação </a:t>
            </a:r>
            <a:r>
              <a:rPr lang="pt-BR" sz="1800" dirty="0" err="1" smtClean="0"/>
              <a:t>stricto</a:t>
            </a:r>
            <a:r>
              <a:rPr lang="pt-BR" sz="1800" dirty="0" smtClean="0"/>
              <a:t> </a:t>
            </a:r>
            <a:r>
              <a:rPr lang="pt-BR" sz="1800" dirty="0" err="1" smtClean="0"/>
              <a:t>sensu</a:t>
            </a:r>
            <a:r>
              <a:rPr lang="pt-BR" sz="1800" dirty="0" smtClean="0"/>
              <a:t>.</a:t>
            </a:r>
          </a:p>
          <a:p>
            <a:pPr>
              <a:buNone/>
            </a:pPr>
            <a:r>
              <a:rPr lang="pt-BR" sz="1800" dirty="0" smtClean="0"/>
              <a:t>Como o IGC considera o CPC dos cursos avaliados no </a:t>
            </a:r>
            <a:r>
              <a:rPr lang="pt-BR" sz="1800" b="1" dirty="0" smtClean="0"/>
              <a:t>ano do cálculo e nos dois anos anteriores</a:t>
            </a:r>
            <a:r>
              <a:rPr lang="pt-BR" sz="1800" dirty="0" smtClean="0"/>
              <a:t>, sua divulgação refere-se sempre a um triênio, compreendendo todas as áreas avaliadas previstas no Ciclo Avaliativo do </a:t>
            </a:r>
            <a:r>
              <a:rPr lang="pt-BR" sz="1800" dirty="0" err="1" smtClean="0"/>
              <a:t>Enade</a:t>
            </a:r>
            <a:r>
              <a:rPr lang="pt-BR" sz="1800" dirty="0" smtClean="0"/>
              <a:t>.</a:t>
            </a:r>
          </a:p>
          <a:p>
            <a:endParaRPr lang="pt-B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Composição do CPC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038" y="1561758"/>
            <a:ext cx="8555242" cy="486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Capacitação e Cronograma </a:t>
            </a:r>
            <a:r>
              <a:rPr lang="pt-BR" dirty="0" err="1" smtClean="0"/>
              <a:t>Enade</a:t>
            </a:r>
            <a:r>
              <a:rPr lang="pt-BR" dirty="0" smtClean="0"/>
              <a:t>;</a:t>
            </a:r>
          </a:p>
          <a:p>
            <a:r>
              <a:rPr lang="pt-BR" dirty="0" smtClean="0"/>
              <a:t>Regularização </a:t>
            </a:r>
            <a:r>
              <a:rPr lang="pt-BR" dirty="0" err="1" smtClean="0"/>
              <a:t>Enade</a:t>
            </a:r>
            <a:r>
              <a:rPr lang="pt-BR" dirty="0" smtClean="0"/>
              <a:t> (2010 a 2017);</a:t>
            </a:r>
          </a:p>
          <a:p>
            <a:r>
              <a:rPr lang="pt-BR" dirty="0" smtClean="0"/>
              <a:t>Classificação de Cursos </a:t>
            </a:r>
            <a:r>
              <a:rPr lang="pt-BR" dirty="0" err="1" smtClean="0"/>
              <a:t>Enade</a:t>
            </a:r>
            <a:r>
              <a:rPr lang="pt-BR" dirty="0" smtClean="0"/>
              <a:t>;</a:t>
            </a:r>
          </a:p>
          <a:p>
            <a:r>
              <a:rPr lang="pt-BR" dirty="0" smtClean="0"/>
              <a:t>Indicadores de qualidade </a:t>
            </a:r>
            <a:r>
              <a:rPr lang="pt-BR" dirty="0" err="1" smtClean="0"/>
              <a:t>Enade</a:t>
            </a:r>
            <a:r>
              <a:rPr lang="pt-BR" dirty="0" smtClean="0"/>
              <a:t> e IDD;</a:t>
            </a:r>
          </a:p>
          <a:p>
            <a:r>
              <a:rPr lang="pt-BR" dirty="0" smtClean="0"/>
              <a:t>Resultados CPC e IGC;</a:t>
            </a:r>
          </a:p>
          <a:p>
            <a:r>
              <a:rPr lang="pt-BR" dirty="0" smtClean="0"/>
              <a:t>Inativação de cursos e unidades remota;</a:t>
            </a:r>
          </a:p>
          <a:p>
            <a:r>
              <a:rPr lang="pt-BR" dirty="0" smtClean="0"/>
              <a:t>SISTEC e PNP;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Parâmetro de conversão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272580"/>
            <a:ext cx="5214974" cy="4629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476672"/>
            <a:ext cx="8964488" cy="6192688"/>
          </a:xfrm>
        </p:spPr>
        <p:txBody>
          <a:bodyPr/>
          <a:lstStyle/>
          <a:p>
            <a:r>
              <a:rPr lang="pt-BR" dirty="0" smtClean="0">
                <a:solidFill>
                  <a:srgbClr val="00B050"/>
                </a:solidFill>
              </a:rPr>
              <a:t>Ciclo Verde</a:t>
            </a:r>
            <a:r>
              <a:rPr lang="pt-BR" dirty="0" smtClean="0"/>
              <a:t>:  2013-</a:t>
            </a:r>
            <a:r>
              <a:rPr lang="pt-BR" b="1" dirty="0" smtClean="0"/>
              <a:t>2016</a:t>
            </a:r>
            <a:r>
              <a:rPr lang="pt-BR" dirty="0" smtClean="0"/>
              <a:t> </a:t>
            </a:r>
          </a:p>
          <a:p>
            <a:pPr>
              <a:buNone/>
            </a:pPr>
            <a:r>
              <a:rPr lang="pt-BR" dirty="0" smtClean="0"/>
              <a:t>   </a:t>
            </a:r>
            <a:r>
              <a:rPr lang="pt-BR" sz="2500" dirty="0" smtClean="0"/>
              <a:t>2017 - Manifestação - resultado: </a:t>
            </a:r>
            <a:r>
              <a:rPr lang="pt-BR" sz="2500" dirty="0" err="1" smtClean="0"/>
              <a:t>Enade</a:t>
            </a:r>
            <a:r>
              <a:rPr lang="pt-BR" sz="2500" dirty="0" smtClean="0"/>
              <a:t>, IDD, CPC, IGC</a:t>
            </a:r>
          </a:p>
          <a:p>
            <a:pPr>
              <a:buNone/>
            </a:pPr>
            <a:r>
              <a:rPr lang="pt-BR" sz="2500" dirty="0" smtClean="0"/>
              <a:t>	2018 - Passando por RR;</a:t>
            </a:r>
          </a:p>
          <a:p>
            <a:r>
              <a:rPr lang="pt-BR" dirty="0" smtClean="0">
                <a:solidFill>
                  <a:srgbClr val="0000FF"/>
                </a:solidFill>
              </a:rPr>
              <a:t>Ciclo Azul</a:t>
            </a:r>
            <a:r>
              <a:rPr lang="pt-BR" dirty="0" smtClean="0"/>
              <a:t>: 2014-</a:t>
            </a:r>
            <a:r>
              <a:rPr lang="pt-BR" b="1" dirty="0" smtClean="0"/>
              <a:t>2017</a:t>
            </a:r>
            <a:r>
              <a:rPr lang="pt-BR" dirty="0" smtClean="0"/>
              <a:t> </a:t>
            </a:r>
          </a:p>
          <a:p>
            <a:pPr>
              <a:buNone/>
            </a:pPr>
            <a:r>
              <a:rPr lang="pt-BR" dirty="0" smtClean="0"/>
              <a:t>   </a:t>
            </a:r>
            <a:r>
              <a:rPr lang="pt-BR" sz="2500" dirty="0" smtClean="0"/>
              <a:t>2018 - Manifestação - resultado: </a:t>
            </a:r>
            <a:r>
              <a:rPr lang="pt-BR" sz="2500" dirty="0" err="1" smtClean="0"/>
              <a:t>Enade</a:t>
            </a:r>
            <a:r>
              <a:rPr lang="pt-BR" sz="2500" dirty="0" smtClean="0"/>
              <a:t>, IDD, CPC, IGC</a:t>
            </a:r>
          </a:p>
          <a:p>
            <a:pPr>
              <a:buNone/>
            </a:pPr>
            <a:r>
              <a:rPr lang="pt-BR" sz="2500" dirty="0" smtClean="0"/>
              <a:t>	2019 – Passarão por RR;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Ciclo Vermelho</a:t>
            </a:r>
            <a:r>
              <a:rPr lang="pt-BR" dirty="0" smtClean="0"/>
              <a:t>: 2015-</a:t>
            </a:r>
            <a:r>
              <a:rPr lang="pt-BR" b="1" dirty="0" smtClean="0"/>
              <a:t>2018</a:t>
            </a:r>
            <a:r>
              <a:rPr lang="pt-BR" dirty="0" smtClean="0"/>
              <a:t> </a:t>
            </a:r>
          </a:p>
          <a:p>
            <a:pPr>
              <a:buNone/>
            </a:pPr>
            <a:r>
              <a:rPr lang="pt-BR" dirty="0" smtClean="0"/>
              <a:t>   </a:t>
            </a:r>
            <a:r>
              <a:rPr lang="pt-BR" sz="2500" dirty="0" smtClean="0"/>
              <a:t>2018 – Participando </a:t>
            </a:r>
            <a:r>
              <a:rPr lang="pt-BR" sz="2500" dirty="0" err="1" smtClean="0"/>
              <a:t>Enade</a:t>
            </a:r>
            <a:endParaRPr lang="pt-BR" sz="2500" dirty="0" smtClean="0"/>
          </a:p>
          <a:p>
            <a:pPr>
              <a:buNone/>
            </a:pPr>
            <a:r>
              <a:rPr lang="pt-BR" sz="2500" dirty="0" smtClean="0"/>
              <a:t>    2019 - Manifestação - resultado: </a:t>
            </a:r>
            <a:r>
              <a:rPr lang="pt-BR" sz="2500" dirty="0" err="1" smtClean="0"/>
              <a:t>Enade</a:t>
            </a:r>
            <a:r>
              <a:rPr lang="pt-BR" sz="2500" dirty="0" smtClean="0"/>
              <a:t>, IDD, CPC, IGC</a:t>
            </a:r>
          </a:p>
          <a:p>
            <a:pPr>
              <a:buNone/>
            </a:pPr>
            <a:r>
              <a:rPr lang="pt-BR" sz="2500" dirty="0" smtClean="0"/>
              <a:t>	2020 – Passarão por RR;</a:t>
            </a:r>
            <a:endParaRPr lang="pt-BR" sz="2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2" cstate="print"/>
          <a:srcRect b="31591"/>
          <a:stretch>
            <a:fillRect/>
          </a:stretch>
        </p:blipFill>
        <p:spPr bwMode="auto">
          <a:xfrm>
            <a:off x="35497" y="4293096"/>
            <a:ext cx="910850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2696"/>
            <a:ext cx="9144000" cy="317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4838" cy="1244600"/>
          </a:xfrm>
        </p:spPr>
        <p:txBody>
          <a:bodyPr/>
          <a:lstStyle/>
          <a:p>
            <a:r>
              <a:rPr lang="pt-BR" sz="4000" dirty="0" smtClean="0">
                <a:solidFill>
                  <a:schemeClr val="tx1"/>
                </a:solidFill>
              </a:rPr>
              <a:t>Comparativo entre o </a:t>
            </a:r>
            <a:r>
              <a:rPr lang="pt-BR" sz="4000" dirty="0" err="1" smtClean="0">
                <a:solidFill>
                  <a:schemeClr val="tx1"/>
                </a:solidFill>
              </a:rPr>
              <a:t>Enade</a:t>
            </a:r>
            <a:r>
              <a:rPr lang="pt-BR" sz="4000" dirty="0" smtClean="0">
                <a:solidFill>
                  <a:schemeClr val="tx1"/>
                </a:solidFill>
              </a:rPr>
              <a:t> e IDD </a:t>
            </a:r>
            <a:br>
              <a:rPr lang="pt-BR" sz="4000" dirty="0" smtClean="0">
                <a:solidFill>
                  <a:schemeClr val="tx1"/>
                </a:solidFill>
              </a:rPr>
            </a:br>
            <a:r>
              <a:rPr lang="pt-BR" sz="4000" dirty="0" smtClean="0">
                <a:solidFill>
                  <a:schemeClr val="tx1"/>
                </a:solidFill>
              </a:rPr>
              <a:t>Ciclo Azul- 2014 e 2017</a:t>
            </a:r>
            <a:endParaRPr lang="pt-BR" sz="4000" dirty="0">
              <a:solidFill>
                <a:schemeClr val="tx1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72816"/>
            <a:ext cx="9108504" cy="504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IGC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2" y="1484784"/>
            <a:ext cx="9144000" cy="3649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5450" y="332656"/>
            <a:ext cx="8539038" cy="1244600"/>
          </a:xfrm>
        </p:spPr>
        <p:txBody>
          <a:bodyPr/>
          <a:lstStyle/>
          <a:p>
            <a:r>
              <a:rPr lang="pt-BR" sz="4000" dirty="0" smtClean="0">
                <a:solidFill>
                  <a:schemeClr val="tx1"/>
                </a:solidFill>
              </a:rPr>
              <a:t>Abertura de processos de RR – </a:t>
            </a:r>
            <a:br>
              <a:rPr lang="pt-BR" sz="4000" dirty="0" smtClean="0">
                <a:solidFill>
                  <a:schemeClr val="tx1"/>
                </a:solidFill>
              </a:rPr>
            </a:br>
            <a:r>
              <a:rPr lang="pt-BR" sz="4000" dirty="0" smtClean="0">
                <a:solidFill>
                  <a:srgbClr val="92D050"/>
                </a:solidFill>
              </a:rPr>
              <a:t>C. Verde 2016 </a:t>
            </a:r>
            <a:r>
              <a:rPr lang="pt-BR" sz="4000" dirty="0" smtClean="0">
                <a:solidFill>
                  <a:schemeClr val="tx1"/>
                </a:solidFill>
              </a:rPr>
              <a:t>– ed. 2017– em 13/08</a:t>
            </a:r>
            <a:endParaRPr lang="pt-BR" sz="4000" dirty="0">
              <a:solidFill>
                <a:schemeClr val="tx1"/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918711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ector reto 7"/>
          <p:cNvCxnSpPr/>
          <p:nvPr/>
        </p:nvCxnSpPr>
        <p:spPr bwMode="auto">
          <a:xfrm>
            <a:off x="6777354" y="5328102"/>
            <a:ext cx="1368152" cy="0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41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9080"/>
            <a:ext cx="9144000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53" y="692696"/>
            <a:ext cx="9188125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5450" y="168176"/>
            <a:ext cx="8224838" cy="1244600"/>
          </a:xfrm>
        </p:spPr>
        <p:txBody>
          <a:bodyPr/>
          <a:lstStyle/>
          <a:p>
            <a:r>
              <a:rPr lang="pt-BR" dirty="0" err="1" smtClean="0">
                <a:solidFill>
                  <a:schemeClr val="tx1"/>
                </a:solidFill>
              </a:rPr>
              <a:t>e-MEC</a:t>
            </a:r>
            <a:r>
              <a:rPr lang="pt-BR" dirty="0" smtClean="0">
                <a:solidFill>
                  <a:schemeClr val="tx1"/>
                </a:solidFill>
              </a:rPr>
              <a:t> – RR </a:t>
            </a:r>
            <a:r>
              <a:rPr lang="pt-BR" dirty="0" smtClean="0">
                <a:solidFill>
                  <a:srgbClr val="92D050"/>
                </a:solidFill>
              </a:rPr>
              <a:t>C. Verde </a:t>
            </a:r>
            <a:r>
              <a:rPr lang="pt-BR" dirty="0" smtClean="0">
                <a:solidFill>
                  <a:schemeClr val="tx1"/>
                </a:solidFill>
              </a:rPr>
              <a:t>2016 </a:t>
            </a:r>
            <a:br>
              <a:rPr lang="pt-BR" dirty="0" smtClean="0">
                <a:solidFill>
                  <a:schemeClr val="tx1"/>
                </a:solidFill>
              </a:rPr>
            </a:br>
            <a:r>
              <a:rPr lang="pt-BR" dirty="0" smtClean="0">
                <a:solidFill>
                  <a:schemeClr val="tx1"/>
                </a:solidFill>
              </a:rPr>
              <a:t>FE 1  - Preenchidos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5" y="5373216"/>
            <a:ext cx="9128285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3923928" y="270892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3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3923928" y="443711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4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3995936" y="601199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2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244600"/>
          </a:xfrm>
        </p:spPr>
        <p:txBody>
          <a:bodyPr/>
          <a:lstStyle/>
          <a:p>
            <a:r>
              <a:rPr lang="pt-BR" sz="4000" dirty="0" smtClean="0">
                <a:solidFill>
                  <a:schemeClr val="tx1"/>
                </a:solidFill>
              </a:rPr>
              <a:t>Abertura de processos de RR – </a:t>
            </a:r>
            <a:br>
              <a:rPr lang="pt-BR" sz="4000" dirty="0" smtClean="0">
                <a:solidFill>
                  <a:schemeClr val="tx1"/>
                </a:solidFill>
              </a:rPr>
            </a:br>
            <a:r>
              <a:rPr lang="pt-BR" sz="4000" dirty="0" smtClean="0">
                <a:solidFill>
                  <a:srgbClr val="92D050"/>
                </a:solidFill>
              </a:rPr>
              <a:t>C. Verde 2016 </a:t>
            </a:r>
            <a:r>
              <a:rPr lang="pt-BR" sz="4000" dirty="0" smtClean="0">
                <a:solidFill>
                  <a:schemeClr val="tx1"/>
                </a:solidFill>
              </a:rPr>
              <a:t> – Sem </a:t>
            </a:r>
            <a:r>
              <a:rPr lang="pt-BR" sz="4000" dirty="0" err="1" smtClean="0">
                <a:solidFill>
                  <a:schemeClr val="tx1"/>
                </a:solidFill>
              </a:rPr>
              <a:t>enade</a:t>
            </a:r>
            <a:r>
              <a:rPr lang="pt-BR" sz="4000" dirty="0" smtClean="0">
                <a:solidFill>
                  <a:schemeClr val="tx1"/>
                </a:solidFill>
              </a:rPr>
              <a:t> 19/10</a:t>
            </a:r>
            <a:endParaRPr lang="pt-BR" sz="4000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9144000" cy="46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4838" cy="1244600"/>
          </a:xfrm>
        </p:spPr>
        <p:txBody>
          <a:bodyPr/>
          <a:lstStyle/>
          <a:p>
            <a:pPr lvl="0"/>
            <a:r>
              <a:rPr lang="pt-BR" dirty="0" smtClean="0">
                <a:solidFill>
                  <a:schemeClr val="tx1"/>
                </a:solidFill>
              </a:rPr>
              <a:t>Capacitação </a:t>
            </a:r>
            <a:r>
              <a:rPr lang="pt-BR" dirty="0" err="1" smtClean="0">
                <a:solidFill>
                  <a:schemeClr val="tx1"/>
                </a:solidFill>
              </a:rPr>
              <a:t>Enade</a:t>
            </a:r>
            <a:r>
              <a:rPr lang="pt-BR" dirty="0" smtClean="0">
                <a:solidFill>
                  <a:schemeClr val="tx1"/>
                </a:solidFill>
              </a:rPr>
              <a:t/>
            </a:r>
            <a:br>
              <a:rPr lang="pt-BR" dirty="0" smtClean="0">
                <a:solidFill>
                  <a:schemeClr val="tx1"/>
                </a:solidFill>
              </a:rPr>
            </a:b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068960"/>
            <a:ext cx="8686800" cy="3730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864" y="908720"/>
            <a:ext cx="8676456" cy="2146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06065"/>
            <a:ext cx="9144000" cy="962695"/>
          </a:xfrm>
        </p:spPr>
        <p:txBody>
          <a:bodyPr/>
          <a:lstStyle/>
          <a:p>
            <a:r>
              <a:rPr lang="pt-BR" dirty="0" err="1" smtClean="0">
                <a:solidFill>
                  <a:schemeClr val="tx1"/>
                </a:solidFill>
              </a:rPr>
              <a:t>e-MEC</a:t>
            </a:r>
            <a:r>
              <a:rPr lang="pt-BR" dirty="0" smtClean="0">
                <a:solidFill>
                  <a:schemeClr val="tx1"/>
                </a:solidFill>
              </a:rPr>
              <a:t> – RR </a:t>
            </a:r>
            <a:r>
              <a:rPr lang="pt-BR" dirty="0" smtClean="0">
                <a:solidFill>
                  <a:srgbClr val="92D050"/>
                </a:solidFill>
              </a:rPr>
              <a:t>C. Verde </a:t>
            </a:r>
            <a:r>
              <a:rPr lang="pt-BR" dirty="0" smtClean="0">
                <a:solidFill>
                  <a:schemeClr val="tx1"/>
                </a:solidFill>
              </a:rPr>
              <a:t>2016 </a:t>
            </a:r>
            <a:br>
              <a:rPr lang="pt-BR" dirty="0" smtClean="0">
                <a:solidFill>
                  <a:schemeClr val="tx1"/>
                </a:solidFill>
              </a:rPr>
            </a:br>
            <a:r>
              <a:rPr lang="pt-BR" dirty="0" smtClean="0">
                <a:solidFill>
                  <a:schemeClr val="tx1"/>
                </a:solidFill>
              </a:rPr>
              <a:t> FE 1 – Preencher: 19/10 a 18/12...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768"/>
            <a:ext cx="9144000" cy="312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92591"/>
            <a:ext cx="9144000" cy="147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Informações do PPC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070679"/>
            <a:ext cx="8902304" cy="308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Detalhamento do Curso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324684"/>
            <a:ext cx="8568952" cy="2750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77071"/>
            <a:ext cx="8568952" cy="1602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ta para a direita 7"/>
          <p:cNvSpPr/>
          <p:nvPr/>
        </p:nvSpPr>
        <p:spPr bwMode="auto">
          <a:xfrm>
            <a:off x="6516216" y="3717032"/>
            <a:ext cx="576064" cy="144016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5450" y="-53975"/>
            <a:ext cx="8224838" cy="1178719"/>
          </a:xfrm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Matriz Curricular do Curso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8424936" cy="275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448397"/>
            <a:ext cx="8352928" cy="2932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9871"/>
            <a:ext cx="7272808" cy="3379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374" y="3329809"/>
            <a:ext cx="715860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880" y="4013920"/>
            <a:ext cx="712879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806280"/>
            <a:ext cx="71287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5661248"/>
            <a:ext cx="7128792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834436"/>
            <a:ext cx="9083850" cy="5050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244600"/>
          </a:xfrm>
        </p:spPr>
        <p:txBody>
          <a:bodyPr/>
          <a:lstStyle/>
          <a:p>
            <a:r>
              <a:rPr lang="pt-BR" sz="3000" dirty="0" smtClean="0">
                <a:solidFill>
                  <a:schemeClr val="tx1"/>
                </a:solidFill>
              </a:rPr>
              <a:t>Manifestação dos Insumos de </a:t>
            </a:r>
            <a:br>
              <a:rPr lang="pt-BR" sz="3000" dirty="0" smtClean="0">
                <a:solidFill>
                  <a:schemeClr val="tx1"/>
                </a:solidFill>
              </a:rPr>
            </a:br>
            <a:r>
              <a:rPr lang="pt-BR" sz="3000" dirty="0" smtClean="0">
                <a:solidFill>
                  <a:schemeClr val="tx1"/>
                </a:solidFill>
              </a:rPr>
              <a:t>cálculo do CPC e IGC - 17/10  </a:t>
            </a:r>
            <a:br>
              <a:rPr lang="pt-BR" sz="3000" dirty="0" smtClean="0">
                <a:solidFill>
                  <a:schemeClr val="tx1"/>
                </a:solidFill>
              </a:rPr>
            </a:br>
            <a:r>
              <a:rPr lang="pt-BR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3200" dirty="0" smtClean="0">
                <a:solidFill>
                  <a:srgbClr val="000000"/>
                </a:solidFill>
              </a:rPr>
              <a:t>Mem nº 31 de 18/10/18 – prazo até 24/10</a:t>
            </a:r>
            <a:endParaRPr lang="pt-BR" sz="3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490557"/>
            <a:ext cx="9021926" cy="4242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244600"/>
          </a:xfrm>
        </p:spPr>
        <p:txBody>
          <a:bodyPr/>
          <a:lstStyle/>
          <a:p>
            <a:r>
              <a:rPr lang="pt-BR" sz="4000" dirty="0" smtClean="0">
                <a:solidFill>
                  <a:srgbClr val="0000FF"/>
                </a:solidFill>
              </a:rPr>
              <a:t>Ciclo Azul 2017, RR em 2019</a:t>
            </a:r>
            <a:endParaRPr lang="pt-BR" sz="4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50" y="1412776"/>
            <a:ext cx="9115362" cy="4468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244600"/>
          </a:xfrm>
        </p:spPr>
        <p:txBody>
          <a:bodyPr/>
          <a:lstStyle/>
          <a:p>
            <a:r>
              <a:rPr lang="pt-BR" sz="4000" dirty="0" smtClean="0">
                <a:solidFill>
                  <a:srgbClr val="0000FF"/>
                </a:solidFill>
              </a:rPr>
              <a:t>Ciclo Azul 2017</a:t>
            </a:r>
            <a:endParaRPr lang="pt-BR" sz="4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4838" cy="1244600"/>
          </a:xfrm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SISTEC E NILO PEÇANHA 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56072"/>
            <a:ext cx="8507288" cy="4521200"/>
          </a:xfrm>
        </p:spPr>
        <p:txBody>
          <a:bodyPr/>
          <a:lstStyle/>
          <a:p>
            <a:pPr>
              <a:buNone/>
            </a:pPr>
            <a:r>
              <a:rPr lang="pt-BR" b="1" dirty="0" smtClean="0"/>
              <a:t>SISTEC</a:t>
            </a:r>
            <a:r>
              <a:rPr lang="pt-BR" dirty="0" smtClean="0"/>
              <a:t> - sistema de regulatório para validação dos diplomas; </a:t>
            </a:r>
            <a:r>
              <a:rPr lang="pt-BR" b="1" dirty="0" smtClean="0"/>
              <a:t>PNP -</a:t>
            </a:r>
            <a:r>
              <a:rPr lang="pt-BR" dirty="0" smtClean="0"/>
              <a:t> sistema censitário – Matriz orçamentária; </a:t>
            </a:r>
          </a:p>
          <a:p>
            <a:pPr>
              <a:buNone/>
            </a:pPr>
            <a:endParaRPr lang="pt-BR" sz="1500" dirty="0" smtClean="0"/>
          </a:p>
          <a:p>
            <a:r>
              <a:rPr lang="pt-BR" dirty="0" smtClean="0"/>
              <a:t>Mem. nº 18 de 08/06/18, Atualização SISTEC para PNP – prazo até dezembro;</a:t>
            </a:r>
          </a:p>
          <a:p>
            <a:pPr>
              <a:buNone/>
            </a:pPr>
            <a:endParaRPr lang="pt-BR" sz="1500" dirty="0" smtClean="0"/>
          </a:p>
          <a:p>
            <a:r>
              <a:rPr lang="pt-BR" dirty="0" smtClean="0"/>
              <a:t>E-mail de 28/06/18, Inativação de cursos e das unidades remotas no SISTEC; </a:t>
            </a:r>
            <a:r>
              <a:rPr lang="pt-BR" dirty="0" smtClean="0">
                <a:solidFill>
                  <a:srgbClr val="FF0000"/>
                </a:solidFill>
              </a:rPr>
              <a:t>(existem alunos cadastrados – abandonos ou em curso) -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prazo 5/06;</a:t>
            </a:r>
          </a:p>
          <a:p>
            <a:pPr>
              <a:buNone/>
            </a:pPr>
            <a:endParaRPr lang="pt-BR" dirty="0" smtClean="0"/>
          </a:p>
          <a:p>
            <a:endParaRPr lang="pt-BR" dirty="0" smtClean="0">
              <a:solidFill>
                <a:srgbClr val="FF0000"/>
              </a:solidFill>
            </a:endParaRPr>
          </a:p>
          <a:p>
            <a:endParaRPr lang="pt-B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5450" y="240184"/>
            <a:ext cx="8224838" cy="1244600"/>
          </a:xfrm>
        </p:spPr>
        <p:txBody>
          <a:bodyPr/>
          <a:lstStyle/>
          <a:p>
            <a:r>
              <a:rPr lang="pt-BR" dirty="0" smtClean="0">
                <a:solidFill>
                  <a:srgbClr val="000000"/>
                </a:solidFill>
              </a:rPr>
              <a:t>SISTEC PARA COMPOSIÇÃO DA MATRIZ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16112"/>
            <a:ext cx="8224838" cy="4521200"/>
          </a:xfrm>
        </p:spPr>
        <p:txBody>
          <a:bodyPr/>
          <a:lstStyle/>
          <a:p>
            <a:pPr marL="619125" indent="-514350">
              <a:buNone/>
            </a:pPr>
            <a:r>
              <a:rPr lang="pt-BR" sz="3000" b="1" dirty="0" smtClean="0"/>
              <a:t>1. Quantidade de alunos</a:t>
            </a:r>
            <a:r>
              <a:rPr lang="pt-BR" sz="3000" dirty="0" smtClean="0"/>
              <a:t>; </a:t>
            </a:r>
          </a:p>
          <a:p>
            <a:pPr marL="619125" indent="-514350">
              <a:buNone/>
            </a:pPr>
            <a:r>
              <a:rPr lang="pt-BR" sz="3000" b="1" dirty="0" smtClean="0"/>
              <a:t>2. CH </a:t>
            </a:r>
            <a:r>
              <a:rPr lang="pt-BR" sz="3000" dirty="0" smtClean="0">
                <a:solidFill>
                  <a:srgbClr val="FF0000"/>
                </a:solidFill>
              </a:rPr>
              <a:t>do curso conf. Catálogo </a:t>
            </a:r>
            <a:r>
              <a:rPr lang="pt-BR" sz="3000" dirty="0" smtClean="0"/>
              <a:t>e não do PPC ou da Resolução (</a:t>
            </a:r>
            <a:r>
              <a:rPr lang="pt-BR" sz="3000" dirty="0" err="1" smtClean="0"/>
              <a:t>Licenc</a:t>
            </a:r>
            <a:r>
              <a:rPr lang="pt-BR" sz="3000" dirty="0" smtClean="0"/>
              <a:t>. e </a:t>
            </a:r>
            <a:r>
              <a:rPr lang="pt-BR" sz="3000" dirty="0" err="1" smtClean="0"/>
              <a:t>Bachar</a:t>
            </a:r>
            <a:r>
              <a:rPr lang="pt-BR" sz="3000" dirty="0" smtClean="0"/>
              <a:t>);</a:t>
            </a:r>
          </a:p>
          <a:p>
            <a:pPr marL="619125" indent="-514350">
              <a:buNone/>
            </a:pPr>
            <a:r>
              <a:rPr lang="pt-BR" sz="3000" b="1" dirty="0" smtClean="0"/>
              <a:t>3. Peso</a:t>
            </a:r>
            <a:r>
              <a:rPr lang="pt-BR" sz="3000" dirty="0" smtClean="0"/>
              <a:t> – (por qtd de laborat. conf. catálogo);</a:t>
            </a:r>
          </a:p>
          <a:p>
            <a:pPr marL="619125" indent="-514350">
              <a:buNone/>
            </a:pPr>
            <a:r>
              <a:rPr lang="pt-BR" sz="3000" dirty="0" err="1" smtClean="0"/>
              <a:t>Obs</a:t>
            </a:r>
            <a:r>
              <a:rPr lang="pt-BR" sz="3000" dirty="0" smtClean="0"/>
              <a:t>: Entra no cálculo:</a:t>
            </a:r>
          </a:p>
          <a:p>
            <a:pPr marL="619125" indent="-514350">
              <a:buFont typeface="Wingdings" pitchFamily="2" charset="2"/>
              <a:buChar char="§"/>
            </a:pPr>
            <a:r>
              <a:rPr lang="pt-BR" sz="3000" dirty="0" smtClean="0"/>
              <a:t>Aluno que tiver estudado 1 dia no semestre entra; (para Diplomar);</a:t>
            </a:r>
          </a:p>
          <a:p>
            <a:pPr marL="619125" indent="-514350">
              <a:buFont typeface="Wingdings" pitchFamily="2" charset="2"/>
              <a:buChar char="§"/>
            </a:pPr>
            <a:r>
              <a:rPr lang="pt-BR" sz="3000" dirty="0" smtClean="0"/>
              <a:t>Se tiver dentro de 3 anos após o fim do ciclo conta 25%;</a:t>
            </a:r>
          </a:p>
          <a:p>
            <a:pPr marL="619125" indent="-514350">
              <a:buNone/>
            </a:pPr>
            <a:endParaRPr lang="pt-BR" sz="3000" dirty="0" smtClean="0"/>
          </a:p>
          <a:p>
            <a:pPr marL="619125" indent="-514350">
              <a:buFont typeface="Wingdings" pitchFamily="2" charset="2"/>
              <a:buChar char="§"/>
            </a:pPr>
            <a:endParaRPr lang="pt-BR" sz="3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4838" cy="1244600"/>
          </a:xfrm>
        </p:spPr>
        <p:txBody>
          <a:bodyPr/>
          <a:lstStyle/>
          <a:p>
            <a:pPr lvl="0"/>
            <a:r>
              <a:rPr lang="pt-BR" dirty="0" smtClean="0">
                <a:solidFill>
                  <a:schemeClr val="tx1"/>
                </a:solidFill>
              </a:rPr>
              <a:t>Capacitação </a:t>
            </a:r>
            <a:r>
              <a:rPr lang="pt-BR" dirty="0" err="1" smtClean="0">
                <a:solidFill>
                  <a:schemeClr val="tx1"/>
                </a:solidFill>
              </a:rPr>
              <a:t>Enade</a:t>
            </a:r>
            <a:r>
              <a:rPr lang="pt-BR" dirty="0" smtClean="0">
                <a:solidFill>
                  <a:schemeClr val="tx1"/>
                </a:solidFill>
              </a:rPr>
              <a:t> em 20/08</a:t>
            </a:r>
            <a:br>
              <a:rPr lang="pt-BR" dirty="0" smtClean="0">
                <a:solidFill>
                  <a:schemeClr val="tx1"/>
                </a:solidFill>
              </a:rPr>
            </a:br>
            <a:endParaRPr lang="pt-BR" dirty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268760"/>
            <a:ext cx="910850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3114592"/>
            <a:ext cx="9093055" cy="377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5450" y="168176"/>
            <a:ext cx="8224838" cy="1244600"/>
          </a:xfrm>
        </p:spPr>
        <p:txBody>
          <a:bodyPr/>
          <a:lstStyle/>
          <a:p>
            <a:r>
              <a:rPr lang="pt-BR" dirty="0" smtClean="0">
                <a:solidFill>
                  <a:srgbClr val="000000"/>
                </a:solidFill>
              </a:rPr>
              <a:t>Fases para composição da Matriz CONIF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60128"/>
            <a:ext cx="8224838" cy="4521200"/>
          </a:xfrm>
        </p:spPr>
        <p:txBody>
          <a:bodyPr/>
          <a:lstStyle/>
          <a:p>
            <a:pPr marL="619125" indent="-514350">
              <a:buNone/>
            </a:pPr>
            <a:r>
              <a:rPr lang="pt-BR" dirty="0" smtClean="0"/>
              <a:t>1ª F - Importação da PNP;</a:t>
            </a:r>
          </a:p>
          <a:p>
            <a:pPr marL="619125" indent="-514350">
              <a:buNone/>
            </a:pPr>
            <a:r>
              <a:rPr lang="pt-BR" dirty="0" smtClean="0"/>
              <a:t>2ª F - Conferência da extração (17 regras);</a:t>
            </a:r>
          </a:p>
          <a:p>
            <a:pPr marL="619125" indent="-514350">
              <a:buNone/>
            </a:pPr>
            <a:r>
              <a:rPr lang="pt-BR" dirty="0" smtClean="0"/>
              <a:t>3ª F – Matrícula total - É o valor que cada campus irá receber;</a:t>
            </a:r>
          </a:p>
          <a:p>
            <a:pPr marL="619125" indent="-514350">
              <a:buNone/>
            </a:pPr>
            <a:r>
              <a:rPr lang="pt-BR" dirty="0" smtClean="0"/>
              <a:t>4ªF – Gera a Matriz em </a:t>
            </a:r>
            <a:r>
              <a:rPr lang="pt-BR" dirty="0" err="1" smtClean="0"/>
              <a:t>excel</a:t>
            </a:r>
            <a:r>
              <a:rPr lang="pt-BR" dirty="0" smtClean="0"/>
              <a:t>;</a:t>
            </a:r>
          </a:p>
          <a:p>
            <a:pPr marL="619125" indent="-514350"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68176"/>
            <a:ext cx="8224838" cy="1244600"/>
          </a:xfrm>
        </p:spPr>
        <p:txBody>
          <a:bodyPr/>
          <a:lstStyle/>
          <a:p>
            <a:r>
              <a:rPr lang="pt-BR" dirty="0" smtClean="0">
                <a:solidFill>
                  <a:srgbClr val="000000"/>
                </a:solidFill>
              </a:rPr>
              <a:t>Datas previstas para PNP</a:t>
            </a:r>
            <a:endParaRPr lang="pt-BR" dirty="0">
              <a:solidFill>
                <a:srgbClr val="000000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604963"/>
          <a:ext cx="8224838" cy="3977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2419"/>
                <a:gridCol w="4112419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ASSUNTO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DATA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PUBLICAÇÃO DA PORTARIA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TREINAMENTO EM BRASÍLIA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29/10/2018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ABERTURA</a:t>
                      </a:r>
                      <a:r>
                        <a:rPr lang="pt-BR" baseline="0" dirty="0" smtClean="0"/>
                        <a:t> DO SISTEC EXTEMPOR.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ALIMENTAÇÃO DO SISTEC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ATÉ 25/01/19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EXTRAÇÃO</a:t>
                      </a:r>
                      <a:r>
                        <a:rPr lang="pt-BR" baseline="0" dirty="0" smtClean="0"/>
                        <a:t> DO SISTEC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26/01/19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AJUSTES</a:t>
                      </a:r>
                      <a:r>
                        <a:rPr lang="pt-BR" baseline="0" dirty="0" smtClean="0"/>
                        <a:t>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29/01/19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VALIDAÇÃO DOS DADOS PELA IES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 à 22/02/19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VALIDAÇÃO</a:t>
                      </a:r>
                      <a:r>
                        <a:rPr lang="pt-BR" baseline="0" dirty="0" smtClean="0"/>
                        <a:t> DA SETEC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28/02/19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PUBLICAÇÃO RESULTADOS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15/03/19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5450" y="96168"/>
            <a:ext cx="8224838" cy="1244600"/>
          </a:xfrm>
        </p:spPr>
        <p:txBody>
          <a:bodyPr/>
          <a:lstStyle/>
          <a:p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Inativação de cursos e unidades remotas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337" y="1340266"/>
            <a:ext cx="6995063" cy="532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5450" y="96168"/>
            <a:ext cx="8224838" cy="1244600"/>
          </a:xfrm>
        </p:spPr>
        <p:txBody>
          <a:bodyPr/>
          <a:lstStyle/>
          <a:p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Manifestação dos indicadores CPC e IGC 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1403717"/>
            <a:ext cx="7488832" cy="533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621" y="1988840"/>
            <a:ext cx="8905875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25450" y="96168"/>
            <a:ext cx="8224838" cy="1244600"/>
          </a:xfrm>
        </p:spPr>
        <p:txBody>
          <a:bodyPr/>
          <a:lstStyle/>
          <a:p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Cronograma interno para PNP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48160"/>
            <a:ext cx="8224838" cy="4521200"/>
          </a:xfrm>
        </p:spPr>
        <p:txBody>
          <a:bodyPr/>
          <a:lstStyle/>
          <a:p>
            <a:pPr algn="ctr">
              <a:buNone/>
            </a:pPr>
            <a:r>
              <a:rPr lang="pt-BR" sz="3400" dirty="0" smtClean="0">
                <a:solidFill>
                  <a:schemeClr val="tx1"/>
                </a:solidFill>
              </a:rPr>
              <a:t>Mª </a:t>
            </a:r>
            <a:r>
              <a:rPr lang="pt-BR" sz="3400" dirty="0" err="1" smtClean="0">
                <a:solidFill>
                  <a:schemeClr val="tx1"/>
                </a:solidFill>
              </a:rPr>
              <a:t>Betiane</a:t>
            </a:r>
            <a:r>
              <a:rPr lang="pt-BR" sz="3400" dirty="0" smtClean="0">
                <a:solidFill>
                  <a:schemeClr val="tx1"/>
                </a:solidFill>
              </a:rPr>
              <a:t> M. Cavalcante</a:t>
            </a:r>
          </a:p>
          <a:p>
            <a:pPr algn="ctr">
              <a:buNone/>
            </a:pPr>
            <a:r>
              <a:rPr lang="pt-BR" sz="3400" dirty="0" smtClean="0">
                <a:solidFill>
                  <a:schemeClr val="tx1"/>
                </a:solidFill>
              </a:rPr>
              <a:t>pi@ifpa.edu.br</a:t>
            </a:r>
          </a:p>
          <a:p>
            <a:pPr algn="ctr">
              <a:buNone/>
            </a:pPr>
            <a:r>
              <a:rPr lang="pt-BR" sz="3400" dirty="0" smtClean="0">
                <a:solidFill>
                  <a:schemeClr val="tx1"/>
                </a:solidFill>
              </a:rPr>
              <a:t>91-9 8118-9939</a:t>
            </a:r>
          </a:p>
          <a:p>
            <a:pPr algn="ctr">
              <a:buNone/>
            </a:pPr>
            <a:endParaRPr lang="pt-BR" sz="34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pt-BR" sz="3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000000"/>
                </a:solidFill>
              </a:rPr>
              <a:t>Material da capacitação </a:t>
            </a:r>
            <a:r>
              <a:rPr lang="pt-BR" dirty="0" err="1" smtClean="0">
                <a:solidFill>
                  <a:srgbClr val="000000"/>
                </a:solidFill>
              </a:rPr>
              <a:t>Enade</a:t>
            </a:r>
            <a:r>
              <a:rPr lang="pt-BR" dirty="0" smtClean="0">
                <a:solidFill>
                  <a:srgbClr val="000000"/>
                </a:solidFill>
              </a:rPr>
              <a:t> 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sz="2500" b="1" dirty="0" smtClean="0"/>
              <a:t>1. Enquadramento do Curso;</a:t>
            </a:r>
          </a:p>
          <a:p>
            <a:pPr algn="just">
              <a:buNone/>
            </a:pPr>
            <a:r>
              <a:rPr lang="pt-BR" sz="2500" b="1" dirty="0" smtClean="0"/>
              <a:t>2. Inscrição de Estudantes habilitados;</a:t>
            </a:r>
          </a:p>
          <a:p>
            <a:pPr algn="just">
              <a:buNone/>
            </a:pPr>
            <a:r>
              <a:rPr lang="pt-BR" sz="2500" b="1" dirty="0" smtClean="0"/>
              <a:t>3. Participação dos Estudantes;</a:t>
            </a:r>
          </a:p>
          <a:p>
            <a:pPr algn="just">
              <a:buNone/>
            </a:pPr>
            <a:r>
              <a:rPr lang="pt-BR" sz="2500" b="1" dirty="0" smtClean="0"/>
              <a:t>4. Regularidade dos Estudantes;</a:t>
            </a:r>
          </a:p>
          <a:p>
            <a:pPr algn="just">
              <a:buNone/>
            </a:pPr>
            <a:r>
              <a:rPr lang="pt-BR" sz="2500" b="1" dirty="0" smtClean="0"/>
              <a:t>5. Devolutivas do </a:t>
            </a:r>
            <a:r>
              <a:rPr lang="pt-BR" sz="2500" b="1" dirty="0" err="1" smtClean="0"/>
              <a:t>Enade</a:t>
            </a:r>
            <a:r>
              <a:rPr lang="pt-BR" sz="2500" b="1" dirty="0" smtClean="0"/>
              <a:t>:</a:t>
            </a:r>
          </a:p>
          <a:p>
            <a:pPr algn="just">
              <a:buNone/>
            </a:pPr>
            <a:r>
              <a:rPr lang="pt-BR" sz="2500" b="1" dirty="0" smtClean="0"/>
              <a:t>     5.1 Boletim de desempenho Individual </a:t>
            </a:r>
            <a:r>
              <a:rPr lang="pt-BR" sz="2500" dirty="0" smtClean="0"/>
              <a:t>(Notas do Estudante FG, FE, NF, Estat. </a:t>
            </a:r>
            <a:r>
              <a:rPr lang="pt-BR" sz="2500" dirty="0" err="1" smtClean="0"/>
              <a:t>bás</a:t>
            </a:r>
            <a:r>
              <a:rPr lang="pt-BR" sz="2500" dirty="0" smtClean="0"/>
              <a:t>. da provas);</a:t>
            </a:r>
          </a:p>
          <a:p>
            <a:pPr algn="just">
              <a:buNone/>
            </a:pPr>
            <a:r>
              <a:rPr lang="pt-BR" sz="2500" b="1" dirty="0" smtClean="0"/>
              <a:t>     5.2 Relatórios de Síntese </a:t>
            </a:r>
            <a:r>
              <a:rPr lang="pt-BR" sz="2500" dirty="0" smtClean="0"/>
              <a:t>(por área, curso, IE, microdados , Sinopses Estatísticos);</a:t>
            </a:r>
          </a:p>
          <a:p>
            <a:pPr algn="just">
              <a:buNone/>
            </a:pPr>
            <a:r>
              <a:rPr lang="pt-BR" sz="2500" b="1" dirty="0" smtClean="0"/>
              <a:t>     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b="1" dirty="0" smtClean="0"/>
              <a:t>6. Uso dos Resultados do </a:t>
            </a:r>
            <a:r>
              <a:rPr lang="pt-BR" b="1" dirty="0" err="1" smtClean="0"/>
              <a:t>Enade</a:t>
            </a:r>
            <a:r>
              <a:rPr lang="pt-BR" b="1" dirty="0" smtClean="0"/>
              <a:t>:</a:t>
            </a:r>
          </a:p>
          <a:p>
            <a:pPr algn="just">
              <a:buNone/>
            </a:pPr>
            <a:r>
              <a:rPr lang="pt-BR" sz="2500" dirty="0" smtClean="0"/>
              <a:t>Os dados oriundos do </a:t>
            </a:r>
            <a:r>
              <a:rPr lang="pt-BR" sz="2500" dirty="0" err="1" smtClean="0"/>
              <a:t>Enade</a:t>
            </a:r>
            <a:r>
              <a:rPr lang="pt-BR" sz="2500" dirty="0" smtClean="0"/>
              <a:t>, divulgados por meio das devolutivas relacionadas, proporcionam aos cursos e IES informações relevantes para a avaliação de seus </a:t>
            </a:r>
            <a:r>
              <a:rPr lang="pt-BR" sz="2500" b="1" dirty="0" smtClean="0"/>
              <a:t>projetos pedagógicos e práticas educativas</a:t>
            </a:r>
            <a:r>
              <a:rPr lang="pt-BR" sz="2500" dirty="0" smtClean="0"/>
              <a:t>, com vistas à melhoria de seus processos formativos.</a:t>
            </a:r>
          </a:p>
          <a:p>
            <a:pPr>
              <a:buNone/>
            </a:pPr>
            <a:endParaRPr lang="pt-BR" dirty="0"/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577850" y="98425"/>
            <a:ext cx="8224838" cy="1244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Material da capacitação Enade 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8847771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 txBox="1">
            <a:spLocks/>
          </p:cNvSpPr>
          <p:nvPr/>
        </p:nvSpPr>
        <p:spPr bwMode="auto">
          <a:xfrm>
            <a:off x="577850" y="-99392"/>
            <a:ext cx="8224838" cy="1244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Cronograma </a:t>
            </a:r>
            <a:r>
              <a:rPr kumimoji="0" lang="pt-BR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Enade</a:t>
            </a: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2018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 b="15169"/>
          <a:stretch>
            <a:fillRect/>
          </a:stretch>
        </p:blipFill>
        <p:spPr bwMode="auto">
          <a:xfrm>
            <a:off x="288032" y="4725144"/>
            <a:ext cx="874846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3347864" y="2987660"/>
            <a:ext cx="2448272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t-BR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95536" y="4797152"/>
            <a:ext cx="2448272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t-BR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4624"/>
            <a:ext cx="8820312" cy="4758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 b="15558"/>
          <a:stretch>
            <a:fillRect/>
          </a:stretch>
        </p:blipFill>
        <p:spPr bwMode="auto">
          <a:xfrm>
            <a:off x="179513" y="4755269"/>
            <a:ext cx="8928992" cy="210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323528" y="3131676"/>
            <a:ext cx="2448272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t-BR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Regularização 2010 a 2017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12056"/>
            <a:ext cx="8224838" cy="4521200"/>
          </a:xfrm>
        </p:spPr>
        <p:txBody>
          <a:bodyPr/>
          <a:lstStyle/>
          <a:p>
            <a:pPr algn="just">
              <a:buNone/>
            </a:pPr>
            <a:r>
              <a:rPr lang="pt-BR" sz="2500" dirty="0" smtClean="0"/>
              <a:t>O estudante irregular perante o </a:t>
            </a:r>
            <a:r>
              <a:rPr lang="pt-BR" sz="2500" dirty="0" err="1" smtClean="0"/>
              <a:t>Enade</a:t>
            </a:r>
            <a:r>
              <a:rPr lang="pt-BR" sz="2500" dirty="0" smtClean="0"/>
              <a:t> 2018 e de anos anteriores poderão ter sua situação regularizada por meio de um dos seguintes processos, de acordo com </a:t>
            </a:r>
            <a:r>
              <a:rPr lang="pt-BR" sz="2500" b="1" u="sng" dirty="0" smtClean="0"/>
              <a:t>o item 20 do Edital nº 40/2018</a:t>
            </a:r>
            <a:r>
              <a:rPr lang="pt-BR" sz="2500" dirty="0" smtClean="0"/>
              <a:t>:</a:t>
            </a:r>
          </a:p>
          <a:p>
            <a:pPr lvl="0"/>
            <a:r>
              <a:rPr lang="pt-BR" dirty="0" smtClean="0">
                <a:solidFill>
                  <a:srgbClr val="0000FF"/>
                </a:solidFill>
              </a:rPr>
              <a:t>Dispensa de prova</a:t>
            </a:r>
            <a:r>
              <a:rPr lang="pt-BR" dirty="0" smtClean="0"/>
              <a:t>: </a:t>
            </a:r>
            <a:r>
              <a:rPr lang="pt-BR" sz="2500" dirty="0" smtClean="0"/>
              <a:t>Edital nº 40/2018</a:t>
            </a:r>
            <a:r>
              <a:rPr lang="pt-BR" dirty="0" smtClean="0"/>
              <a:t>;</a:t>
            </a:r>
          </a:p>
          <a:p>
            <a:pPr lvl="0"/>
            <a:r>
              <a:rPr lang="pt-BR" dirty="0" smtClean="0">
                <a:solidFill>
                  <a:srgbClr val="0000FF"/>
                </a:solidFill>
              </a:rPr>
              <a:t>Declaração de responsabilidade da IES:</a:t>
            </a:r>
            <a:r>
              <a:rPr lang="pt-BR" dirty="0" smtClean="0"/>
              <a:t> </a:t>
            </a:r>
            <a:r>
              <a:rPr lang="pt-BR" sz="2500" dirty="0" smtClean="0"/>
              <a:t>Estudantes Não inscritos (casos omissos da IES) – declaração de responsabilidade;</a:t>
            </a:r>
          </a:p>
          <a:p>
            <a:pPr lvl="0"/>
            <a:r>
              <a:rPr lang="pt-BR" dirty="0" smtClean="0">
                <a:solidFill>
                  <a:srgbClr val="0000FF"/>
                </a:solidFill>
              </a:rPr>
              <a:t>Ato do </a:t>
            </a:r>
            <a:r>
              <a:rPr lang="pt-BR" dirty="0" err="1" smtClean="0">
                <a:solidFill>
                  <a:srgbClr val="0000FF"/>
                </a:solidFill>
              </a:rPr>
              <a:t>Inep</a:t>
            </a:r>
            <a:r>
              <a:rPr lang="pt-BR" dirty="0" smtClean="0">
                <a:solidFill>
                  <a:srgbClr val="0000FF"/>
                </a:solidFill>
              </a:rPr>
              <a:t> (2010-2017):</a:t>
            </a:r>
          </a:p>
          <a:p>
            <a:pPr>
              <a:buNone/>
            </a:pPr>
            <a:r>
              <a:rPr lang="pt-BR" sz="2500" dirty="0" smtClean="0"/>
              <a:t>   Estudantes Inscritos, em anos anteriores, mais que deixaram de preencher o questionário ou realizar a prova (Irregular);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    </a:t>
            </a:r>
            <a:endParaRPr lang="pt-BR" sz="2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IFPA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ＭＳ Ｐゴシック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2977</TotalTime>
  <Words>1006</Words>
  <Application>Microsoft Office PowerPoint</Application>
  <PresentationFormat>Apresentação na tela (4:3)</PresentationFormat>
  <Paragraphs>147</Paragraphs>
  <Slides>45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45</vt:i4>
      </vt:variant>
    </vt:vector>
  </HeadingPairs>
  <TitlesOfParts>
    <vt:vector size="53" baseType="lpstr">
      <vt:lpstr>ＭＳ Ｐゴシック</vt:lpstr>
      <vt:lpstr>Arial</vt:lpstr>
      <vt:lpstr>Baskerville Old Face</vt:lpstr>
      <vt:lpstr>Calibri</vt:lpstr>
      <vt:lpstr>DejaVu Sans</vt:lpstr>
      <vt:lpstr>Times New Roman</vt:lpstr>
      <vt:lpstr>Wingdings</vt:lpstr>
      <vt:lpstr>SLIDE_IFPA</vt:lpstr>
      <vt:lpstr>Apresentação do PowerPoint</vt:lpstr>
      <vt:lpstr>Apresentação do PowerPoint</vt:lpstr>
      <vt:lpstr>Capacitação Enade </vt:lpstr>
      <vt:lpstr>Capacitação Enade em 20/08 </vt:lpstr>
      <vt:lpstr>Material da capacitação Enade </vt:lpstr>
      <vt:lpstr>Apresentação do PowerPoint</vt:lpstr>
      <vt:lpstr>Apresentação do PowerPoint</vt:lpstr>
      <vt:lpstr>Apresentação do PowerPoint</vt:lpstr>
      <vt:lpstr>Regularização 2010 a 2017</vt:lpstr>
      <vt:lpstr>Ação no Enade </vt:lpstr>
      <vt:lpstr>Apresentação do PowerPoint</vt:lpstr>
      <vt:lpstr>Classificação de Curso Enade </vt:lpstr>
      <vt:lpstr>Apresentação do PowerPoint</vt:lpstr>
      <vt:lpstr>Apresentação do PowerPoint</vt:lpstr>
      <vt:lpstr>http://download.inep.gov.br/educacao_superior/enade/documentos/2018/presskit_enade2017_e_indicadores_de_qualidade.pdf</vt:lpstr>
      <vt:lpstr>Resultado Conceito Enade</vt:lpstr>
      <vt:lpstr>Indicadores de Qualidade</vt:lpstr>
      <vt:lpstr>O Índice Geral de Cursos (IGC)</vt:lpstr>
      <vt:lpstr>Composição do CPC</vt:lpstr>
      <vt:lpstr>Parâmetro de conversão</vt:lpstr>
      <vt:lpstr>Apresentação do PowerPoint</vt:lpstr>
      <vt:lpstr>Apresentação do PowerPoint</vt:lpstr>
      <vt:lpstr>Comparativo entre o Enade e IDD  Ciclo Azul- 2014 e 2017</vt:lpstr>
      <vt:lpstr>IGC</vt:lpstr>
      <vt:lpstr>Abertura de processos de RR –  C. Verde 2016 – ed. 2017– em 13/08</vt:lpstr>
      <vt:lpstr>Apresentação do PowerPoint</vt:lpstr>
      <vt:lpstr>Apresentação do PowerPoint</vt:lpstr>
      <vt:lpstr>e-MEC – RR C. Verde 2016  FE 1  - Preenchidos</vt:lpstr>
      <vt:lpstr>Abertura de processos de RR –  C. Verde 2016  – Sem enade 19/10</vt:lpstr>
      <vt:lpstr>e-MEC – RR C. Verde 2016   FE 1 – Preencher: 19/10 a 18/12...</vt:lpstr>
      <vt:lpstr>Informações do PPC</vt:lpstr>
      <vt:lpstr>Detalhamento do Curso</vt:lpstr>
      <vt:lpstr>Matriz Curricular do Curso</vt:lpstr>
      <vt:lpstr>Apresentação do PowerPoint</vt:lpstr>
      <vt:lpstr>Manifestação dos Insumos de  cálculo do CPC e IGC - 17/10    Mem nº 31 de 18/10/18 – prazo até 24/10</vt:lpstr>
      <vt:lpstr>Ciclo Azul 2017, RR em 2019</vt:lpstr>
      <vt:lpstr>Ciclo Azul 2017</vt:lpstr>
      <vt:lpstr>SISTEC E NILO PEÇANHA </vt:lpstr>
      <vt:lpstr>SISTEC PARA COMPOSIÇÃO DA MATRIZ</vt:lpstr>
      <vt:lpstr>Fases para composição da Matriz CONIF </vt:lpstr>
      <vt:lpstr>Datas previstas para PNP</vt:lpstr>
      <vt:lpstr>Inativação de cursos e unidades remotas</vt:lpstr>
      <vt:lpstr>Manifestação dos indicadores CPC e IGC </vt:lpstr>
      <vt:lpstr>Cronograma interno para PNP</vt:lpstr>
      <vt:lpstr>Apresentação do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IFPA-Reitoria</dc:creator>
  <cp:lastModifiedBy>Elinilze Teodoro</cp:lastModifiedBy>
  <cp:revision>346</cp:revision>
  <dcterms:created xsi:type="dcterms:W3CDTF">2015-09-12T14:02:01Z</dcterms:created>
  <dcterms:modified xsi:type="dcterms:W3CDTF">2018-10-23T19:24:31Z</dcterms:modified>
</cp:coreProperties>
</file>