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64" r:id="rId2"/>
    <p:sldId id="256" r:id="rId3"/>
    <p:sldId id="280" r:id="rId4"/>
    <p:sldId id="317" r:id="rId5"/>
    <p:sldId id="316" r:id="rId6"/>
    <p:sldId id="301" r:id="rId7"/>
    <p:sldId id="318" r:id="rId8"/>
    <p:sldId id="306" r:id="rId9"/>
    <p:sldId id="308" r:id="rId10"/>
    <p:sldId id="310" r:id="rId11"/>
    <p:sldId id="291" r:id="rId12"/>
    <p:sldId id="314" r:id="rId13"/>
    <p:sldId id="312" r:id="rId14"/>
    <p:sldId id="313" r:id="rId15"/>
    <p:sldId id="265" r:id="rId1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CE682"/>
    <a:srgbClr val="8AEAB8"/>
    <a:srgbClr val="CA7B0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1741" autoAdjust="0"/>
  </p:normalViewPr>
  <p:slideViewPr>
    <p:cSldViewPr>
      <p:cViewPr varScale="1">
        <p:scale>
          <a:sx n="103" d="100"/>
          <a:sy n="103" d="100"/>
        </p:scale>
        <p:origin x="-121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23/10/2018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268760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437112"/>
            <a:ext cx="8568952" cy="1368152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PROEN</a:t>
            </a:r>
          </a:p>
        </p:txBody>
      </p:sp>
    </p:spTree>
    <p:extLst>
      <p:ext uri="{BB962C8B-B14F-4D97-AF65-F5344CB8AC3E}">
        <p14:creationId xmlns="" xmlns:p14="http://schemas.microsoft.com/office/powerpoint/2010/main" val="350537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67600" cy="854968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alterações no calendário acadêmico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043890" cy="4873752"/>
          </a:xfrm>
        </p:spPr>
        <p:txBody>
          <a:bodyPr>
            <a:normAutofit/>
          </a:bodyPr>
          <a:lstStyle/>
          <a:p>
            <a:r>
              <a:rPr lang="pt-BR" sz="2000" dirty="0" smtClean="0"/>
              <a:t>Alterações </a:t>
            </a:r>
            <a:r>
              <a:rPr lang="pt-BR" sz="2000" dirty="0"/>
              <a:t>que não impliquem em mudança de períodos de férias docentes, de datas de início e término dos períodos letivos, não precisarão ser submetidas à apreciação do CONSUP, devendo ser apenas comunicado à </a:t>
            </a:r>
            <a:r>
              <a:rPr lang="pt-BR" sz="2000" dirty="0" err="1"/>
              <a:t>Pró-Reitoria</a:t>
            </a:r>
            <a:r>
              <a:rPr lang="pt-BR" sz="2000" dirty="0"/>
              <a:t> de Ensino, por </a:t>
            </a:r>
            <a:r>
              <a:rPr lang="pt-BR" sz="2000" dirty="0" err="1"/>
              <a:t>email</a:t>
            </a:r>
            <a:r>
              <a:rPr lang="pt-BR" sz="2000" dirty="0"/>
              <a:t>, para fins de acompanhamento, desde que não tais alterações não signifiquem a omissão de informações obrigatórias previstas no </a:t>
            </a:r>
            <a:r>
              <a:rPr lang="pt-BR" sz="2000" dirty="0" smtClean="0"/>
              <a:t>art.11.</a:t>
            </a:r>
            <a:endParaRPr lang="pt-BR" sz="2000" dirty="0"/>
          </a:p>
          <a:p>
            <a:r>
              <a:rPr lang="pt-BR" sz="2000" dirty="0" smtClean="0"/>
              <a:t>Alterações </a:t>
            </a:r>
            <a:r>
              <a:rPr lang="pt-BR" sz="2000" dirty="0"/>
              <a:t>que impliquem em mudança de períodos de férias docentes ou de datas de início e término dos períodos letivos precisam ser submetidas, por meio de processo físico, à </a:t>
            </a:r>
            <a:r>
              <a:rPr lang="pt-BR" sz="2000" dirty="0" err="1"/>
              <a:t>Pró-Reitoria</a:t>
            </a:r>
            <a:r>
              <a:rPr lang="pt-BR" sz="2000" dirty="0"/>
              <a:t> de Ensino, a qual encaminhará para análise da Comissão Institucional de Elaboração e Acompanhamento ao Calendário Acadêmico e, após aprovação da referida comissão, para apreciação pelo CONSUP e emissão de nova resolução de aprovação, revogando a anterior.</a:t>
            </a:r>
            <a:endParaRPr lang="pt-BR" sz="20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410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4067944" y="2132856"/>
            <a:ext cx="1231965" cy="936104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71472" y="3214686"/>
            <a:ext cx="8072494" cy="785818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Normativa para criação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de cursos, elaboração e atualização de </a:t>
            </a:r>
            <a:r>
              <a:rPr kumimoji="0" lang="pt-BR" sz="3200" b="1" i="0" u="none" strike="noStrike" kern="1200" cap="small" spc="0" normalizeH="0" noProof="0" dirty="0" err="1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ppc</a:t>
            </a:r>
            <a:r>
              <a:rPr kumimoji="0" lang="pt-BR" sz="32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e extinção de cursos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1142976" y="5143512"/>
            <a:ext cx="7000924" cy="500066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Revisão da Resolução</a:t>
            </a:r>
            <a:r>
              <a:rPr kumimoji="0" lang="pt-BR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020/2016-CONSUP</a:t>
            </a:r>
            <a:endParaRPr kumimoji="0" lang="pt-BR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67600" cy="854968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Estrutura da resolução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8043890" cy="4968552"/>
          </a:xfrm>
        </p:spPr>
        <p:txBody>
          <a:bodyPr>
            <a:normAutofit/>
          </a:bodyPr>
          <a:lstStyle/>
          <a:p>
            <a:r>
              <a:rPr lang="pt-BR" dirty="0" smtClean="0"/>
              <a:t>Das Disposições gerais</a:t>
            </a:r>
            <a:endParaRPr lang="pt-BR" dirty="0"/>
          </a:p>
          <a:p>
            <a:r>
              <a:rPr lang="pt-BR" dirty="0" smtClean="0">
                <a:latin typeface="Times New Roman" panose="02020603050405020304" pitchFamily="18" charset="0"/>
              </a:rPr>
              <a:t>Das Definições 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Das Competências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 Criação de Curso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 Elaboração do Projeto Pedagógico do Curso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 Aprovação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 Atualização do Projeto </a:t>
            </a:r>
            <a:r>
              <a:rPr lang="pt-BR" dirty="0">
                <a:latin typeface="Times New Roman" panose="02020603050405020304" pitchFamily="18" charset="0"/>
              </a:rPr>
              <a:t>Pedagógico do </a:t>
            </a:r>
            <a:r>
              <a:rPr lang="pt-BR" dirty="0" smtClean="0">
                <a:latin typeface="Times New Roman" panose="02020603050405020304" pitchFamily="18" charset="0"/>
              </a:rPr>
              <a:t>Curso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Dos Atos Autorizativos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Do Cadastro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 Extinção de Curso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Das Disposições Finais</a:t>
            </a:r>
          </a:p>
        </p:txBody>
      </p:sp>
    </p:spTree>
    <p:extLst>
      <p:ext uri="{BB962C8B-B14F-4D97-AF65-F5344CB8AC3E}">
        <p14:creationId xmlns="" xmlns:p14="http://schemas.microsoft.com/office/powerpoint/2010/main" val="190201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854968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DESTAQUES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043890" cy="3312368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Times New Roman" panose="02020603050405020304" pitchFamily="18" charset="0"/>
              </a:rPr>
              <a:t>Adequação das orientações às legislações educacionais e normativas institucionais atuais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Ajustes das orientações, com base nas dúvidas apresentadas pelos campi e nas experiências dos últimos dois anos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Aperfeiçoamento da descrição do fluxo processual</a:t>
            </a:r>
          </a:p>
          <a:p>
            <a:r>
              <a:rPr lang="pt-BR" dirty="0">
                <a:latin typeface="Times New Roman" panose="02020603050405020304" pitchFamily="18" charset="0"/>
              </a:rPr>
              <a:t>Resolução passa a prever procedimentos para extinção de cursos, tanto </a:t>
            </a:r>
            <a:r>
              <a:rPr lang="pt-BR" dirty="0" smtClean="0">
                <a:latin typeface="Times New Roman" panose="02020603050405020304" pitchFamily="18" charset="0"/>
              </a:rPr>
              <a:t>para cursos técnicos </a:t>
            </a:r>
            <a:r>
              <a:rPr lang="pt-BR" dirty="0">
                <a:latin typeface="Times New Roman" panose="02020603050405020304" pitchFamily="18" charset="0"/>
              </a:rPr>
              <a:t>quanto de </a:t>
            </a:r>
            <a:r>
              <a:rPr lang="pt-BR" dirty="0" smtClean="0">
                <a:latin typeface="Times New Roman" panose="02020603050405020304" pitchFamily="18" charset="0"/>
              </a:rPr>
              <a:t>graduação</a:t>
            </a:r>
          </a:p>
          <a:p>
            <a:endParaRPr lang="pt-BR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4671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467600" cy="854968"/>
          </a:xfrm>
        </p:spPr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DESTAQUES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28800"/>
            <a:ext cx="8043890" cy="4873752"/>
          </a:xfrm>
        </p:spPr>
        <p:txBody>
          <a:bodyPr>
            <a:normAutofit/>
          </a:bodyPr>
          <a:lstStyle/>
          <a:p>
            <a:r>
              <a:rPr lang="pt-BR" dirty="0" smtClean="0">
                <a:latin typeface="Times New Roman" panose="02020603050405020304" pitchFamily="18" charset="0"/>
              </a:rPr>
              <a:t>Estrutura do PPC dos cursos técnicos incorporando as discussões atuais sobre a educação básica e profissional, inclusive sobre o ensino integrado</a:t>
            </a:r>
          </a:p>
          <a:p>
            <a:r>
              <a:rPr lang="pt-BR" dirty="0" smtClean="0">
                <a:latin typeface="Times New Roman" panose="02020603050405020304" pitchFamily="18" charset="0"/>
              </a:rPr>
              <a:t>Estrutura do PPC de graduação alinhada à estrutura do instrumento de avaliação do INEP</a:t>
            </a:r>
            <a:endParaRPr lang="pt-BR" dirty="0">
              <a:latin typeface="Times New Roman" panose="02020603050405020304" pitchFamily="18" charset="0"/>
            </a:endParaRPr>
          </a:p>
          <a:p>
            <a:r>
              <a:rPr lang="pt-BR" dirty="0" smtClean="0">
                <a:latin typeface="Times New Roman" panose="02020603050405020304" pitchFamily="18" charset="0"/>
              </a:rPr>
              <a:t>Maior número de apêndices, estabelecendo roteiros para estruturação de PPC, elaboração de matriz curricular e formulário de análise técnico-pedagógica mais claras e articuladas entre si, bem como criação de instrumentos inexistentes na resolução anterior</a:t>
            </a:r>
          </a:p>
          <a:p>
            <a:endParaRPr lang="pt-BR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7414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865"/>
          <a:stretch/>
        </p:blipFill>
        <p:spPr>
          <a:xfrm>
            <a:off x="2555776" y="1700808"/>
            <a:ext cx="4131634" cy="30963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31906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4067944" y="2132856"/>
            <a:ext cx="1231965" cy="936104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71472" y="3286124"/>
            <a:ext cx="8072494" cy="78581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Programas de Formação Docente</a:t>
            </a:r>
            <a:endParaRPr kumimoji="0" lang="pt-BR" sz="34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1071538" y="4286256"/>
            <a:ext cx="7000924" cy="1143008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PIBID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Programa de Residência Pedagógica</a:t>
            </a:r>
          </a:p>
          <a:p>
            <a:pPr marL="274320" marR="0" lvl="0" indent="-274320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PARFOR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428604"/>
            <a:ext cx="7429552" cy="10715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800" b="1" dirty="0" smtClean="0"/>
              <a:t>PIBID e Programa de Residência Pedagógica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b="1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Início das atividades em agosto de 2018 (reuniões de formação e planejamento). 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617 bolsas para estudantes de 14 cursos de licenciatura dos campi Abaetetuba, Belém, Bragança, Castanhal, Marabá Rural e </a:t>
            </a:r>
            <a:r>
              <a:rPr lang="pt-BR" sz="2000" dirty="0" err="1" smtClean="0"/>
              <a:t>Tucuruí</a:t>
            </a:r>
            <a:r>
              <a:rPr lang="pt-BR" sz="2000" dirty="0" smtClean="0"/>
              <a:t>, sendo 353 bolsas para o PIBID e 264 bolsas para o Programa de Residência Pedagógica. 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102 bolsas para docentes de 7 campi do IFPA e de 43 escolas públicas de 15 municípios do estado do Pará, que atuarão nesses programas como coordenadores institucionais, coordenadores de área, orientadores, supervisores e preceptores.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Totalizando 719 bolsas nos dois programas, com vigência até janeiro de 2020.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428604"/>
            <a:ext cx="7429552" cy="10715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800" b="1" dirty="0" smtClean="0"/>
              <a:t>PIBID e Programa de Residência Pedagógica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b="1" dirty="0" smtClean="0"/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Portaria de nomeação dos coordenadores de área e professores orientadores, sem efeito financeiro, pelo campus</a:t>
            </a:r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smtClean="0"/>
              <a:t>Necessidade de destinação de uma sala para os programas, e apoio acadêmico-administrativo.</a:t>
            </a:r>
          </a:p>
          <a:p>
            <a:pPr marL="274320" indent="-274320" algn="just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sz="2000" dirty="0" err="1" smtClean="0"/>
              <a:t>ProF</a:t>
            </a:r>
            <a:r>
              <a:rPr lang="pt-BR" sz="2000" dirty="0" smtClean="0"/>
              <a:t> Licenciatura - Programa de Fomento à Formação de Professores da Educação Básica (custeio aos programas)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endParaRPr lang="pt-B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/>
          <p:cNvSpPr txBox="1">
            <a:spLocks/>
          </p:cNvSpPr>
          <p:nvPr/>
        </p:nvSpPr>
        <p:spPr>
          <a:xfrm>
            <a:off x="785786" y="428604"/>
            <a:ext cx="7429552" cy="107157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</a:pPr>
            <a:r>
              <a:rPr lang="pt-BR" sz="2800" b="1" dirty="0" smtClean="0"/>
              <a:t>PARFOR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</a:pPr>
            <a:endParaRPr lang="pt-BR" sz="2000" b="1" dirty="0" smtClean="0"/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Início das atividades em novembro de 2018. 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5 turmas especiais do Curso de Licenciatura em Pedagogia do Campus Belém (177 matriculados)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Pólos Belém, Bragança, Castanhal, Concórdia do Pará e Tomé-Açu</a:t>
            </a:r>
          </a:p>
          <a:p>
            <a:pPr marL="274320" indent="-274320">
              <a:spcBef>
                <a:spcPts val="600"/>
              </a:spcBef>
              <a:buClr>
                <a:schemeClr val="accent1"/>
              </a:buClr>
              <a:buSzPct val="70000"/>
              <a:buFontTx/>
              <a:buChar char="-"/>
            </a:pPr>
            <a:r>
              <a:rPr lang="pt-BR" dirty="0" smtClean="0"/>
              <a:t>Lançamento de edital de seleção de professor formador para atuar no curso (1º edital somente para docentes do IFPA)</a:t>
            </a:r>
          </a:p>
        </p:txBody>
      </p:sp>
      <p:sp>
        <p:nvSpPr>
          <p:cNvPr id="3" name="Retângulo 2"/>
          <p:cNvSpPr/>
          <p:nvPr/>
        </p:nvSpPr>
        <p:spPr>
          <a:xfrm>
            <a:off x="2285984" y="3714752"/>
            <a:ext cx="6215106" cy="28931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pt-BR" sz="1400" b="1" i="1" dirty="0" smtClean="0"/>
              <a:t>Para exercer a função de Professor Formador I, são requisitos obrigatórios: </a:t>
            </a:r>
          </a:p>
          <a:p>
            <a:r>
              <a:rPr lang="pt-BR" sz="1400" i="1" dirty="0" smtClean="0"/>
              <a:t>a) Ser docente do quadro efetivo da IES. Será admitida, quando necessário, a participação de docentes colaboradores e, neste caso, dar-se-á preferência, a professores das escolas da rede pública da educação básica; </a:t>
            </a:r>
          </a:p>
          <a:p>
            <a:r>
              <a:rPr lang="pt-BR" sz="1400" i="1" dirty="0" smtClean="0"/>
              <a:t>b) Ter sido selecionado pela IES; </a:t>
            </a:r>
          </a:p>
          <a:p>
            <a:r>
              <a:rPr lang="pt-BR" sz="1400" i="1" dirty="0" smtClean="0"/>
              <a:t>c) comprovar formação acadêmica na área de conhecimento da disciplina em que irá atuar; </a:t>
            </a:r>
          </a:p>
          <a:p>
            <a:r>
              <a:rPr lang="pt-BR" sz="1400" i="1" dirty="0" smtClean="0"/>
              <a:t>d) Possuir o título de doutor e comprovar experiência de no mínimo 3 (três) anos no magistério superior ou na educação básica; </a:t>
            </a:r>
          </a:p>
          <a:p>
            <a:r>
              <a:rPr lang="pt-BR" sz="1400" i="1" dirty="0" smtClean="0"/>
              <a:t>e) Assinar termo de compromisso, conforme Anexo II (Portaria CAPES 82/2017, Art. 45, V)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971600" y="3068960"/>
            <a:ext cx="7056784" cy="201622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algn="ctr"/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4067944" y="2132856"/>
            <a:ext cx="1231965" cy="936104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571472" y="3214686"/>
            <a:ext cx="8072494" cy="785818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</a:pPr>
            <a:r>
              <a:rPr kumimoji="0" lang="pt-BR" sz="28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RESOLUÇÃO SOBRE ELABORAÇÃO DE </a:t>
            </a:r>
            <a:r>
              <a:rPr kumimoji="0" lang="pt-BR" sz="32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ea typeface="+mj-ea"/>
                <a:cs typeface="+mj-cs"/>
              </a:rPr>
              <a:t>Calendário acadêmico</a:t>
            </a:r>
            <a:endParaRPr kumimoji="0" lang="pt-BR" sz="32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="" xmlns:p14="http://schemas.microsoft.com/office/powerpoint/2010/main" val="186594767"/>
              </p:ext>
            </p:extLst>
          </p:nvPr>
        </p:nvGraphicFramePr>
        <p:xfrm>
          <a:off x="107504" y="530995"/>
          <a:ext cx="9036495" cy="5924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72608"/>
                <a:gridCol w="2563788"/>
                <a:gridCol w="1000099"/>
              </a:tblGrid>
              <a:tr h="381131">
                <a:tc>
                  <a:txBody>
                    <a:bodyPr/>
                    <a:lstStyle/>
                    <a:p>
                      <a:pPr marL="90170" marR="3594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AÇÃO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RESPONSÁVEL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R="31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41680" algn="l"/>
                        </a:tabLs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PRAZO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/>
                    </a:solidFill>
                  </a:tcPr>
                </a:tc>
              </a:tr>
              <a:tr h="1208823">
                <a:tc>
                  <a:txBody>
                    <a:bodyPr/>
                    <a:lstStyle/>
                    <a:p>
                      <a:pPr marR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Submissão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 proposta do Calendário </a:t>
                      </a:r>
                      <a:r>
                        <a:rPr lang="pt-BR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Acadêmico Institucional 2019 do IFPA  para o ano seguinte ao CONSUP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pt-BR" sz="1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Comissão de Elaboração e Acompanhamento ao Calendário Acadêmico Institucional 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30/03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1143008">
                <a:tc>
                  <a:txBody>
                    <a:bodyPr/>
                    <a:lstStyle/>
                    <a:p>
                      <a:pPr marR="21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Encaminhamento do Calendário Acadêmico Institucional 2019 do IFPA e orientações para a elaboração dos calendários acadêmicos dos campi 2019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Comissão de Elaboração e Acompanhamento ao Calendário Acadêmico Institucional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30/05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1285884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Elaboração dos calendários acadêmicos do campus e envio à Diretoria de Ensino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Comissão Local de Elaboração dos Calendários Acadêmicos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30/06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510076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Apresentação</a:t>
                      </a:r>
                      <a:r>
                        <a:rPr lang="pt-BR" sz="1600" b="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das propostas de calendários acadêmicos do campus para comunidade acadêmica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Direção de Ensino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Agosto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672506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Encaminhamento dos calendários acadêmicos do campus à PROEN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Direção Geral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marR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30/08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  <a:tr h="672506">
                <a:tc>
                  <a:txBody>
                    <a:bodyPr/>
                    <a:lstStyle/>
                    <a:p>
                      <a:pPr marR="3594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Encaminhamento dos calendários acadêmicos para o CONSUP</a:t>
                      </a:r>
                      <a:endParaRPr lang="pt-BR" sz="16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  <a:latin typeface="+mn-lt"/>
                        </a:rPr>
                        <a:t>PROEN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  <a:latin typeface="+mn-lt"/>
                        </a:rPr>
                        <a:t>30/10</a:t>
                      </a:r>
                      <a:endParaRPr lang="pt-B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CE68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23014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 smtClean="0"/>
              <a:t>COMISSÃO LOCAL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43050"/>
            <a:ext cx="8043890" cy="4873752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Nomeação de Comissão </a:t>
            </a:r>
            <a:r>
              <a:rPr lang="pt-BR" dirty="0"/>
              <a:t>Local de Elaboração dos Calendários Acadêmicos, </a:t>
            </a:r>
            <a:r>
              <a:rPr lang="pt-BR" dirty="0" smtClean="0"/>
              <a:t>responsável </a:t>
            </a:r>
            <a:r>
              <a:rPr lang="pt-BR" dirty="0"/>
              <a:t>por elaborar os calendários acadêmicos do </a:t>
            </a:r>
            <a:r>
              <a:rPr lang="pt-BR" dirty="0" smtClean="0"/>
              <a:t>campus (um para cada nível de ensino), </a:t>
            </a:r>
            <a:r>
              <a:rPr lang="pt-BR" dirty="0" smtClean="0"/>
              <a:t>constituída </a:t>
            </a:r>
            <a:r>
              <a:rPr lang="pt-BR" dirty="0"/>
              <a:t>por, no mínimo:</a:t>
            </a:r>
          </a:p>
          <a:p>
            <a:pPr lvl="1"/>
            <a:r>
              <a:rPr lang="pt-BR" sz="1800" dirty="0" smtClean="0"/>
              <a:t>I</a:t>
            </a:r>
            <a:r>
              <a:rPr lang="pt-BR" sz="1800" dirty="0" smtClean="0"/>
              <a:t>. Um representante da gestão de ensino, que a presidirá;</a:t>
            </a:r>
          </a:p>
          <a:p>
            <a:pPr lvl="1"/>
            <a:r>
              <a:rPr lang="pt-BR" sz="1800" dirty="0" smtClean="0"/>
              <a:t>II. Um representante da gestão de pesquisa;</a:t>
            </a:r>
          </a:p>
          <a:p>
            <a:pPr lvl="1"/>
            <a:r>
              <a:rPr lang="pt-BR" sz="1800" dirty="0" smtClean="0"/>
              <a:t>III. Um representante da gestão de extensão;</a:t>
            </a:r>
          </a:p>
          <a:p>
            <a:pPr lvl="1"/>
            <a:r>
              <a:rPr lang="pt-BR" sz="1800" dirty="0" smtClean="0"/>
              <a:t>IV. Um membro da equipe técnico pedagógica;</a:t>
            </a:r>
          </a:p>
          <a:p>
            <a:pPr lvl="1"/>
            <a:r>
              <a:rPr lang="pt-BR" sz="1800" dirty="0" smtClean="0"/>
              <a:t>V. Um representante do corpo docente;</a:t>
            </a:r>
          </a:p>
          <a:p>
            <a:pPr lvl="1"/>
            <a:r>
              <a:rPr lang="pt-BR" sz="1800" dirty="0" smtClean="0"/>
              <a:t>VI. Um representante do corpo discente.</a:t>
            </a:r>
          </a:p>
          <a:p>
            <a:pPr>
              <a:buNone/>
            </a:pPr>
            <a:r>
              <a:rPr lang="pt-BR" sz="1800" dirty="0" smtClean="0"/>
              <a:t>§ 1º No caso do campus dispor de uma gestão única de ensino, pesquisa e extensão, poderá ser indicado apenas um representante para os incisos I, II e III.</a:t>
            </a:r>
          </a:p>
          <a:p>
            <a:pPr>
              <a:buNone/>
            </a:pPr>
            <a:r>
              <a:rPr lang="pt-BR" sz="1800" dirty="0" smtClean="0"/>
              <a:t>§ 2º Todos os membros da comissão serão indicados pela Direção Geral do campus, via portaria. </a:t>
            </a:r>
            <a:endParaRPr lang="pt-BR" sz="1800" dirty="0"/>
          </a:p>
        </p:txBody>
      </p:sp>
    </p:spTree>
    <p:extLst>
      <p:ext uri="{BB962C8B-B14F-4D97-AF65-F5344CB8AC3E}">
        <p14:creationId xmlns="" xmlns:p14="http://schemas.microsoft.com/office/powerpoint/2010/main" val="2840066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b="1" dirty="0" smtClean="0">
                <a:solidFill>
                  <a:schemeClr val="tx1"/>
                </a:solidFill>
              </a:rPr>
              <a:t>Minuta de resolução sobre calendário acadêmico</a:t>
            </a:r>
            <a:endParaRPr lang="pt-BR" sz="2800" b="1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857364"/>
            <a:ext cx="8186766" cy="4357718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pt-BR" sz="2200" dirty="0" smtClean="0"/>
              <a:t>As </a:t>
            </a:r>
            <a:r>
              <a:rPr lang="pt-BR" sz="2200" dirty="0"/>
              <a:t>férias docentes deverão ser gozadas prioritariamente junto com as férias estudantis, salvo motivo de interesse institucional </a:t>
            </a:r>
            <a:r>
              <a:rPr lang="pt-BR" sz="2200" dirty="0" smtClean="0"/>
              <a:t>(ex: professor precisa </a:t>
            </a:r>
            <a:r>
              <a:rPr lang="pt-BR" sz="2200" dirty="0"/>
              <a:t>ministrar aulas para turmas com funcionamento no período de férias </a:t>
            </a:r>
            <a:r>
              <a:rPr lang="pt-BR" sz="2200" dirty="0" smtClean="0"/>
              <a:t>estudantis e professor em cargo de gestão</a:t>
            </a:r>
            <a:r>
              <a:rPr lang="pt-BR" sz="2200" dirty="0" smtClean="0"/>
              <a:t>).</a:t>
            </a:r>
            <a:endParaRPr lang="pt-BR" sz="2200" dirty="0" smtClean="0"/>
          </a:p>
          <a:p>
            <a:pPr>
              <a:buFontTx/>
              <a:buChar char="-"/>
            </a:pPr>
            <a:r>
              <a:rPr lang="pt-BR" sz="2200" dirty="0" smtClean="0"/>
              <a:t>200 dias letivos para cursos do ensino médio integrado e superiores de graduação </a:t>
            </a:r>
            <a:r>
              <a:rPr lang="pt-BR" sz="2200" dirty="0" smtClean="0"/>
              <a:t>(</a:t>
            </a:r>
            <a:r>
              <a:rPr lang="pt-BR" sz="2200" dirty="0" err="1" smtClean="0"/>
              <a:t>subsequente</a:t>
            </a:r>
            <a:r>
              <a:rPr lang="pt-BR" sz="2200" dirty="0" smtClean="0"/>
              <a:t> </a:t>
            </a:r>
            <a:r>
              <a:rPr lang="pt-BR" sz="2200" dirty="0" smtClean="0"/>
              <a:t>deverá cumprir 20 semanas de aula/semestre; FIC </a:t>
            </a:r>
            <a:r>
              <a:rPr lang="pt-BR" sz="2200" dirty="0" smtClean="0"/>
              <a:t>e </a:t>
            </a:r>
            <a:r>
              <a:rPr lang="pt-BR" sz="2200" dirty="0" smtClean="0"/>
              <a:t>pós-graduação devem cumprir carga horária prevista no PPC</a:t>
            </a:r>
            <a:r>
              <a:rPr lang="pt-BR" sz="2200" dirty="0" smtClean="0"/>
              <a:t>).</a:t>
            </a:r>
            <a:endParaRPr lang="pt-BR" sz="2200" dirty="0" smtClean="0"/>
          </a:p>
          <a:p>
            <a:pPr>
              <a:buFontTx/>
              <a:buChar char="-"/>
            </a:pPr>
            <a:r>
              <a:rPr lang="pt-BR" sz="2200" dirty="0" smtClean="0">
                <a:latin typeface="Times New Roman" panose="02020603050405020304" pitchFamily="18" charset="0"/>
              </a:rPr>
              <a:t>Não </a:t>
            </a:r>
            <a:r>
              <a:rPr lang="pt-BR" sz="2200" dirty="0" smtClean="0">
                <a:latin typeface="Times New Roman" panose="02020603050405020304" pitchFamily="18" charset="0"/>
              </a:rPr>
              <a:t>cumprimento dos prazos que ocasione a não aprovação até 30/10 ensejará ordem de </a:t>
            </a:r>
            <a:r>
              <a:rPr lang="pt-BR" sz="2200" dirty="0" smtClean="0">
                <a:latin typeface="Times New Roman" panose="02020603050405020304" pitchFamily="18" charset="0"/>
              </a:rPr>
              <a:t>serviço.</a:t>
            </a:r>
            <a:endParaRPr lang="pt-BR" sz="2200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12182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1444</TotalTime>
  <Words>1047</Words>
  <Application>Microsoft Office PowerPoint</Application>
  <PresentationFormat>Apresentação na tela (4:3)</PresentationFormat>
  <Paragraphs>90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Balcão Envidraçado</vt:lpstr>
      <vt:lpstr>Slide 1</vt:lpstr>
      <vt:lpstr>Slide 2</vt:lpstr>
      <vt:lpstr>Slide 3</vt:lpstr>
      <vt:lpstr>Slide 4</vt:lpstr>
      <vt:lpstr>Slide 5</vt:lpstr>
      <vt:lpstr>Slide 6</vt:lpstr>
      <vt:lpstr>Slide 7</vt:lpstr>
      <vt:lpstr>COMISSÃO LOCAL</vt:lpstr>
      <vt:lpstr>Minuta de resolução sobre calendário acadêmico</vt:lpstr>
      <vt:lpstr>alterações no calendário acadêmico</vt:lpstr>
      <vt:lpstr>Slide 11</vt:lpstr>
      <vt:lpstr>Estrutura da resolução</vt:lpstr>
      <vt:lpstr>DESTAQUES</vt:lpstr>
      <vt:lpstr>DESTAQUES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edivaldo.moura</cp:lastModifiedBy>
  <cp:revision>168</cp:revision>
  <dcterms:created xsi:type="dcterms:W3CDTF">2016-12-10T01:18:23Z</dcterms:created>
  <dcterms:modified xsi:type="dcterms:W3CDTF">2018-10-23T16:25:53Z</dcterms:modified>
</cp:coreProperties>
</file>