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63" r:id="rId3"/>
    <p:sldId id="257" r:id="rId4"/>
    <p:sldId id="259" r:id="rId5"/>
    <p:sldId id="272" r:id="rId6"/>
    <p:sldId id="273" r:id="rId7"/>
    <p:sldId id="260" r:id="rId8"/>
    <p:sldId id="268" r:id="rId9"/>
    <p:sldId id="261" r:id="rId10"/>
    <p:sldId id="275" r:id="rId11"/>
    <p:sldId id="277" r:id="rId12"/>
    <p:sldId id="280" r:id="rId13"/>
    <p:sldId id="276" r:id="rId14"/>
    <p:sldId id="269" r:id="rId15"/>
    <p:sldId id="271" r:id="rId16"/>
    <p:sldId id="270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CCFFFF"/>
    <a:srgbClr val="FFCC00"/>
    <a:srgbClr val="866600"/>
    <a:srgbClr val="FBF69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159A8D-304C-4FDB-9594-5EC0A080AE3A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771E225-494C-4629-8A38-8F6439F1281E}">
      <dgm:prSet phldrT="[Texto]" custT="1"/>
      <dgm:spPr>
        <a:solidFill>
          <a:schemeClr val="accent2"/>
        </a:solidFill>
      </dgm:spPr>
      <dgm:t>
        <a:bodyPr/>
        <a:lstStyle/>
        <a:p>
          <a:r>
            <a:rPr lang="pt-BR" sz="2400" b="1" dirty="0" smtClean="0"/>
            <a:t>CF 88</a:t>
          </a:r>
          <a:endParaRPr lang="pt-BR" sz="2400" b="1" dirty="0"/>
        </a:p>
      </dgm:t>
    </dgm:pt>
    <dgm:pt modelId="{82E7CAF6-50BC-4E96-BA2F-50ECF9B246E6}" type="parTrans" cxnId="{3F33DEA1-19AF-43D3-83D3-02F76D68CF66}">
      <dgm:prSet/>
      <dgm:spPr/>
      <dgm:t>
        <a:bodyPr/>
        <a:lstStyle/>
        <a:p>
          <a:endParaRPr lang="pt-BR"/>
        </a:p>
      </dgm:t>
    </dgm:pt>
    <dgm:pt modelId="{E803CC4F-0B8C-4F13-AD5E-1DF5FA0E884B}" type="sibTrans" cxnId="{3F33DEA1-19AF-43D3-83D3-02F76D68CF66}">
      <dgm:prSet/>
      <dgm:spPr/>
      <dgm:t>
        <a:bodyPr/>
        <a:lstStyle/>
        <a:p>
          <a:endParaRPr lang="pt-BR"/>
        </a:p>
      </dgm:t>
    </dgm:pt>
    <dgm:pt modelId="{4623A791-5DBC-4A55-AB12-A7DD88365DD0}">
      <dgm:prSet phldrT="[Texto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t-BR" sz="1600" dirty="0" smtClean="0"/>
            <a:t>IES gozam de autonomia didático-científica, administrativa e de gestão financeira e patrimonial, devendo obedecer ao princípio de </a:t>
          </a:r>
          <a:r>
            <a:rPr lang="pt-BR" sz="1600" dirty="0" err="1" smtClean="0"/>
            <a:t>indissociabilidade</a:t>
          </a:r>
          <a:r>
            <a:rPr lang="pt-BR" sz="1600" dirty="0" smtClean="0"/>
            <a:t> entre ensino, pesquisa e extensão (art. 207).</a:t>
          </a:r>
          <a:endParaRPr lang="pt-BR" sz="1600" dirty="0"/>
        </a:p>
      </dgm:t>
    </dgm:pt>
    <dgm:pt modelId="{E558982A-5AA0-4BC6-BFC2-4D19B25E9022}" type="parTrans" cxnId="{DD17F68C-B7FF-4BBA-B866-48FCE1DBC131}">
      <dgm:prSet/>
      <dgm:spPr/>
      <dgm:t>
        <a:bodyPr/>
        <a:lstStyle/>
        <a:p>
          <a:endParaRPr lang="pt-BR"/>
        </a:p>
      </dgm:t>
    </dgm:pt>
    <dgm:pt modelId="{055AC4D9-D52B-4411-8EE9-2A1E5AEB9186}" type="sibTrans" cxnId="{DD17F68C-B7FF-4BBA-B866-48FCE1DBC131}">
      <dgm:prSet/>
      <dgm:spPr/>
      <dgm:t>
        <a:bodyPr/>
        <a:lstStyle/>
        <a:p>
          <a:endParaRPr lang="pt-BR"/>
        </a:p>
      </dgm:t>
    </dgm:pt>
    <dgm:pt modelId="{C267C8BC-28EC-4971-8750-4327F00F6DA7}">
      <dgm:prSet phldrT="[Texto]" custT="1"/>
      <dgm:spPr/>
      <dgm:t>
        <a:bodyPr/>
        <a:lstStyle/>
        <a:p>
          <a:r>
            <a:rPr lang="pt-BR" sz="2000" b="1" dirty="0" smtClean="0"/>
            <a:t>LDB 9394/96</a:t>
          </a:r>
          <a:endParaRPr lang="pt-BR" sz="2000" b="1" dirty="0"/>
        </a:p>
      </dgm:t>
    </dgm:pt>
    <dgm:pt modelId="{4C710A41-3BFA-4974-AF9A-2BAA24F8DA52}" type="parTrans" cxnId="{7A4F6B18-719C-463C-B66A-E0AEB5E97852}">
      <dgm:prSet/>
      <dgm:spPr/>
      <dgm:t>
        <a:bodyPr/>
        <a:lstStyle/>
        <a:p>
          <a:endParaRPr lang="pt-BR"/>
        </a:p>
      </dgm:t>
    </dgm:pt>
    <dgm:pt modelId="{2DDCF975-4599-4605-AEBC-5702B18459D8}" type="sibTrans" cxnId="{7A4F6B18-719C-463C-B66A-E0AEB5E97852}">
      <dgm:prSet/>
      <dgm:spPr/>
      <dgm:t>
        <a:bodyPr/>
        <a:lstStyle/>
        <a:p>
          <a:endParaRPr lang="pt-BR"/>
        </a:p>
      </dgm:t>
    </dgm:pt>
    <dgm:pt modelId="{5288587A-87EF-4B7E-954E-EC64C51EBB21}">
      <dgm:prSet phldrT="[Texto]" custT="1"/>
      <dgm:spPr/>
      <dgm:t>
        <a:bodyPr/>
        <a:lstStyle/>
        <a:p>
          <a:r>
            <a:rPr lang="pt-BR" sz="1600" dirty="0" smtClean="0"/>
            <a:t>A educação tem por finalidade promover a extensão, aberta à participação da população, visando à difusão das conquistas e benefícios resultantes da criação cultural e da pesquisa científica e tecnológica geradas na instituição (art. 43, VII).</a:t>
          </a:r>
          <a:endParaRPr lang="pt-BR" sz="1600" dirty="0"/>
        </a:p>
      </dgm:t>
    </dgm:pt>
    <dgm:pt modelId="{F339C884-3F46-4B58-A317-1C623B56BBF8}" type="parTrans" cxnId="{FC1046E4-2C83-4578-9DC1-D4F00EF0A269}">
      <dgm:prSet/>
      <dgm:spPr/>
      <dgm:t>
        <a:bodyPr/>
        <a:lstStyle/>
        <a:p>
          <a:endParaRPr lang="pt-BR"/>
        </a:p>
      </dgm:t>
    </dgm:pt>
    <dgm:pt modelId="{CEC379E9-75B1-44D6-BA4B-BF41C8A6F5E2}" type="sibTrans" cxnId="{FC1046E4-2C83-4578-9DC1-D4F00EF0A269}">
      <dgm:prSet/>
      <dgm:spPr/>
      <dgm:t>
        <a:bodyPr/>
        <a:lstStyle/>
        <a:p>
          <a:endParaRPr lang="pt-BR"/>
        </a:p>
      </dgm:t>
    </dgm:pt>
    <dgm:pt modelId="{955505DF-1A4A-463D-B2BF-99E62D86DEFA}">
      <dgm:prSet custT="1"/>
      <dgm:spPr>
        <a:solidFill>
          <a:srgbClr val="00B050"/>
        </a:solidFill>
      </dgm:spPr>
      <dgm:t>
        <a:bodyPr/>
        <a:lstStyle/>
        <a:p>
          <a:r>
            <a:rPr lang="pt-BR" sz="2400" b="1" dirty="0" smtClean="0"/>
            <a:t>PNE 2014-24</a:t>
          </a:r>
          <a:endParaRPr lang="pt-BR" sz="2400" b="1" dirty="0"/>
        </a:p>
      </dgm:t>
    </dgm:pt>
    <dgm:pt modelId="{25CA6161-C6FA-476C-83D7-E5B381111644}" type="parTrans" cxnId="{B875A1C5-834C-4F20-9DD6-64C6EAD890E1}">
      <dgm:prSet/>
      <dgm:spPr/>
      <dgm:t>
        <a:bodyPr/>
        <a:lstStyle/>
        <a:p>
          <a:endParaRPr lang="pt-BR"/>
        </a:p>
      </dgm:t>
    </dgm:pt>
    <dgm:pt modelId="{D1E1BF47-5DF1-44AB-AE7C-64FC35F30441}" type="sibTrans" cxnId="{B875A1C5-834C-4F20-9DD6-64C6EAD890E1}">
      <dgm:prSet/>
      <dgm:spPr/>
      <dgm:t>
        <a:bodyPr/>
        <a:lstStyle/>
        <a:p>
          <a:endParaRPr lang="pt-BR"/>
        </a:p>
      </dgm:t>
    </dgm:pt>
    <dgm:pt modelId="{CA07CF27-771D-4E0B-A2AD-060F433F2E67}">
      <dgm:prSet custT="1"/>
      <dgm:spPr>
        <a:solidFill>
          <a:schemeClr val="accent3"/>
        </a:solidFill>
      </dgm:spPr>
      <dgm:t>
        <a:bodyPr/>
        <a:lstStyle/>
        <a:p>
          <a:r>
            <a:rPr lang="pt-BR" sz="2400" b="1" dirty="0" smtClean="0"/>
            <a:t>Lei nº 11.892/2008</a:t>
          </a:r>
          <a:endParaRPr lang="pt-BR" sz="2400" b="1" dirty="0"/>
        </a:p>
      </dgm:t>
    </dgm:pt>
    <dgm:pt modelId="{23149D76-4A6F-4ECC-A9B2-16A335298284}" type="parTrans" cxnId="{5FA28360-7861-4781-9E3D-466F5639D7E4}">
      <dgm:prSet/>
      <dgm:spPr/>
      <dgm:t>
        <a:bodyPr/>
        <a:lstStyle/>
        <a:p>
          <a:endParaRPr lang="pt-BR"/>
        </a:p>
      </dgm:t>
    </dgm:pt>
    <dgm:pt modelId="{534902E7-1932-4458-8298-12FBCFB6B031}" type="sibTrans" cxnId="{5FA28360-7861-4781-9E3D-466F5639D7E4}">
      <dgm:prSet/>
      <dgm:spPr/>
      <dgm:t>
        <a:bodyPr/>
        <a:lstStyle/>
        <a:p>
          <a:endParaRPr lang="pt-BR"/>
        </a:p>
      </dgm:t>
    </dgm:pt>
    <dgm:pt modelId="{8E0945DC-CC7E-46AF-87DB-7E2D6AF0CC06}">
      <dgm:prSet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t-BR" sz="1600" dirty="0" smtClean="0"/>
            <a:t>Desenvolvimento de programas de extensão e de divulgação científica e tecnológica, objetivando a articulação com o mundo do trabalho e os segmentos sociais, com ênfase na produção, desenvolvimento e difusão de conhecimentos científicos e tecnológicos (art. 6º, VII e 7º, IV).</a:t>
          </a:r>
          <a:endParaRPr lang="pt-BR" sz="1600" dirty="0"/>
        </a:p>
      </dgm:t>
    </dgm:pt>
    <dgm:pt modelId="{0FC83FCE-AA61-40D7-80B7-7DD189129607}" type="parTrans" cxnId="{9EF9300B-8349-4F40-8970-BA92725B921E}">
      <dgm:prSet/>
      <dgm:spPr/>
      <dgm:t>
        <a:bodyPr/>
        <a:lstStyle/>
        <a:p>
          <a:endParaRPr lang="pt-BR"/>
        </a:p>
      </dgm:t>
    </dgm:pt>
    <dgm:pt modelId="{7C731074-5045-41C4-8F8A-F84472CDB9E6}" type="sibTrans" cxnId="{9EF9300B-8349-4F40-8970-BA92725B921E}">
      <dgm:prSet/>
      <dgm:spPr/>
      <dgm:t>
        <a:bodyPr/>
        <a:lstStyle/>
        <a:p>
          <a:endParaRPr lang="pt-BR"/>
        </a:p>
      </dgm:t>
    </dgm:pt>
    <dgm:pt modelId="{AC6D521C-E13E-41F1-B5E0-F8745B9DA4CF}">
      <dgm:prSet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pt-BR" sz="1500" i="0" dirty="0" smtClean="0"/>
            <a:t> </a:t>
          </a:r>
          <a:r>
            <a:rPr lang="pt-BR" sz="1600" i="0" dirty="0" smtClean="0"/>
            <a:t>Assegurar, no mínimo, 10% do total de créditos curriculares exigidos para a graduação em programas e projetos de extensão universitária, orientando sua ação, prioritariamente, para áreas de grande pertinência social </a:t>
          </a:r>
          <a:r>
            <a:rPr lang="pt-BR" sz="1600" dirty="0" smtClean="0"/>
            <a:t>(meta 12, estratégia 12.7)</a:t>
          </a:r>
          <a:r>
            <a:rPr lang="pt-BR" sz="1600" i="0" dirty="0" smtClean="0"/>
            <a:t>.</a:t>
          </a:r>
          <a:endParaRPr lang="pt-BR" sz="1600" i="0" dirty="0"/>
        </a:p>
      </dgm:t>
    </dgm:pt>
    <dgm:pt modelId="{17830369-8D18-4D5A-B1FA-71E0E48DDA9C}" type="parTrans" cxnId="{81BD0374-D535-490D-BC64-F6FFC5ED32C3}">
      <dgm:prSet/>
      <dgm:spPr/>
      <dgm:t>
        <a:bodyPr/>
        <a:lstStyle/>
        <a:p>
          <a:endParaRPr lang="pt-BR"/>
        </a:p>
      </dgm:t>
    </dgm:pt>
    <dgm:pt modelId="{4171D291-8204-481D-BDC4-1538AA5D6B55}" type="sibTrans" cxnId="{81BD0374-D535-490D-BC64-F6FFC5ED32C3}">
      <dgm:prSet/>
      <dgm:spPr/>
      <dgm:t>
        <a:bodyPr/>
        <a:lstStyle/>
        <a:p>
          <a:endParaRPr lang="pt-BR"/>
        </a:p>
      </dgm:t>
    </dgm:pt>
    <dgm:pt modelId="{C3BE4B33-66C9-4F5D-A841-F3DA232281DE}" type="pres">
      <dgm:prSet presAssocID="{A7159A8D-304C-4FDB-9594-5EC0A080AE3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E4DB87A5-694E-4EEE-8B20-7B889D9F203C}" type="pres">
      <dgm:prSet presAssocID="{8771E225-494C-4629-8A38-8F6439F1281E}" presName="linNode" presStyleCnt="0"/>
      <dgm:spPr/>
    </dgm:pt>
    <dgm:pt modelId="{04A78DCC-D94D-4572-A4F2-9C1FA0EF16E0}" type="pres">
      <dgm:prSet presAssocID="{8771E225-494C-4629-8A38-8F6439F1281E}" presName="parentShp" presStyleLbl="node1" presStyleIdx="0" presStyleCnt="4" custScaleX="40170" custScaleY="73324" custLinFactNeighborX="-85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361261-E9E2-42CE-ABF2-2026CCDAB67F}" type="pres">
      <dgm:prSet presAssocID="{8771E225-494C-4629-8A38-8F6439F1281E}" presName="childShp" presStyleLbl="bgAccFollowNode1" presStyleIdx="0" presStyleCnt="4" custScaleX="129126" custLinFactNeighborX="55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78B752-1F96-47A0-BC97-36B2CAA868F7}" type="pres">
      <dgm:prSet presAssocID="{E803CC4F-0B8C-4F13-AD5E-1DF5FA0E884B}" presName="spacing" presStyleCnt="0"/>
      <dgm:spPr/>
    </dgm:pt>
    <dgm:pt modelId="{BDA7F861-43CE-4F25-B1F8-21D4834832E3}" type="pres">
      <dgm:prSet presAssocID="{C267C8BC-28EC-4971-8750-4327F00F6DA7}" presName="linNode" presStyleCnt="0"/>
      <dgm:spPr/>
    </dgm:pt>
    <dgm:pt modelId="{2648C4EF-F36F-4EEF-8FB0-1E7A903562D6}" type="pres">
      <dgm:prSet presAssocID="{C267C8BC-28EC-4971-8750-4327F00F6DA7}" presName="parentShp" presStyleLbl="node1" presStyleIdx="1" presStyleCnt="4" custScaleX="39815" custLinFactNeighborX="-11365" custLinFactNeighborY="-62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D78E9C-E418-4E48-AF38-631774AEF833}" type="pres">
      <dgm:prSet presAssocID="{C267C8BC-28EC-4971-8750-4327F00F6DA7}" presName="childShp" presStyleLbl="bgAccFollowNode1" presStyleIdx="1" presStyleCnt="4" custScaleX="12711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F9949C-1D74-4460-B593-A922829DAB47}" type="pres">
      <dgm:prSet presAssocID="{2DDCF975-4599-4605-AEBC-5702B18459D8}" presName="spacing" presStyleCnt="0"/>
      <dgm:spPr/>
    </dgm:pt>
    <dgm:pt modelId="{8B6DEB08-A04B-496A-ADE6-7B7FDB6D04A3}" type="pres">
      <dgm:prSet presAssocID="{CA07CF27-771D-4E0B-A2AD-060F433F2E67}" presName="linNode" presStyleCnt="0"/>
      <dgm:spPr/>
    </dgm:pt>
    <dgm:pt modelId="{0BDB1988-4255-467C-A251-8CDB4D7EECA0}" type="pres">
      <dgm:prSet presAssocID="{CA07CF27-771D-4E0B-A2AD-060F433F2E67}" presName="parentShp" presStyleLbl="node1" presStyleIdx="2" presStyleCnt="4" custScaleX="41070" custLinFactNeighborX="-1050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7521F6-A406-4929-AD85-4706750C3FF0}" type="pres">
      <dgm:prSet presAssocID="{CA07CF27-771D-4E0B-A2AD-060F433F2E67}" presName="childShp" presStyleLbl="bgAccFollowNode1" presStyleIdx="2" presStyleCnt="4" custScaleX="127389" custScaleY="115882" custLinFactNeighborX="-174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F0F3F67-9959-4332-9702-8DD8D1F7631B}" type="pres">
      <dgm:prSet presAssocID="{534902E7-1932-4458-8298-12FBCFB6B031}" presName="spacing" presStyleCnt="0"/>
      <dgm:spPr/>
    </dgm:pt>
    <dgm:pt modelId="{4C0A206A-4D6B-419E-8643-345D6DBEEF6B}" type="pres">
      <dgm:prSet presAssocID="{955505DF-1A4A-463D-B2BF-99E62D86DEFA}" presName="linNode" presStyleCnt="0"/>
      <dgm:spPr/>
    </dgm:pt>
    <dgm:pt modelId="{E65C99D6-0ED8-4EBA-9B1F-1345B6CFA2DA}" type="pres">
      <dgm:prSet presAssocID="{955505DF-1A4A-463D-B2BF-99E62D86DEFA}" presName="parentShp" presStyleLbl="node1" presStyleIdx="3" presStyleCnt="4" custScaleX="42965" custLinFactNeighborX="-1603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0BC55D-A57D-4F4B-9CE3-9F0AFD75DD47}" type="pres">
      <dgm:prSet presAssocID="{955505DF-1A4A-463D-B2BF-99E62D86DEFA}" presName="childShp" presStyleLbl="bgAccFollowNode1" presStyleIdx="3" presStyleCnt="4" custScaleX="126344" custLinFactNeighborX="-215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26F3EEB-4A61-4BB6-9398-D8EE7530E93D}" type="presOf" srcId="{8E0945DC-CC7E-46AF-87DB-7E2D6AF0CC06}" destId="{A07521F6-A406-4929-AD85-4706750C3FF0}" srcOrd="0" destOrd="0" presId="urn:microsoft.com/office/officeart/2005/8/layout/vList6"/>
    <dgm:cxn modelId="{74D0397F-3085-4B4D-8AB1-4CDE47226072}" type="presOf" srcId="{955505DF-1A4A-463D-B2BF-99E62D86DEFA}" destId="{E65C99D6-0ED8-4EBA-9B1F-1345B6CFA2DA}" srcOrd="0" destOrd="0" presId="urn:microsoft.com/office/officeart/2005/8/layout/vList6"/>
    <dgm:cxn modelId="{81BD0374-D535-490D-BC64-F6FFC5ED32C3}" srcId="{955505DF-1A4A-463D-B2BF-99E62D86DEFA}" destId="{AC6D521C-E13E-41F1-B5E0-F8745B9DA4CF}" srcOrd="0" destOrd="0" parTransId="{17830369-8D18-4D5A-B1FA-71E0E48DDA9C}" sibTransId="{4171D291-8204-481D-BDC4-1538AA5D6B55}"/>
    <dgm:cxn modelId="{D8ABDB37-4AE0-4C78-81CD-4E7174B34A6B}" type="presOf" srcId="{8771E225-494C-4629-8A38-8F6439F1281E}" destId="{04A78DCC-D94D-4572-A4F2-9C1FA0EF16E0}" srcOrd="0" destOrd="0" presId="urn:microsoft.com/office/officeart/2005/8/layout/vList6"/>
    <dgm:cxn modelId="{DD17F68C-B7FF-4BBA-B866-48FCE1DBC131}" srcId="{8771E225-494C-4629-8A38-8F6439F1281E}" destId="{4623A791-5DBC-4A55-AB12-A7DD88365DD0}" srcOrd="0" destOrd="0" parTransId="{E558982A-5AA0-4BC6-BFC2-4D19B25E9022}" sibTransId="{055AC4D9-D52B-4411-8EE9-2A1E5AEB9186}"/>
    <dgm:cxn modelId="{11F677B4-5E41-4B67-AC91-F6F7DB667AF5}" type="presOf" srcId="{C267C8BC-28EC-4971-8750-4327F00F6DA7}" destId="{2648C4EF-F36F-4EEF-8FB0-1E7A903562D6}" srcOrd="0" destOrd="0" presId="urn:microsoft.com/office/officeart/2005/8/layout/vList6"/>
    <dgm:cxn modelId="{B875A1C5-834C-4F20-9DD6-64C6EAD890E1}" srcId="{A7159A8D-304C-4FDB-9594-5EC0A080AE3A}" destId="{955505DF-1A4A-463D-B2BF-99E62D86DEFA}" srcOrd="3" destOrd="0" parTransId="{25CA6161-C6FA-476C-83D7-E5B381111644}" sibTransId="{D1E1BF47-5DF1-44AB-AE7C-64FC35F30441}"/>
    <dgm:cxn modelId="{5F691E8D-681C-41CE-87F0-53E198633ED0}" type="presOf" srcId="{CA07CF27-771D-4E0B-A2AD-060F433F2E67}" destId="{0BDB1988-4255-467C-A251-8CDB4D7EECA0}" srcOrd="0" destOrd="0" presId="urn:microsoft.com/office/officeart/2005/8/layout/vList6"/>
    <dgm:cxn modelId="{9EF9300B-8349-4F40-8970-BA92725B921E}" srcId="{CA07CF27-771D-4E0B-A2AD-060F433F2E67}" destId="{8E0945DC-CC7E-46AF-87DB-7E2D6AF0CC06}" srcOrd="0" destOrd="0" parTransId="{0FC83FCE-AA61-40D7-80B7-7DD189129607}" sibTransId="{7C731074-5045-41C4-8F8A-F84472CDB9E6}"/>
    <dgm:cxn modelId="{5FA28360-7861-4781-9E3D-466F5639D7E4}" srcId="{A7159A8D-304C-4FDB-9594-5EC0A080AE3A}" destId="{CA07CF27-771D-4E0B-A2AD-060F433F2E67}" srcOrd="2" destOrd="0" parTransId="{23149D76-4A6F-4ECC-A9B2-16A335298284}" sibTransId="{534902E7-1932-4458-8298-12FBCFB6B031}"/>
    <dgm:cxn modelId="{B170B7D7-5B58-4246-8797-A50EE95042C6}" type="presOf" srcId="{5288587A-87EF-4B7E-954E-EC64C51EBB21}" destId="{F7D78E9C-E418-4E48-AF38-631774AEF833}" srcOrd="0" destOrd="0" presId="urn:microsoft.com/office/officeart/2005/8/layout/vList6"/>
    <dgm:cxn modelId="{ACBA8E0D-EED4-4E95-B5A2-00F1B9B86176}" type="presOf" srcId="{4623A791-5DBC-4A55-AB12-A7DD88365DD0}" destId="{27361261-E9E2-42CE-ABF2-2026CCDAB67F}" srcOrd="0" destOrd="0" presId="urn:microsoft.com/office/officeart/2005/8/layout/vList6"/>
    <dgm:cxn modelId="{FC1046E4-2C83-4578-9DC1-D4F00EF0A269}" srcId="{C267C8BC-28EC-4971-8750-4327F00F6DA7}" destId="{5288587A-87EF-4B7E-954E-EC64C51EBB21}" srcOrd="0" destOrd="0" parTransId="{F339C884-3F46-4B58-A317-1C623B56BBF8}" sibTransId="{CEC379E9-75B1-44D6-BA4B-BF41C8A6F5E2}"/>
    <dgm:cxn modelId="{68D54F39-2A0C-40F3-AA62-436945727C63}" type="presOf" srcId="{AC6D521C-E13E-41F1-B5E0-F8745B9DA4CF}" destId="{D40BC55D-A57D-4F4B-9CE3-9F0AFD75DD47}" srcOrd="0" destOrd="0" presId="urn:microsoft.com/office/officeart/2005/8/layout/vList6"/>
    <dgm:cxn modelId="{3F33DEA1-19AF-43D3-83D3-02F76D68CF66}" srcId="{A7159A8D-304C-4FDB-9594-5EC0A080AE3A}" destId="{8771E225-494C-4629-8A38-8F6439F1281E}" srcOrd="0" destOrd="0" parTransId="{82E7CAF6-50BC-4E96-BA2F-50ECF9B246E6}" sibTransId="{E803CC4F-0B8C-4F13-AD5E-1DF5FA0E884B}"/>
    <dgm:cxn modelId="{1ABF44D7-AAD4-49BE-80F5-A71E4C439A56}" type="presOf" srcId="{A7159A8D-304C-4FDB-9594-5EC0A080AE3A}" destId="{C3BE4B33-66C9-4F5D-A841-F3DA232281DE}" srcOrd="0" destOrd="0" presId="urn:microsoft.com/office/officeart/2005/8/layout/vList6"/>
    <dgm:cxn modelId="{7A4F6B18-719C-463C-B66A-E0AEB5E97852}" srcId="{A7159A8D-304C-4FDB-9594-5EC0A080AE3A}" destId="{C267C8BC-28EC-4971-8750-4327F00F6DA7}" srcOrd="1" destOrd="0" parTransId="{4C710A41-3BFA-4974-AF9A-2BAA24F8DA52}" sibTransId="{2DDCF975-4599-4605-AEBC-5702B18459D8}"/>
    <dgm:cxn modelId="{9CC435BB-086F-4409-AC82-C9951919C343}" type="presParOf" srcId="{C3BE4B33-66C9-4F5D-A841-F3DA232281DE}" destId="{E4DB87A5-694E-4EEE-8B20-7B889D9F203C}" srcOrd="0" destOrd="0" presId="urn:microsoft.com/office/officeart/2005/8/layout/vList6"/>
    <dgm:cxn modelId="{41FBB74C-665B-4252-8EAC-8BA518DB4E8C}" type="presParOf" srcId="{E4DB87A5-694E-4EEE-8B20-7B889D9F203C}" destId="{04A78DCC-D94D-4572-A4F2-9C1FA0EF16E0}" srcOrd="0" destOrd="0" presId="urn:microsoft.com/office/officeart/2005/8/layout/vList6"/>
    <dgm:cxn modelId="{CCBFED74-6A8F-46CD-A41A-9607E0F91048}" type="presParOf" srcId="{E4DB87A5-694E-4EEE-8B20-7B889D9F203C}" destId="{27361261-E9E2-42CE-ABF2-2026CCDAB67F}" srcOrd="1" destOrd="0" presId="urn:microsoft.com/office/officeart/2005/8/layout/vList6"/>
    <dgm:cxn modelId="{BF26B970-8C41-41FF-A950-76BC5F558050}" type="presParOf" srcId="{C3BE4B33-66C9-4F5D-A841-F3DA232281DE}" destId="{C078B752-1F96-47A0-BC97-36B2CAA868F7}" srcOrd="1" destOrd="0" presId="urn:microsoft.com/office/officeart/2005/8/layout/vList6"/>
    <dgm:cxn modelId="{9021CFCE-FF62-46CB-9E19-A55D02E4E841}" type="presParOf" srcId="{C3BE4B33-66C9-4F5D-A841-F3DA232281DE}" destId="{BDA7F861-43CE-4F25-B1F8-21D4834832E3}" srcOrd="2" destOrd="0" presId="urn:microsoft.com/office/officeart/2005/8/layout/vList6"/>
    <dgm:cxn modelId="{61FA708E-8EE3-48AA-95D3-91D2D3E33760}" type="presParOf" srcId="{BDA7F861-43CE-4F25-B1F8-21D4834832E3}" destId="{2648C4EF-F36F-4EEF-8FB0-1E7A903562D6}" srcOrd="0" destOrd="0" presId="urn:microsoft.com/office/officeart/2005/8/layout/vList6"/>
    <dgm:cxn modelId="{A0F5DB4F-D643-4351-8109-AA581690835A}" type="presParOf" srcId="{BDA7F861-43CE-4F25-B1F8-21D4834832E3}" destId="{F7D78E9C-E418-4E48-AF38-631774AEF833}" srcOrd="1" destOrd="0" presId="urn:microsoft.com/office/officeart/2005/8/layout/vList6"/>
    <dgm:cxn modelId="{F3421805-C496-45FA-9CD5-B0EC3C01B425}" type="presParOf" srcId="{C3BE4B33-66C9-4F5D-A841-F3DA232281DE}" destId="{99F9949C-1D74-4460-B593-A922829DAB47}" srcOrd="3" destOrd="0" presId="urn:microsoft.com/office/officeart/2005/8/layout/vList6"/>
    <dgm:cxn modelId="{69160ED0-3AAB-4E84-9CEA-5FB7E90E6BA5}" type="presParOf" srcId="{C3BE4B33-66C9-4F5D-A841-F3DA232281DE}" destId="{8B6DEB08-A04B-496A-ADE6-7B7FDB6D04A3}" srcOrd="4" destOrd="0" presId="urn:microsoft.com/office/officeart/2005/8/layout/vList6"/>
    <dgm:cxn modelId="{BEA9B005-DB3B-4DDA-93E6-8A29A66C6A5B}" type="presParOf" srcId="{8B6DEB08-A04B-496A-ADE6-7B7FDB6D04A3}" destId="{0BDB1988-4255-467C-A251-8CDB4D7EECA0}" srcOrd="0" destOrd="0" presId="urn:microsoft.com/office/officeart/2005/8/layout/vList6"/>
    <dgm:cxn modelId="{67F44380-7ABB-48C5-A221-00666A5840A8}" type="presParOf" srcId="{8B6DEB08-A04B-496A-ADE6-7B7FDB6D04A3}" destId="{A07521F6-A406-4929-AD85-4706750C3FF0}" srcOrd="1" destOrd="0" presId="urn:microsoft.com/office/officeart/2005/8/layout/vList6"/>
    <dgm:cxn modelId="{2ECFAF1D-2885-4765-B35D-14EF1D235260}" type="presParOf" srcId="{C3BE4B33-66C9-4F5D-A841-F3DA232281DE}" destId="{CF0F3F67-9959-4332-9702-8DD8D1F7631B}" srcOrd="5" destOrd="0" presId="urn:microsoft.com/office/officeart/2005/8/layout/vList6"/>
    <dgm:cxn modelId="{58CA5766-0142-4CEE-B897-AEADE97088BB}" type="presParOf" srcId="{C3BE4B33-66C9-4F5D-A841-F3DA232281DE}" destId="{4C0A206A-4D6B-419E-8643-345D6DBEEF6B}" srcOrd="6" destOrd="0" presId="urn:microsoft.com/office/officeart/2005/8/layout/vList6"/>
    <dgm:cxn modelId="{383EE6B7-3D33-401F-8581-DC0845622739}" type="presParOf" srcId="{4C0A206A-4D6B-419E-8643-345D6DBEEF6B}" destId="{E65C99D6-0ED8-4EBA-9B1F-1345B6CFA2DA}" srcOrd="0" destOrd="0" presId="urn:microsoft.com/office/officeart/2005/8/layout/vList6"/>
    <dgm:cxn modelId="{D494B9E7-8978-4A04-AC7E-F293EB5C781F}" type="presParOf" srcId="{4C0A206A-4D6B-419E-8643-345D6DBEEF6B}" destId="{D40BC55D-A57D-4F4B-9CE3-9F0AFD75DD4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4AFB26-E08C-4993-938C-23DC7F9227E5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859150FE-8EFF-4545-A79D-0574499F8B81}">
      <dgm:prSet phldrT="[Texto]" custT="1"/>
      <dgm:spPr/>
      <dgm:t>
        <a:bodyPr/>
        <a:lstStyle/>
        <a:p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Capacitação de Coord</a:t>
          </a:r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curso </a:t>
          </a:r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(2016)</a:t>
          </a:r>
          <a:endParaRPr lang="pt-BR" sz="1400" dirty="0"/>
        </a:p>
      </dgm:t>
    </dgm:pt>
    <dgm:pt modelId="{93EE4D73-DBE5-441F-BD1E-18EE3467D8B2}" type="parTrans" cxnId="{E080E8DE-4EA6-439D-85B2-672E4B11BA4E}">
      <dgm:prSet/>
      <dgm:spPr/>
      <dgm:t>
        <a:bodyPr/>
        <a:lstStyle/>
        <a:p>
          <a:endParaRPr lang="pt-BR" sz="1400"/>
        </a:p>
      </dgm:t>
    </dgm:pt>
    <dgm:pt modelId="{A375E316-1460-4062-8449-DBF80E143639}" type="sibTrans" cxnId="{E080E8DE-4EA6-439D-85B2-672E4B11BA4E}">
      <dgm:prSet custT="1"/>
      <dgm:spPr/>
      <dgm:t>
        <a:bodyPr/>
        <a:lstStyle/>
        <a:p>
          <a:endParaRPr lang="pt-BR" sz="1400"/>
        </a:p>
      </dgm:t>
    </dgm:pt>
    <dgm:pt modelId="{B538BB0F-B2DA-42B6-B3FC-37C605CB635D}">
      <dgm:prSet phldrT="[Texto]" custT="1"/>
      <dgm:spPr/>
      <dgm:t>
        <a:bodyPr/>
        <a:lstStyle/>
        <a:p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Encontro dos Diretores de Ensino</a:t>
          </a:r>
        </a:p>
        <a:p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(2016 a 2018)</a:t>
          </a:r>
          <a:endParaRPr lang="pt-BR" sz="1400" dirty="0"/>
        </a:p>
      </dgm:t>
    </dgm:pt>
    <dgm:pt modelId="{0746A56D-45FB-4CC1-B566-AD3086CD702F}" type="parTrans" cxnId="{88433247-FEE8-49E9-BE10-2C23238A68EA}">
      <dgm:prSet/>
      <dgm:spPr/>
      <dgm:t>
        <a:bodyPr/>
        <a:lstStyle/>
        <a:p>
          <a:endParaRPr lang="pt-BR" sz="1400"/>
        </a:p>
      </dgm:t>
    </dgm:pt>
    <dgm:pt modelId="{136B8BAD-0087-430C-9D98-B3F6A7298632}" type="sibTrans" cxnId="{88433247-FEE8-49E9-BE10-2C23238A68EA}">
      <dgm:prSet custT="1"/>
      <dgm:spPr/>
      <dgm:t>
        <a:bodyPr/>
        <a:lstStyle/>
        <a:p>
          <a:endParaRPr lang="pt-BR" sz="1400"/>
        </a:p>
      </dgm:t>
    </dgm:pt>
    <dgm:pt modelId="{526E1189-C85E-46BC-9EBF-DCE806CFC00B}">
      <dgm:prSet phldrT="[Texto]" custT="1"/>
      <dgm:spPr/>
      <dgm:t>
        <a:bodyPr/>
        <a:lstStyle/>
        <a:p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Encontros Integrados (2016 a 2018)</a:t>
          </a:r>
          <a:endParaRPr lang="pt-BR" sz="1400" dirty="0"/>
        </a:p>
      </dgm:t>
    </dgm:pt>
    <dgm:pt modelId="{4FC9AC41-0DED-48C8-9600-5DC02FCDAE57}" type="parTrans" cxnId="{21ED0743-6A85-476D-B259-B2C8411DE9A6}">
      <dgm:prSet/>
      <dgm:spPr/>
      <dgm:t>
        <a:bodyPr/>
        <a:lstStyle/>
        <a:p>
          <a:endParaRPr lang="pt-BR" sz="1400"/>
        </a:p>
      </dgm:t>
    </dgm:pt>
    <dgm:pt modelId="{5EA00B3E-F896-4874-B8F1-45BD9112ED23}" type="sibTrans" cxnId="{21ED0743-6A85-476D-B259-B2C8411DE9A6}">
      <dgm:prSet custT="1"/>
      <dgm:spPr/>
      <dgm:t>
        <a:bodyPr/>
        <a:lstStyle/>
        <a:p>
          <a:endParaRPr lang="pt-BR" sz="1400"/>
        </a:p>
      </dgm:t>
    </dgm:pt>
    <dgm:pt modelId="{E3AB13FB-EFE8-4EB9-9010-0C6CF1AE6FF7}">
      <dgm:prSet phldrT="[Texto]" custT="1"/>
      <dgm:spPr/>
      <dgm:t>
        <a:bodyPr/>
        <a:lstStyle/>
        <a:p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Encontro com os </a:t>
          </a:r>
          <a:r>
            <a:rPr lang="pt-BR" sz="1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NDEs</a:t>
          </a:r>
          <a:endParaRPr lang="pt-BR" sz="1400" dirty="0"/>
        </a:p>
      </dgm:t>
    </dgm:pt>
    <dgm:pt modelId="{C42CC678-2103-4F2E-BB3A-EA9748A5BDEC}" type="parTrans" cxnId="{4ED461DF-B3B7-412A-8292-BA2FAB3B1A3F}">
      <dgm:prSet/>
      <dgm:spPr/>
      <dgm:t>
        <a:bodyPr/>
        <a:lstStyle/>
        <a:p>
          <a:endParaRPr lang="pt-BR" sz="1400"/>
        </a:p>
      </dgm:t>
    </dgm:pt>
    <dgm:pt modelId="{2E41C7E5-9E8E-4531-8606-D1C8184748B3}" type="sibTrans" cxnId="{4ED461DF-B3B7-412A-8292-BA2FAB3B1A3F}">
      <dgm:prSet custT="1"/>
      <dgm:spPr/>
      <dgm:t>
        <a:bodyPr/>
        <a:lstStyle/>
        <a:p>
          <a:endParaRPr lang="pt-BR" sz="1400"/>
        </a:p>
      </dgm:t>
    </dgm:pt>
    <dgm:pt modelId="{94917884-64F8-41A0-9610-B9DCDC41B988}">
      <dgm:prSet phldrT="[Texto]" custT="1"/>
      <dgm:spPr/>
      <dgm:t>
        <a:bodyPr/>
        <a:lstStyle/>
        <a:p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Eventos Acadêmicos Científicos </a:t>
          </a:r>
          <a:endParaRPr lang="pt-BR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193CF73-BC85-4019-B5F3-BFD6B0D9BD46}" type="parTrans" cxnId="{6867C88B-A3B0-405A-8143-6E4D47F68532}">
      <dgm:prSet/>
      <dgm:spPr/>
      <dgm:t>
        <a:bodyPr/>
        <a:lstStyle/>
        <a:p>
          <a:endParaRPr lang="pt-BR" sz="1400"/>
        </a:p>
      </dgm:t>
    </dgm:pt>
    <dgm:pt modelId="{32510F27-B486-4D77-876A-1232DC8E8CD2}" type="sibTrans" cxnId="{6867C88B-A3B0-405A-8143-6E4D47F68532}">
      <dgm:prSet custT="1"/>
      <dgm:spPr/>
      <dgm:t>
        <a:bodyPr/>
        <a:lstStyle/>
        <a:p>
          <a:endParaRPr lang="pt-BR" sz="1400"/>
        </a:p>
      </dgm:t>
    </dgm:pt>
    <dgm:pt modelId="{22814778-4C24-4F2D-BEC9-325AD4C632DD}">
      <dgm:prSet phldrT="[Texto]" custT="1"/>
      <dgm:spPr/>
      <dgm:t>
        <a:bodyPr/>
        <a:lstStyle/>
        <a:p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Fórum dos Coord. Graduação (2016 a 2018)</a:t>
          </a:r>
          <a:endParaRPr lang="pt-BR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71B434-7B58-4A58-9EC6-0F35A1CED640}" type="parTrans" cxnId="{295A7012-674E-4A8E-A833-9CE0437DC47C}">
      <dgm:prSet/>
      <dgm:spPr/>
      <dgm:t>
        <a:bodyPr/>
        <a:lstStyle/>
        <a:p>
          <a:endParaRPr lang="pt-BR" sz="1400"/>
        </a:p>
      </dgm:t>
    </dgm:pt>
    <dgm:pt modelId="{7B63F3E1-93AF-445F-9B23-D8954997EA03}" type="sibTrans" cxnId="{295A7012-674E-4A8E-A833-9CE0437DC47C}">
      <dgm:prSet custT="1"/>
      <dgm:spPr/>
      <dgm:t>
        <a:bodyPr/>
        <a:lstStyle/>
        <a:p>
          <a:endParaRPr lang="pt-BR" sz="1400"/>
        </a:p>
      </dgm:t>
    </dgm:pt>
    <dgm:pt modelId="{26AED5C7-A562-45F2-8CCF-BD873298A7E5}" type="pres">
      <dgm:prSet presAssocID="{5A4AFB26-E08C-4993-938C-23DC7F9227E5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257B624-7DCC-4A24-87B6-16160E0EE118}" type="pres">
      <dgm:prSet presAssocID="{5A4AFB26-E08C-4993-938C-23DC7F9227E5}" presName="arrow" presStyleLbl="bgShp" presStyleIdx="0" presStyleCnt="1"/>
      <dgm:spPr/>
      <dgm:t>
        <a:bodyPr/>
        <a:lstStyle/>
        <a:p>
          <a:endParaRPr lang="pt-BR"/>
        </a:p>
      </dgm:t>
    </dgm:pt>
    <dgm:pt modelId="{CC3228FE-3E3D-4CD3-9F5F-C35784236CF5}" type="pres">
      <dgm:prSet presAssocID="{5A4AFB26-E08C-4993-938C-23DC7F9227E5}" presName="linearProcess" presStyleCnt="0"/>
      <dgm:spPr/>
      <dgm:t>
        <a:bodyPr/>
        <a:lstStyle/>
        <a:p>
          <a:endParaRPr lang="pt-BR"/>
        </a:p>
      </dgm:t>
    </dgm:pt>
    <dgm:pt modelId="{6E4705B5-E199-4C53-A449-8103F2F9F264}" type="pres">
      <dgm:prSet presAssocID="{859150FE-8EFF-4545-A79D-0574499F8B81}" presName="textNode" presStyleLbl="node1" presStyleIdx="0" presStyleCnt="6" custScaleX="1218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F8DC2A-BF86-44CE-A130-99C24A6A006B}" type="pres">
      <dgm:prSet presAssocID="{A375E316-1460-4062-8449-DBF80E143639}" presName="sibTrans" presStyleCnt="0"/>
      <dgm:spPr/>
      <dgm:t>
        <a:bodyPr/>
        <a:lstStyle/>
        <a:p>
          <a:endParaRPr lang="pt-BR"/>
        </a:p>
      </dgm:t>
    </dgm:pt>
    <dgm:pt modelId="{5523B052-D254-40DA-862F-851F6F7DE5A2}" type="pres">
      <dgm:prSet presAssocID="{B538BB0F-B2DA-42B6-B3FC-37C605CB635D}" presName="textNode" presStyleLbl="node1" presStyleIdx="1" presStyleCnt="6" custScaleX="1358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7DE259-928A-4A62-BBD2-F4F95F0662B3}" type="pres">
      <dgm:prSet presAssocID="{136B8BAD-0087-430C-9D98-B3F6A7298632}" presName="sibTrans" presStyleCnt="0"/>
      <dgm:spPr/>
      <dgm:t>
        <a:bodyPr/>
        <a:lstStyle/>
        <a:p>
          <a:endParaRPr lang="pt-BR"/>
        </a:p>
      </dgm:t>
    </dgm:pt>
    <dgm:pt modelId="{213B0749-5717-4E6B-8CE4-38F91E94F385}" type="pres">
      <dgm:prSet presAssocID="{526E1189-C85E-46BC-9EBF-DCE806CFC00B}" presName="textNode" presStyleLbl="node1" presStyleIdx="2" presStyleCnt="6" custScaleX="12797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1D2CE8-FB91-4510-AF90-043F6F8BC10B}" type="pres">
      <dgm:prSet presAssocID="{5EA00B3E-F896-4874-B8F1-45BD9112ED23}" presName="sibTrans" presStyleCnt="0"/>
      <dgm:spPr/>
      <dgm:t>
        <a:bodyPr/>
        <a:lstStyle/>
        <a:p>
          <a:endParaRPr lang="pt-BR"/>
        </a:p>
      </dgm:t>
    </dgm:pt>
    <dgm:pt modelId="{5164ED22-3D8A-46FF-A7D4-05D502B3C94F}" type="pres">
      <dgm:prSet presAssocID="{E3AB13FB-EFE8-4EB9-9010-0C6CF1AE6FF7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AA82E8-297B-4FC1-A5A9-645354C9EFF9}" type="pres">
      <dgm:prSet presAssocID="{2E41C7E5-9E8E-4531-8606-D1C8184748B3}" presName="sibTrans" presStyleCnt="0"/>
      <dgm:spPr/>
      <dgm:t>
        <a:bodyPr/>
        <a:lstStyle/>
        <a:p>
          <a:endParaRPr lang="pt-BR"/>
        </a:p>
      </dgm:t>
    </dgm:pt>
    <dgm:pt modelId="{AC50B8C6-1B88-444D-AA6F-24CF47C4B27E}" type="pres">
      <dgm:prSet presAssocID="{94917884-64F8-41A0-9610-B9DCDC41B988}" presName="textNode" presStyleLbl="node1" presStyleIdx="4" presStyleCnt="6" custScaleX="11711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06C85D-FCCE-4093-AB4B-38FDDF3F43DC}" type="pres">
      <dgm:prSet presAssocID="{32510F27-B486-4D77-876A-1232DC8E8CD2}" presName="sibTrans" presStyleCnt="0"/>
      <dgm:spPr/>
      <dgm:t>
        <a:bodyPr/>
        <a:lstStyle/>
        <a:p>
          <a:endParaRPr lang="pt-BR"/>
        </a:p>
      </dgm:t>
    </dgm:pt>
    <dgm:pt modelId="{03B4C12D-F624-4A39-A01B-1AA634FD1CAA}" type="pres">
      <dgm:prSet presAssocID="{22814778-4C24-4F2D-BEC9-325AD4C632DD}" presName="textNode" presStyleLbl="node1" presStyleIdx="5" presStyleCnt="6" custScaleX="14376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ED461DF-B3B7-412A-8292-BA2FAB3B1A3F}" srcId="{5A4AFB26-E08C-4993-938C-23DC7F9227E5}" destId="{E3AB13FB-EFE8-4EB9-9010-0C6CF1AE6FF7}" srcOrd="3" destOrd="0" parTransId="{C42CC678-2103-4F2E-BB3A-EA9748A5BDEC}" sibTransId="{2E41C7E5-9E8E-4531-8606-D1C8184748B3}"/>
    <dgm:cxn modelId="{21ED0743-6A85-476D-B259-B2C8411DE9A6}" srcId="{5A4AFB26-E08C-4993-938C-23DC7F9227E5}" destId="{526E1189-C85E-46BC-9EBF-DCE806CFC00B}" srcOrd="2" destOrd="0" parTransId="{4FC9AC41-0DED-48C8-9600-5DC02FCDAE57}" sibTransId="{5EA00B3E-F896-4874-B8F1-45BD9112ED23}"/>
    <dgm:cxn modelId="{FA4A0B15-75A5-461B-8D0E-1C97FBEFF5D4}" type="presOf" srcId="{5A4AFB26-E08C-4993-938C-23DC7F9227E5}" destId="{26AED5C7-A562-45F2-8CCF-BD873298A7E5}" srcOrd="0" destOrd="0" presId="urn:microsoft.com/office/officeart/2005/8/layout/hProcess9"/>
    <dgm:cxn modelId="{D4792BD9-043A-410D-A1C5-2F794F1C772F}" type="presOf" srcId="{859150FE-8EFF-4545-A79D-0574499F8B81}" destId="{6E4705B5-E199-4C53-A449-8103F2F9F264}" srcOrd="0" destOrd="0" presId="urn:microsoft.com/office/officeart/2005/8/layout/hProcess9"/>
    <dgm:cxn modelId="{1B003D72-054D-49FA-A735-66EFFF44DD22}" type="presOf" srcId="{E3AB13FB-EFE8-4EB9-9010-0C6CF1AE6FF7}" destId="{5164ED22-3D8A-46FF-A7D4-05D502B3C94F}" srcOrd="0" destOrd="0" presId="urn:microsoft.com/office/officeart/2005/8/layout/hProcess9"/>
    <dgm:cxn modelId="{6867C88B-A3B0-405A-8143-6E4D47F68532}" srcId="{5A4AFB26-E08C-4993-938C-23DC7F9227E5}" destId="{94917884-64F8-41A0-9610-B9DCDC41B988}" srcOrd="4" destOrd="0" parTransId="{4193CF73-BC85-4019-B5F3-BFD6B0D9BD46}" sibTransId="{32510F27-B486-4D77-876A-1232DC8E8CD2}"/>
    <dgm:cxn modelId="{295A7012-674E-4A8E-A833-9CE0437DC47C}" srcId="{5A4AFB26-E08C-4993-938C-23DC7F9227E5}" destId="{22814778-4C24-4F2D-BEC9-325AD4C632DD}" srcOrd="5" destOrd="0" parTransId="{5A71B434-7B58-4A58-9EC6-0F35A1CED640}" sibTransId="{7B63F3E1-93AF-445F-9B23-D8954997EA03}"/>
    <dgm:cxn modelId="{FF39E78F-F515-463D-8E50-09BF3A655D16}" type="presOf" srcId="{B538BB0F-B2DA-42B6-B3FC-37C605CB635D}" destId="{5523B052-D254-40DA-862F-851F6F7DE5A2}" srcOrd="0" destOrd="0" presId="urn:microsoft.com/office/officeart/2005/8/layout/hProcess9"/>
    <dgm:cxn modelId="{875C7AE6-A274-49B3-A6D2-46C81B0B40AE}" type="presOf" srcId="{94917884-64F8-41A0-9610-B9DCDC41B988}" destId="{AC50B8C6-1B88-444D-AA6F-24CF47C4B27E}" srcOrd="0" destOrd="0" presId="urn:microsoft.com/office/officeart/2005/8/layout/hProcess9"/>
    <dgm:cxn modelId="{0ED02D84-0B38-403C-AA71-A4B6AA926C40}" type="presOf" srcId="{526E1189-C85E-46BC-9EBF-DCE806CFC00B}" destId="{213B0749-5717-4E6B-8CE4-38F91E94F385}" srcOrd="0" destOrd="0" presId="urn:microsoft.com/office/officeart/2005/8/layout/hProcess9"/>
    <dgm:cxn modelId="{F268081E-F35E-497C-8727-66DA11AB8F09}" type="presOf" srcId="{22814778-4C24-4F2D-BEC9-325AD4C632DD}" destId="{03B4C12D-F624-4A39-A01B-1AA634FD1CAA}" srcOrd="0" destOrd="0" presId="urn:microsoft.com/office/officeart/2005/8/layout/hProcess9"/>
    <dgm:cxn modelId="{88433247-FEE8-49E9-BE10-2C23238A68EA}" srcId="{5A4AFB26-E08C-4993-938C-23DC7F9227E5}" destId="{B538BB0F-B2DA-42B6-B3FC-37C605CB635D}" srcOrd="1" destOrd="0" parTransId="{0746A56D-45FB-4CC1-B566-AD3086CD702F}" sibTransId="{136B8BAD-0087-430C-9D98-B3F6A7298632}"/>
    <dgm:cxn modelId="{E080E8DE-4EA6-439D-85B2-672E4B11BA4E}" srcId="{5A4AFB26-E08C-4993-938C-23DC7F9227E5}" destId="{859150FE-8EFF-4545-A79D-0574499F8B81}" srcOrd="0" destOrd="0" parTransId="{93EE4D73-DBE5-441F-BD1E-18EE3467D8B2}" sibTransId="{A375E316-1460-4062-8449-DBF80E143639}"/>
    <dgm:cxn modelId="{BD76DA88-F313-4A33-89F8-6D4D98293EC1}" type="presParOf" srcId="{26AED5C7-A562-45F2-8CCF-BD873298A7E5}" destId="{6257B624-7DCC-4A24-87B6-16160E0EE118}" srcOrd="0" destOrd="0" presId="urn:microsoft.com/office/officeart/2005/8/layout/hProcess9"/>
    <dgm:cxn modelId="{11A744C0-1644-4498-847E-67AFAC98CDFE}" type="presParOf" srcId="{26AED5C7-A562-45F2-8CCF-BD873298A7E5}" destId="{CC3228FE-3E3D-4CD3-9F5F-C35784236CF5}" srcOrd="1" destOrd="0" presId="urn:microsoft.com/office/officeart/2005/8/layout/hProcess9"/>
    <dgm:cxn modelId="{1FC0C597-EEBB-4387-B7FE-669302616D2E}" type="presParOf" srcId="{CC3228FE-3E3D-4CD3-9F5F-C35784236CF5}" destId="{6E4705B5-E199-4C53-A449-8103F2F9F264}" srcOrd="0" destOrd="0" presId="urn:microsoft.com/office/officeart/2005/8/layout/hProcess9"/>
    <dgm:cxn modelId="{39586BAF-56E4-4421-8FEA-E444CEBC24F6}" type="presParOf" srcId="{CC3228FE-3E3D-4CD3-9F5F-C35784236CF5}" destId="{2AF8DC2A-BF86-44CE-A130-99C24A6A006B}" srcOrd="1" destOrd="0" presId="urn:microsoft.com/office/officeart/2005/8/layout/hProcess9"/>
    <dgm:cxn modelId="{D1D17404-B7D3-4F62-B502-796E18D0561B}" type="presParOf" srcId="{CC3228FE-3E3D-4CD3-9F5F-C35784236CF5}" destId="{5523B052-D254-40DA-862F-851F6F7DE5A2}" srcOrd="2" destOrd="0" presId="urn:microsoft.com/office/officeart/2005/8/layout/hProcess9"/>
    <dgm:cxn modelId="{14E74AF8-8E04-4F32-B76A-B0CA302BF451}" type="presParOf" srcId="{CC3228FE-3E3D-4CD3-9F5F-C35784236CF5}" destId="{F57DE259-928A-4A62-BBD2-F4F95F0662B3}" srcOrd="3" destOrd="0" presId="urn:microsoft.com/office/officeart/2005/8/layout/hProcess9"/>
    <dgm:cxn modelId="{B03C0145-64C8-4131-8112-9816EEAC8B7B}" type="presParOf" srcId="{CC3228FE-3E3D-4CD3-9F5F-C35784236CF5}" destId="{213B0749-5717-4E6B-8CE4-38F91E94F385}" srcOrd="4" destOrd="0" presId="urn:microsoft.com/office/officeart/2005/8/layout/hProcess9"/>
    <dgm:cxn modelId="{107E653E-D74C-4BA0-AFC3-A52DB6631F3D}" type="presParOf" srcId="{CC3228FE-3E3D-4CD3-9F5F-C35784236CF5}" destId="{1E1D2CE8-FB91-4510-AF90-043F6F8BC10B}" srcOrd="5" destOrd="0" presId="urn:microsoft.com/office/officeart/2005/8/layout/hProcess9"/>
    <dgm:cxn modelId="{0A8E5D3F-C187-4F76-BAFB-75ABE1E36B61}" type="presParOf" srcId="{CC3228FE-3E3D-4CD3-9F5F-C35784236CF5}" destId="{5164ED22-3D8A-46FF-A7D4-05D502B3C94F}" srcOrd="6" destOrd="0" presId="urn:microsoft.com/office/officeart/2005/8/layout/hProcess9"/>
    <dgm:cxn modelId="{0147B1E4-F2B3-4CD6-9651-B630C449FE50}" type="presParOf" srcId="{CC3228FE-3E3D-4CD3-9F5F-C35784236CF5}" destId="{37AA82E8-297B-4FC1-A5A9-645354C9EFF9}" srcOrd="7" destOrd="0" presId="urn:microsoft.com/office/officeart/2005/8/layout/hProcess9"/>
    <dgm:cxn modelId="{40439317-DA7A-4155-9018-FC149DECA77D}" type="presParOf" srcId="{CC3228FE-3E3D-4CD3-9F5F-C35784236CF5}" destId="{AC50B8C6-1B88-444D-AA6F-24CF47C4B27E}" srcOrd="8" destOrd="0" presId="urn:microsoft.com/office/officeart/2005/8/layout/hProcess9"/>
    <dgm:cxn modelId="{03561106-382A-4D21-BD1D-584C6861F33E}" type="presParOf" srcId="{CC3228FE-3E3D-4CD3-9F5F-C35784236CF5}" destId="{C706C85D-FCCE-4093-AB4B-38FDDF3F43DC}" srcOrd="9" destOrd="0" presId="urn:microsoft.com/office/officeart/2005/8/layout/hProcess9"/>
    <dgm:cxn modelId="{2DE81117-37F4-4935-8530-18B918D58EC1}" type="presParOf" srcId="{CC3228FE-3E3D-4CD3-9F5F-C35784236CF5}" destId="{03B4C12D-F624-4A39-A01B-1AA634FD1CAA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BCC7A1-3B6D-4424-890F-9153DA3D8C75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E3CFC2C-3DEB-43F3-B496-4A4E5F6BBBE4}">
      <dgm:prSet phldrT="[Texto]"/>
      <dgm:spPr>
        <a:solidFill>
          <a:srgbClr val="00B0F0"/>
        </a:solidFill>
      </dgm:spPr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Chamada Interna para submissão de projetos (DE)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B41143-65EB-42D9-8A66-892644D5872B}" type="parTrans" cxnId="{3070F963-24F8-404E-83EB-21B43178FDE6}">
      <dgm:prSet/>
      <dgm:spPr/>
      <dgm:t>
        <a:bodyPr/>
        <a:lstStyle/>
        <a:p>
          <a:endParaRPr lang="pt-BR"/>
        </a:p>
      </dgm:t>
    </dgm:pt>
    <dgm:pt modelId="{080417D0-23F1-43C3-8275-66914F22D936}" type="sibTrans" cxnId="{3070F963-24F8-404E-83EB-21B43178FDE6}">
      <dgm:prSet/>
      <dgm:spPr/>
      <dgm:t>
        <a:bodyPr/>
        <a:lstStyle/>
        <a:p>
          <a:endParaRPr lang="pt-BR"/>
        </a:p>
      </dgm:t>
    </dgm:pt>
    <dgm:pt modelId="{7E03DA9E-A0B0-4E55-9A0E-3ACDD382B296}">
      <dgm:prSet phldrT="[Texto]"/>
      <dgm:spPr>
        <a:solidFill>
          <a:srgbClr val="FFC000"/>
        </a:solidFill>
      </dgm:spPr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Submissão de projetos (professores)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9E4A42-153C-40FD-A9A2-8570881C34A6}" type="parTrans" cxnId="{341618A1-3927-4089-B620-D751722C59CB}">
      <dgm:prSet/>
      <dgm:spPr/>
      <dgm:t>
        <a:bodyPr/>
        <a:lstStyle/>
        <a:p>
          <a:endParaRPr lang="pt-BR"/>
        </a:p>
      </dgm:t>
    </dgm:pt>
    <dgm:pt modelId="{D07F2EEB-E4BC-4BED-806F-C9628C0B1441}" type="sibTrans" cxnId="{341618A1-3927-4089-B620-D751722C59CB}">
      <dgm:prSet/>
      <dgm:spPr/>
      <dgm:t>
        <a:bodyPr/>
        <a:lstStyle/>
        <a:p>
          <a:endParaRPr lang="pt-BR"/>
        </a:p>
      </dgm:t>
    </dgm:pt>
    <dgm:pt modelId="{E54F1672-B305-4437-8267-B0E965F911BD}">
      <dgm:prSet phldrT="[Texto]"/>
      <dgm:spPr>
        <a:solidFill>
          <a:srgbClr val="7030A0"/>
        </a:solidFill>
      </dgm:spPr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Análise dos projetos (colegiado)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D89B3E-D4CC-4710-84DB-33B21CFA9347}" type="parTrans" cxnId="{EEB596A7-B731-4238-BD02-6027102991CC}">
      <dgm:prSet/>
      <dgm:spPr/>
      <dgm:t>
        <a:bodyPr/>
        <a:lstStyle/>
        <a:p>
          <a:endParaRPr lang="pt-BR"/>
        </a:p>
      </dgm:t>
    </dgm:pt>
    <dgm:pt modelId="{54772054-6E71-4532-AEF8-2606AB18EC4C}" type="sibTrans" cxnId="{EEB596A7-B731-4238-BD02-6027102991CC}">
      <dgm:prSet/>
      <dgm:spPr/>
      <dgm:t>
        <a:bodyPr/>
        <a:lstStyle/>
        <a:p>
          <a:endParaRPr lang="pt-BR"/>
        </a:p>
      </dgm:t>
    </dgm:pt>
    <dgm:pt modelId="{443E7E2B-49D0-4CEE-BB76-587C02B7D57F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Homologação (DE)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6029C9-3EDC-4A73-A365-06850672D89E}" type="parTrans" cxnId="{60AA2892-BE9D-481F-89B0-08444853D85F}">
      <dgm:prSet/>
      <dgm:spPr/>
      <dgm:t>
        <a:bodyPr/>
        <a:lstStyle/>
        <a:p>
          <a:endParaRPr lang="pt-BR"/>
        </a:p>
      </dgm:t>
    </dgm:pt>
    <dgm:pt modelId="{BA84A0E0-5F3F-47A1-899A-C04DC7760E91}" type="sibTrans" cxnId="{60AA2892-BE9D-481F-89B0-08444853D85F}">
      <dgm:prSet/>
      <dgm:spPr/>
      <dgm:t>
        <a:bodyPr/>
        <a:lstStyle/>
        <a:p>
          <a:endParaRPr lang="pt-BR"/>
        </a:p>
      </dgm:t>
    </dgm:pt>
    <dgm:pt modelId="{31AAF55C-F636-46C2-80A5-19E642BBEECA}">
      <dgm:prSet phldrT="[Texto]"/>
      <dgm:spPr>
        <a:solidFill>
          <a:srgbClr val="00B050"/>
        </a:solidFill>
      </dgm:spPr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Validação dos projetos (Setor de Extensão)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87C80C-E0D7-4D95-9675-507FF18BA7B4}" type="parTrans" cxnId="{6AB5BF21-108F-48B4-94D0-53BB8A5EB738}">
      <dgm:prSet/>
      <dgm:spPr/>
      <dgm:t>
        <a:bodyPr/>
        <a:lstStyle/>
        <a:p>
          <a:endParaRPr lang="pt-BR"/>
        </a:p>
      </dgm:t>
    </dgm:pt>
    <dgm:pt modelId="{703856AA-80CC-4C24-81C8-7E6C27E7494F}" type="sibTrans" cxnId="{6AB5BF21-108F-48B4-94D0-53BB8A5EB738}">
      <dgm:prSet/>
      <dgm:spPr/>
      <dgm:t>
        <a:bodyPr/>
        <a:lstStyle/>
        <a:p>
          <a:endParaRPr lang="pt-BR"/>
        </a:p>
      </dgm:t>
    </dgm:pt>
    <dgm:pt modelId="{0E515D6A-1088-469E-AD22-A5C647D33C77}">
      <dgm:prSet/>
      <dgm:spPr>
        <a:solidFill>
          <a:schemeClr val="accent4"/>
        </a:solidFill>
      </dgm:spPr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Acompanhamento dos projetos (Coord./colegiado)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1FA013-999E-4CF0-8E53-79038194DAE0}" type="parTrans" cxnId="{2BDF3656-BCD7-4E96-BC55-6CE3FF631053}">
      <dgm:prSet/>
      <dgm:spPr/>
      <dgm:t>
        <a:bodyPr/>
        <a:lstStyle/>
        <a:p>
          <a:endParaRPr lang="pt-BR"/>
        </a:p>
      </dgm:t>
    </dgm:pt>
    <dgm:pt modelId="{D1C526EE-C40B-41C1-9B19-0555876558EF}" type="sibTrans" cxnId="{2BDF3656-BCD7-4E96-BC55-6CE3FF631053}">
      <dgm:prSet/>
      <dgm:spPr/>
      <dgm:t>
        <a:bodyPr/>
        <a:lstStyle/>
        <a:p>
          <a:endParaRPr lang="pt-BR"/>
        </a:p>
      </dgm:t>
    </dgm:pt>
    <dgm:pt modelId="{60028919-E961-4EC7-B7AF-6584641C2453}">
      <dgm:prSet/>
      <dgm:spPr>
        <a:solidFill>
          <a:srgbClr val="002060"/>
        </a:solidFill>
      </dgm:spPr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Relatório Final (professor)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A65940-9753-4CAF-AD37-471FDDB1FD6A}" type="parTrans" cxnId="{EDBCB542-0544-4D59-BE9B-515DBC381DFF}">
      <dgm:prSet/>
      <dgm:spPr/>
      <dgm:t>
        <a:bodyPr/>
        <a:lstStyle/>
        <a:p>
          <a:endParaRPr lang="pt-BR"/>
        </a:p>
      </dgm:t>
    </dgm:pt>
    <dgm:pt modelId="{33E11F46-B91C-4372-812B-204CA911A390}" type="sibTrans" cxnId="{EDBCB542-0544-4D59-BE9B-515DBC381DFF}">
      <dgm:prSet/>
      <dgm:spPr/>
      <dgm:t>
        <a:bodyPr/>
        <a:lstStyle/>
        <a:p>
          <a:endParaRPr lang="pt-BR"/>
        </a:p>
      </dgm:t>
    </dgm:pt>
    <dgm:pt modelId="{D7432C61-45D6-4A12-A34E-7FCEAEC3CE7C}">
      <dgm:prSet/>
      <dgm:spPr>
        <a:solidFill>
          <a:srgbClr val="C00000"/>
        </a:solidFill>
      </dgm:spPr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Aprovação do relatório (colegiado)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96ECE0-4999-4DF5-B711-D970426C22AC}" type="parTrans" cxnId="{CEA734E0-2DEC-4EC8-A590-11DA44A3FC46}">
      <dgm:prSet/>
      <dgm:spPr/>
      <dgm:t>
        <a:bodyPr/>
        <a:lstStyle/>
        <a:p>
          <a:endParaRPr lang="pt-BR"/>
        </a:p>
      </dgm:t>
    </dgm:pt>
    <dgm:pt modelId="{7837FAE7-711E-4B09-99AC-ACED03959699}" type="sibTrans" cxnId="{CEA734E0-2DEC-4EC8-A590-11DA44A3FC46}">
      <dgm:prSet/>
      <dgm:spPr/>
      <dgm:t>
        <a:bodyPr/>
        <a:lstStyle/>
        <a:p>
          <a:endParaRPr lang="pt-BR"/>
        </a:p>
      </dgm:t>
    </dgm:pt>
    <dgm:pt modelId="{CA97284D-8B60-4F3E-B3DD-F32926E54C93}">
      <dgm:prSet/>
      <dgm:spPr>
        <a:solidFill>
          <a:srgbClr val="866600"/>
        </a:solidFill>
      </dgm:spPr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Certificação (Setor de Extensão)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946C80-15D6-48AE-A70E-3ADC6404EE97}" type="parTrans" cxnId="{1009FA42-4CDB-4181-B060-0ACDCE7644B5}">
      <dgm:prSet/>
      <dgm:spPr/>
      <dgm:t>
        <a:bodyPr/>
        <a:lstStyle/>
        <a:p>
          <a:endParaRPr lang="pt-BR"/>
        </a:p>
      </dgm:t>
    </dgm:pt>
    <dgm:pt modelId="{8CB9C354-F9EF-4605-80D1-6DEE86471EB0}" type="sibTrans" cxnId="{1009FA42-4CDB-4181-B060-0ACDCE7644B5}">
      <dgm:prSet/>
      <dgm:spPr/>
      <dgm:t>
        <a:bodyPr/>
        <a:lstStyle/>
        <a:p>
          <a:endParaRPr lang="pt-BR"/>
        </a:p>
      </dgm:t>
    </dgm:pt>
    <dgm:pt modelId="{52C4212A-2E65-468A-AE9D-605FDF926BAD}" type="pres">
      <dgm:prSet presAssocID="{8BBCC7A1-3B6D-4424-890F-9153DA3D8C75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pt-BR"/>
        </a:p>
      </dgm:t>
    </dgm:pt>
    <dgm:pt modelId="{A8AB16AF-1B49-43BF-996A-D6E6B5A1CDD3}" type="pres">
      <dgm:prSet presAssocID="{AE3CFC2C-3DEB-43F3-B496-4A4E5F6BBBE4}" presName="compNode" presStyleCnt="0"/>
      <dgm:spPr/>
    </dgm:pt>
    <dgm:pt modelId="{797DD900-47D4-42CE-80A4-FE711790C7E2}" type="pres">
      <dgm:prSet presAssocID="{AE3CFC2C-3DEB-43F3-B496-4A4E5F6BBBE4}" presName="dummyConnPt" presStyleCnt="0"/>
      <dgm:spPr/>
    </dgm:pt>
    <dgm:pt modelId="{D31989F2-969C-4E79-B91D-44E4784625A4}" type="pres">
      <dgm:prSet presAssocID="{AE3CFC2C-3DEB-43F3-B496-4A4E5F6BBBE4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8A1BAD-3072-4B88-940C-CBF1433D38FF}" type="pres">
      <dgm:prSet presAssocID="{080417D0-23F1-43C3-8275-66914F22D936}" presName="sibTrans" presStyleLbl="bgSibTrans2D1" presStyleIdx="0" presStyleCnt="8"/>
      <dgm:spPr/>
      <dgm:t>
        <a:bodyPr/>
        <a:lstStyle/>
        <a:p>
          <a:endParaRPr lang="pt-BR"/>
        </a:p>
      </dgm:t>
    </dgm:pt>
    <dgm:pt modelId="{30596967-181F-4E1F-9431-D84CB54FAF99}" type="pres">
      <dgm:prSet presAssocID="{7E03DA9E-A0B0-4E55-9A0E-3ACDD382B296}" presName="compNode" presStyleCnt="0"/>
      <dgm:spPr/>
    </dgm:pt>
    <dgm:pt modelId="{97C8EC61-AAC6-45F3-8AB2-B8B69BD59B5A}" type="pres">
      <dgm:prSet presAssocID="{7E03DA9E-A0B0-4E55-9A0E-3ACDD382B296}" presName="dummyConnPt" presStyleCnt="0"/>
      <dgm:spPr/>
    </dgm:pt>
    <dgm:pt modelId="{67764991-ED3A-42EB-89F3-BE8042324D98}" type="pres">
      <dgm:prSet presAssocID="{7E03DA9E-A0B0-4E55-9A0E-3ACDD382B296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FEC503-752B-44D9-830C-BDF423DB0556}" type="pres">
      <dgm:prSet presAssocID="{D07F2EEB-E4BC-4BED-806F-C9628C0B1441}" presName="sibTrans" presStyleLbl="bgSibTrans2D1" presStyleIdx="1" presStyleCnt="8"/>
      <dgm:spPr/>
      <dgm:t>
        <a:bodyPr/>
        <a:lstStyle/>
        <a:p>
          <a:endParaRPr lang="pt-BR"/>
        </a:p>
      </dgm:t>
    </dgm:pt>
    <dgm:pt modelId="{813060C7-56AE-4C44-9531-2A2674AF0918}" type="pres">
      <dgm:prSet presAssocID="{E54F1672-B305-4437-8267-B0E965F911BD}" presName="compNode" presStyleCnt="0"/>
      <dgm:spPr/>
    </dgm:pt>
    <dgm:pt modelId="{EDEEECCF-DE54-47CB-9756-D5823407700D}" type="pres">
      <dgm:prSet presAssocID="{E54F1672-B305-4437-8267-B0E965F911BD}" presName="dummyConnPt" presStyleCnt="0"/>
      <dgm:spPr/>
    </dgm:pt>
    <dgm:pt modelId="{EEBBB832-5E9F-4B1B-AA66-A23E2FEC97BE}" type="pres">
      <dgm:prSet presAssocID="{E54F1672-B305-4437-8267-B0E965F911B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47E77F2-FD74-487F-886E-F80445D5891A}" type="pres">
      <dgm:prSet presAssocID="{54772054-6E71-4532-AEF8-2606AB18EC4C}" presName="sibTrans" presStyleLbl="bgSibTrans2D1" presStyleIdx="2" presStyleCnt="8"/>
      <dgm:spPr/>
      <dgm:t>
        <a:bodyPr/>
        <a:lstStyle/>
        <a:p>
          <a:endParaRPr lang="pt-BR"/>
        </a:p>
      </dgm:t>
    </dgm:pt>
    <dgm:pt modelId="{54A270BA-1529-472D-AAF5-A8336A893773}" type="pres">
      <dgm:prSet presAssocID="{443E7E2B-49D0-4CEE-BB76-587C02B7D57F}" presName="compNode" presStyleCnt="0"/>
      <dgm:spPr/>
    </dgm:pt>
    <dgm:pt modelId="{6176EB6E-779C-4938-9F16-7BD22B225185}" type="pres">
      <dgm:prSet presAssocID="{443E7E2B-49D0-4CEE-BB76-587C02B7D57F}" presName="dummyConnPt" presStyleCnt="0"/>
      <dgm:spPr/>
    </dgm:pt>
    <dgm:pt modelId="{D1F3AE13-B2B7-46CA-B6D5-83A809942C6C}" type="pres">
      <dgm:prSet presAssocID="{443E7E2B-49D0-4CEE-BB76-587C02B7D57F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4797C75-4338-4490-B5AD-429A471D4076}" type="pres">
      <dgm:prSet presAssocID="{BA84A0E0-5F3F-47A1-899A-C04DC7760E91}" presName="sibTrans" presStyleLbl="bgSibTrans2D1" presStyleIdx="3" presStyleCnt="8"/>
      <dgm:spPr/>
      <dgm:t>
        <a:bodyPr/>
        <a:lstStyle/>
        <a:p>
          <a:endParaRPr lang="pt-BR"/>
        </a:p>
      </dgm:t>
    </dgm:pt>
    <dgm:pt modelId="{59E72C22-6C44-44C0-A874-1BF896974CD4}" type="pres">
      <dgm:prSet presAssocID="{31AAF55C-F636-46C2-80A5-19E642BBEECA}" presName="compNode" presStyleCnt="0"/>
      <dgm:spPr/>
    </dgm:pt>
    <dgm:pt modelId="{0309F66C-B48E-47B3-899D-3DF86D9F230D}" type="pres">
      <dgm:prSet presAssocID="{31AAF55C-F636-46C2-80A5-19E642BBEECA}" presName="dummyConnPt" presStyleCnt="0"/>
      <dgm:spPr/>
    </dgm:pt>
    <dgm:pt modelId="{C81F2A86-C919-4BC9-B3BF-CCDB9DB9E128}" type="pres">
      <dgm:prSet presAssocID="{31AAF55C-F636-46C2-80A5-19E642BBEECA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DE67D5-15D3-40BE-B05C-51C5345B8C1D}" type="pres">
      <dgm:prSet presAssocID="{703856AA-80CC-4C24-81C8-7E6C27E7494F}" presName="sibTrans" presStyleLbl="bgSibTrans2D1" presStyleIdx="4" presStyleCnt="8"/>
      <dgm:spPr/>
      <dgm:t>
        <a:bodyPr/>
        <a:lstStyle/>
        <a:p>
          <a:endParaRPr lang="pt-BR"/>
        </a:p>
      </dgm:t>
    </dgm:pt>
    <dgm:pt modelId="{EB09DFE9-B32E-46A6-BF39-0A4DEA3866CF}" type="pres">
      <dgm:prSet presAssocID="{0E515D6A-1088-469E-AD22-A5C647D33C77}" presName="compNode" presStyleCnt="0"/>
      <dgm:spPr/>
    </dgm:pt>
    <dgm:pt modelId="{EF560F8E-D144-416E-BC13-3FD79522ACF2}" type="pres">
      <dgm:prSet presAssocID="{0E515D6A-1088-469E-AD22-A5C647D33C77}" presName="dummyConnPt" presStyleCnt="0"/>
      <dgm:spPr/>
    </dgm:pt>
    <dgm:pt modelId="{1F8FF51E-24C5-48FC-8BBF-6E7CA0F858BF}" type="pres">
      <dgm:prSet presAssocID="{0E515D6A-1088-469E-AD22-A5C647D33C77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2FD208-6934-4910-AB70-F5CC374CC1AE}" type="pres">
      <dgm:prSet presAssocID="{D1C526EE-C40B-41C1-9B19-0555876558EF}" presName="sibTrans" presStyleLbl="bgSibTrans2D1" presStyleIdx="5" presStyleCnt="8"/>
      <dgm:spPr/>
      <dgm:t>
        <a:bodyPr/>
        <a:lstStyle/>
        <a:p>
          <a:endParaRPr lang="pt-BR"/>
        </a:p>
      </dgm:t>
    </dgm:pt>
    <dgm:pt modelId="{A1D72707-4F25-4D4C-A4FC-B02B302EDE7E}" type="pres">
      <dgm:prSet presAssocID="{60028919-E961-4EC7-B7AF-6584641C2453}" presName="compNode" presStyleCnt="0"/>
      <dgm:spPr/>
    </dgm:pt>
    <dgm:pt modelId="{7AABB723-F964-46F3-A42B-99CA575B1C69}" type="pres">
      <dgm:prSet presAssocID="{60028919-E961-4EC7-B7AF-6584641C2453}" presName="dummyConnPt" presStyleCnt="0"/>
      <dgm:spPr/>
    </dgm:pt>
    <dgm:pt modelId="{7D9DEAA0-3009-4DBA-8D78-7EC9A316FAC1}" type="pres">
      <dgm:prSet presAssocID="{60028919-E961-4EC7-B7AF-6584641C2453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9E9C5CF-CF14-42E3-9555-AFA0642714FA}" type="pres">
      <dgm:prSet presAssocID="{33E11F46-B91C-4372-812B-204CA911A390}" presName="sibTrans" presStyleLbl="bgSibTrans2D1" presStyleIdx="6" presStyleCnt="8"/>
      <dgm:spPr/>
      <dgm:t>
        <a:bodyPr/>
        <a:lstStyle/>
        <a:p>
          <a:endParaRPr lang="pt-BR"/>
        </a:p>
      </dgm:t>
    </dgm:pt>
    <dgm:pt modelId="{F9188DE3-C86E-4B81-9062-6212A1DB266C}" type="pres">
      <dgm:prSet presAssocID="{D7432C61-45D6-4A12-A34E-7FCEAEC3CE7C}" presName="compNode" presStyleCnt="0"/>
      <dgm:spPr/>
    </dgm:pt>
    <dgm:pt modelId="{E19B3574-887C-412D-8567-0E36D3D25578}" type="pres">
      <dgm:prSet presAssocID="{D7432C61-45D6-4A12-A34E-7FCEAEC3CE7C}" presName="dummyConnPt" presStyleCnt="0"/>
      <dgm:spPr/>
    </dgm:pt>
    <dgm:pt modelId="{556A126B-D151-4AE1-ADE5-CAD9DD776548}" type="pres">
      <dgm:prSet presAssocID="{D7432C61-45D6-4A12-A34E-7FCEAEC3CE7C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525196-3964-4CFF-9A5F-7553BB76BE70}" type="pres">
      <dgm:prSet presAssocID="{7837FAE7-711E-4B09-99AC-ACED03959699}" presName="sibTrans" presStyleLbl="bgSibTrans2D1" presStyleIdx="7" presStyleCnt="8"/>
      <dgm:spPr/>
      <dgm:t>
        <a:bodyPr/>
        <a:lstStyle/>
        <a:p>
          <a:endParaRPr lang="pt-BR"/>
        </a:p>
      </dgm:t>
    </dgm:pt>
    <dgm:pt modelId="{939CF5AD-932A-4C07-ADE6-5767990AEDFD}" type="pres">
      <dgm:prSet presAssocID="{CA97284D-8B60-4F3E-B3DD-F32926E54C93}" presName="compNode" presStyleCnt="0"/>
      <dgm:spPr/>
    </dgm:pt>
    <dgm:pt modelId="{7D22D345-6D64-43CB-A451-36155C758721}" type="pres">
      <dgm:prSet presAssocID="{CA97284D-8B60-4F3E-B3DD-F32926E54C93}" presName="dummyConnPt" presStyleCnt="0"/>
      <dgm:spPr/>
    </dgm:pt>
    <dgm:pt modelId="{3680F805-5809-4F71-9C32-850BF3C113CB}" type="pres">
      <dgm:prSet presAssocID="{CA97284D-8B60-4F3E-B3DD-F32926E54C93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7F1DBAF-91B4-4320-8CCE-5E247B53873C}" type="presOf" srcId="{7E03DA9E-A0B0-4E55-9A0E-3ACDD382B296}" destId="{67764991-ED3A-42EB-89F3-BE8042324D98}" srcOrd="0" destOrd="0" presId="urn:microsoft.com/office/officeart/2005/8/layout/bProcess4"/>
    <dgm:cxn modelId="{1F681267-9E86-4284-A163-3296DD052B6E}" type="presOf" srcId="{31AAF55C-F636-46C2-80A5-19E642BBEECA}" destId="{C81F2A86-C919-4BC9-B3BF-CCDB9DB9E128}" srcOrd="0" destOrd="0" presId="urn:microsoft.com/office/officeart/2005/8/layout/bProcess4"/>
    <dgm:cxn modelId="{EDBCB542-0544-4D59-BE9B-515DBC381DFF}" srcId="{8BBCC7A1-3B6D-4424-890F-9153DA3D8C75}" destId="{60028919-E961-4EC7-B7AF-6584641C2453}" srcOrd="6" destOrd="0" parTransId="{52A65940-9753-4CAF-AD37-471FDDB1FD6A}" sibTransId="{33E11F46-B91C-4372-812B-204CA911A390}"/>
    <dgm:cxn modelId="{3070F963-24F8-404E-83EB-21B43178FDE6}" srcId="{8BBCC7A1-3B6D-4424-890F-9153DA3D8C75}" destId="{AE3CFC2C-3DEB-43F3-B496-4A4E5F6BBBE4}" srcOrd="0" destOrd="0" parTransId="{46B41143-65EB-42D9-8A66-892644D5872B}" sibTransId="{080417D0-23F1-43C3-8275-66914F22D936}"/>
    <dgm:cxn modelId="{5F2C7F38-72BA-4BB0-9714-82714386EAFC}" type="presOf" srcId="{7837FAE7-711E-4B09-99AC-ACED03959699}" destId="{1B525196-3964-4CFF-9A5F-7553BB76BE70}" srcOrd="0" destOrd="0" presId="urn:microsoft.com/office/officeart/2005/8/layout/bProcess4"/>
    <dgm:cxn modelId="{341618A1-3927-4089-B620-D751722C59CB}" srcId="{8BBCC7A1-3B6D-4424-890F-9153DA3D8C75}" destId="{7E03DA9E-A0B0-4E55-9A0E-3ACDD382B296}" srcOrd="1" destOrd="0" parTransId="{5A9E4A42-153C-40FD-A9A2-8570881C34A6}" sibTransId="{D07F2EEB-E4BC-4BED-806F-C9628C0B1441}"/>
    <dgm:cxn modelId="{EEB596A7-B731-4238-BD02-6027102991CC}" srcId="{8BBCC7A1-3B6D-4424-890F-9153DA3D8C75}" destId="{E54F1672-B305-4437-8267-B0E965F911BD}" srcOrd="2" destOrd="0" parTransId="{45D89B3E-D4CC-4710-84DB-33B21CFA9347}" sibTransId="{54772054-6E71-4532-AEF8-2606AB18EC4C}"/>
    <dgm:cxn modelId="{B3EC82EE-861A-4C22-B1A4-A119816250A9}" type="presOf" srcId="{D7432C61-45D6-4A12-A34E-7FCEAEC3CE7C}" destId="{556A126B-D151-4AE1-ADE5-CAD9DD776548}" srcOrd="0" destOrd="0" presId="urn:microsoft.com/office/officeart/2005/8/layout/bProcess4"/>
    <dgm:cxn modelId="{5B497EFC-AF71-40FB-ABA2-9E9B30A18F42}" type="presOf" srcId="{AE3CFC2C-3DEB-43F3-B496-4A4E5F6BBBE4}" destId="{D31989F2-969C-4E79-B91D-44E4784625A4}" srcOrd="0" destOrd="0" presId="urn:microsoft.com/office/officeart/2005/8/layout/bProcess4"/>
    <dgm:cxn modelId="{6AB5BF21-108F-48B4-94D0-53BB8A5EB738}" srcId="{8BBCC7A1-3B6D-4424-890F-9153DA3D8C75}" destId="{31AAF55C-F636-46C2-80A5-19E642BBEECA}" srcOrd="4" destOrd="0" parTransId="{F687C80C-E0D7-4D95-9675-507FF18BA7B4}" sibTransId="{703856AA-80CC-4C24-81C8-7E6C27E7494F}"/>
    <dgm:cxn modelId="{6E88217F-0D69-4385-9502-9D2019835716}" type="presOf" srcId="{D1C526EE-C40B-41C1-9B19-0555876558EF}" destId="{8B2FD208-6934-4910-AB70-F5CC374CC1AE}" srcOrd="0" destOrd="0" presId="urn:microsoft.com/office/officeart/2005/8/layout/bProcess4"/>
    <dgm:cxn modelId="{CCFD8642-1478-439B-9A9B-FEAAAA743032}" type="presOf" srcId="{60028919-E961-4EC7-B7AF-6584641C2453}" destId="{7D9DEAA0-3009-4DBA-8D78-7EC9A316FAC1}" srcOrd="0" destOrd="0" presId="urn:microsoft.com/office/officeart/2005/8/layout/bProcess4"/>
    <dgm:cxn modelId="{2BDF3656-BCD7-4E96-BC55-6CE3FF631053}" srcId="{8BBCC7A1-3B6D-4424-890F-9153DA3D8C75}" destId="{0E515D6A-1088-469E-AD22-A5C647D33C77}" srcOrd="5" destOrd="0" parTransId="{831FA013-999E-4CF0-8E53-79038194DAE0}" sibTransId="{D1C526EE-C40B-41C1-9B19-0555876558EF}"/>
    <dgm:cxn modelId="{F69C71F7-F821-42B8-A87E-0A08CA45E318}" type="presOf" srcId="{54772054-6E71-4532-AEF8-2606AB18EC4C}" destId="{F47E77F2-FD74-487F-886E-F80445D5891A}" srcOrd="0" destOrd="0" presId="urn:microsoft.com/office/officeart/2005/8/layout/bProcess4"/>
    <dgm:cxn modelId="{9420673D-6EDC-4F8F-9753-3248ED44D5F7}" type="presOf" srcId="{080417D0-23F1-43C3-8275-66914F22D936}" destId="{B48A1BAD-3072-4B88-940C-CBF1433D38FF}" srcOrd="0" destOrd="0" presId="urn:microsoft.com/office/officeart/2005/8/layout/bProcess4"/>
    <dgm:cxn modelId="{A9FA575C-0546-4C5A-9661-BE0A0FCBCB0B}" type="presOf" srcId="{CA97284D-8B60-4F3E-B3DD-F32926E54C93}" destId="{3680F805-5809-4F71-9C32-850BF3C113CB}" srcOrd="0" destOrd="0" presId="urn:microsoft.com/office/officeart/2005/8/layout/bProcess4"/>
    <dgm:cxn modelId="{9344D385-6275-42D8-866D-F887318BB8BB}" type="presOf" srcId="{D07F2EEB-E4BC-4BED-806F-C9628C0B1441}" destId="{C7FEC503-752B-44D9-830C-BDF423DB0556}" srcOrd="0" destOrd="0" presId="urn:microsoft.com/office/officeart/2005/8/layout/bProcess4"/>
    <dgm:cxn modelId="{35014E4E-DD6D-4A96-9C29-F865835AD2DB}" type="presOf" srcId="{8BBCC7A1-3B6D-4424-890F-9153DA3D8C75}" destId="{52C4212A-2E65-468A-AE9D-605FDF926BAD}" srcOrd="0" destOrd="0" presId="urn:microsoft.com/office/officeart/2005/8/layout/bProcess4"/>
    <dgm:cxn modelId="{CD96C955-A069-460A-8A8B-D3E5F3B3D94E}" type="presOf" srcId="{BA84A0E0-5F3F-47A1-899A-C04DC7760E91}" destId="{74797C75-4338-4490-B5AD-429A471D4076}" srcOrd="0" destOrd="0" presId="urn:microsoft.com/office/officeart/2005/8/layout/bProcess4"/>
    <dgm:cxn modelId="{23426E35-E179-4814-ADF3-78B7DEF13DFF}" type="presOf" srcId="{33E11F46-B91C-4372-812B-204CA911A390}" destId="{79E9C5CF-CF14-42E3-9555-AFA0642714FA}" srcOrd="0" destOrd="0" presId="urn:microsoft.com/office/officeart/2005/8/layout/bProcess4"/>
    <dgm:cxn modelId="{1009FA42-4CDB-4181-B060-0ACDCE7644B5}" srcId="{8BBCC7A1-3B6D-4424-890F-9153DA3D8C75}" destId="{CA97284D-8B60-4F3E-B3DD-F32926E54C93}" srcOrd="8" destOrd="0" parTransId="{63946C80-15D6-48AE-A70E-3ADC6404EE97}" sibTransId="{8CB9C354-F9EF-4605-80D1-6DEE86471EB0}"/>
    <dgm:cxn modelId="{137A984C-3B76-4385-8B9F-239FCBE3B37B}" type="presOf" srcId="{703856AA-80CC-4C24-81C8-7E6C27E7494F}" destId="{56DE67D5-15D3-40BE-B05C-51C5345B8C1D}" srcOrd="0" destOrd="0" presId="urn:microsoft.com/office/officeart/2005/8/layout/bProcess4"/>
    <dgm:cxn modelId="{9F782A1E-B827-4732-B7DC-357BD2276E69}" type="presOf" srcId="{E54F1672-B305-4437-8267-B0E965F911BD}" destId="{EEBBB832-5E9F-4B1B-AA66-A23E2FEC97BE}" srcOrd="0" destOrd="0" presId="urn:microsoft.com/office/officeart/2005/8/layout/bProcess4"/>
    <dgm:cxn modelId="{C1EF38DF-8109-42D5-83E0-29C4D18F045F}" type="presOf" srcId="{443E7E2B-49D0-4CEE-BB76-587C02B7D57F}" destId="{D1F3AE13-B2B7-46CA-B6D5-83A809942C6C}" srcOrd="0" destOrd="0" presId="urn:microsoft.com/office/officeart/2005/8/layout/bProcess4"/>
    <dgm:cxn modelId="{60AA2892-BE9D-481F-89B0-08444853D85F}" srcId="{8BBCC7A1-3B6D-4424-890F-9153DA3D8C75}" destId="{443E7E2B-49D0-4CEE-BB76-587C02B7D57F}" srcOrd="3" destOrd="0" parTransId="{F66029C9-3EDC-4A73-A365-06850672D89E}" sibTransId="{BA84A0E0-5F3F-47A1-899A-C04DC7760E91}"/>
    <dgm:cxn modelId="{EF5AE8ED-94EE-43BF-B6ED-3E25390BD83E}" type="presOf" srcId="{0E515D6A-1088-469E-AD22-A5C647D33C77}" destId="{1F8FF51E-24C5-48FC-8BBF-6E7CA0F858BF}" srcOrd="0" destOrd="0" presId="urn:microsoft.com/office/officeart/2005/8/layout/bProcess4"/>
    <dgm:cxn modelId="{CEA734E0-2DEC-4EC8-A590-11DA44A3FC46}" srcId="{8BBCC7A1-3B6D-4424-890F-9153DA3D8C75}" destId="{D7432C61-45D6-4A12-A34E-7FCEAEC3CE7C}" srcOrd="7" destOrd="0" parTransId="{8596ECE0-4999-4DF5-B711-D970426C22AC}" sibTransId="{7837FAE7-711E-4B09-99AC-ACED03959699}"/>
    <dgm:cxn modelId="{CB57F05F-4435-44C9-97A4-D4B13DB5790C}" type="presParOf" srcId="{52C4212A-2E65-468A-AE9D-605FDF926BAD}" destId="{A8AB16AF-1B49-43BF-996A-D6E6B5A1CDD3}" srcOrd="0" destOrd="0" presId="urn:microsoft.com/office/officeart/2005/8/layout/bProcess4"/>
    <dgm:cxn modelId="{921808B4-809C-41CB-B4CC-DF7CE0E90DAF}" type="presParOf" srcId="{A8AB16AF-1B49-43BF-996A-D6E6B5A1CDD3}" destId="{797DD900-47D4-42CE-80A4-FE711790C7E2}" srcOrd="0" destOrd="0" presId="urn:microsoft.com/office/officeart/2005/8/layout/bProcess4"/>
    <dgm:cxn modelId="{2DF25D46-8B9D-4813-9C5F-73252598EB5F}" type="presParOf" srcId="{A8AB16AF-1B49-43BF-996A-D6E6B5A1CDD3}" destId="{D31989F2-969C-4E79-B91D-44E4784625A4}" srcOrd="1" destOrd="0" presId="urn:microsoft.com/office/officeart/2005/8/layout/bProcess4"/>
    <dgm:cxn modelId="{29211D47-C07D-4267-91F7-96196D47B5F3}" type="presParOf" srcId="{52C4212A-2E65-468A-AE9D-605FDF926BAD}" destId="{B48A1BAD-3072-4B88-940C-CBF1433D38FF}" srcOrd="1" destOrd="0" presId="urn:microsoft.com/office/officeart/2005/8/layout/bProcess4"/>
    <dgm:cxn modelId="{C5C2D703-21AF-4066-944D-CB9CE9CDA9FB}" type="presParOf" srcId="{52C4212A-2E65-468A-AE9D-605FDF926BAD}" destId="{30596967-181F-4E1F-9431-D84CB54FAF99}" srcOrd="2" destOrd="0" presId="urn:microsoft.com/office/officeart/2005/8/layout/bProcess4"/>
    <dgm:cxn modelId="{25AFDD17-4AEB-4BD4-9FF0-050912C212A8}" type="presParOf" srcId="{30596967-181F-4E1F-9431-D84CB54FAF99}" destId="{97C8EC61-AAC6-45F3-8AB2-B8B69BD59B5A}" srcOrd="0" destOrd="0" presId="urn:microsoft.com/office/officeart/2005/8/layout/bProcess4"/>
    <dgm:cxn modelId="{2E2B9BDA-1CB2-4376-9BB1-B54EE39085E6}" type="presParOf" srcId="{30596967-181F-4E1F-9431-D84CB54FAF99}" destId="{67764991-ED3A-42EB-89F3-BE8042324D98}" srcOrd="1" destOrd="0" presId="urn:microsoft.com/office/officeart/2005/8/layout/bProcess4"/>
    <dgm:cxn modelId="{7F565CD8-9517-4684-8B77-1F36A97FF056}" type="presParOf" srcId="{52C4212A-2E65-468A-AE9D-605FDF926BAD}" destId="{C7FEC503-752B-44D9-830C-BDF423DB0556}" srcOrd="3" destOrd="0" presId="urn:microsoft.com/office/officeart/2005/8/layout/bProcess4"/>
    <dgm:cxn modelId="{EAFA6265-08A9-4A11-B721-E342BCC7A0D2}" type="presParOf" srcId="{52C4212A-2E65-468A-AE9D-605FDF926BAD}" destId="{813060C7-56AE-4C44-9531-2A2674AF0918}" srcOrd="4" destOrd="0" presId="urn:microsoft.com/office/officeart/2005/8/layout/bProcess4"/>
    <dgm:cxn modelId="{CDB9F2A3-B7BB-49AE-88BB-53C2C5CEF608}" type="presParOf" srcId="{813060C7-56AE-4C44-9531-2A2674AF0918}" destId="{EDEEECCF-DE54-47CB-9756-D5823407700D}" srcOrd="0" destOrd="0" presId="urn:microsoft.com/office/officeart/2005/8/layout/bProcess4"/>
    <dgm:cxn modelId="{3A1CA2E6-EAEC-4798-84E9-41DD0BC25389}" type="presParOf" srcId="{813060C7-56AE-4C44-9531-2A2674AF0918}" destId="{EEBBB832-5E9F-4B1B-AA66-A23E2FEC97BE}" srcOrd="1" destOrd="0" presId="urn:microsoft.com/office/officeart/2005/8/layout/bProcess4"/>
    <dgm:cxn modelId="{FA933D0C-F57A-431B-864C-541288C49620}" type="presParOf" srcId="{52C4212A-2E65-468A-AE9D-605FDF926BAD}" destId="{F47E77F2-FD74-487F-886E-F80445D5891A}" srcOrd="5" destOrd="0" presId="urn:microsoft.com/office/officeart/2005/8/layout/bProcess4"/>
    <dgm:cxn modelId="{2DB58876-4F2E-4A66-B360-AD90FA40E45B}" type="presParOf" srcId="{52C4212A-2E65-468A-AE9D-605FDF926BAD}" destId="{54A270BA-1529-472D-AAF5-A8336A893773}" srcOrd="6" destOrd="0" presId="urn:microsoft.com/office/officeart/2005/8/layout/bProcess4"/>
    <dgm:cxn modelId="{01A64BA1-D34B-4DA0-ADF6-B0ECCAA02AD3}" type="presParOf" srcId="{54A270BA-1529-472D-AAF5-A8336A893773}" destId="{6176EB6E-779C-4938-9F16-7BD22B225185}" srcOrd="0" destOrd="0" presId="urn:microsoft.com/office/officeart/2005/8/layout/bProcess4"/>
    <dgm:cxn modelId="{88F0D34D-5DD8-483A-B665-FFE47878C41F}" type="presParOf" srcId="{54A270BA-1529-472D-AAF5-A8336A893773}" destId="{D1F3AE13-B2B7-46CA-B6D5-83A809942C6C}" srcOrd="1" destOrd="0" presId="urn:microsoft.com/office/officeart/2005/8/layout/bProcess4"/>
    <dgm:cxn modelId="{E116FF47-83BC-4847-9E6E-E0AA4C9BCDEA}" type="presParOf" srcId="{52C4212A-2E65-468A-AE9D-605FDF926BAD}" destId="{74797C75-4338-4490-B5AD-429A471D4076}" srcOrd="7" destOrd="0" presId="urn:microsoft.com/office/officeart/2005/8/layout/bProcess4"/>
    <dgm:cxn modelId="{3393A676-899E-48CF-9B41-EDD581FB1B42}" type="presParOf" srcId="{52C4212A-2E65-468A-AE9D-605FDF926BAD}" destId="{59E72C22-6C44-44C0-A874-1BF896974CD4}" srcOrd="8" destOrd="0" presId="urn:microsoft.com/office/officeart/2005/8/layout/bProcess4"/>
    <dgm:cxn modelId="{079B5E7F-C5E2-47D3-B04C-DCA34C5DC069}" type="presParOf" srcId="{59E72C22-6C44-44C0-A874-1BF896974CD4}" destId="{0309F66C-B48E-47B3-899D-3DF86D9F230D}" srcOrd="0" destOrd="0" presId="urn:microsoft.com/office/officeart/2005/8/layout/bProcess4"/>
    <dgm:cxn modelId="{220CA14B-D536-44D3-899F-748B5604B5D6}" type="presParOf" srcId="{59E72C22-6C44-44C0-A874-1BF896974CD4}" destId="{C81F2A86-C919-4BC9-B3BF-CCDB9DB9E128}" srcOrd="1" destOrd="0" presId="urn:microsoft.com/office/officeart/2005/8/layout/bProcess4"/>
    <dgm:cxn modelId="{2110B1A2-DED9-46FA-9D83-C936D30D54CB}" type="presParOf" srcId="{52C4212A-2E65-468A-AE9D-605FDF926BAD}" destId="{56DE67D5-15D3-40BE-B05C-51C5345B8C1D}" srcOrd="9" destOrd="0" presId="urn:microsoft.com/office/officeart/2005/8/layout/bProcess4"/>
    <dgm:cxn modelId="{C731F69F-889D-4537-9DC5-13A81FA62930}" type="presParOf" srcId="{52C4212A-2E65-468A-AE9D-605FDF926BAD}" destId="{EB09DFE9-B32E-46A6-BF39-0A4DEA3866CF}" srcOrd="10" destOrd="0" presId="urn:microsoft.com/office/officeart/2005/8/layout/bProcess4"/>
    <dgm:cxn modelId="{990AE734-B117-4B27-9DED-34785CB465D8}" type="presParOf" srcId="{EB09DFE9-B32E-46A6-BF39-0A4DEA3866CF}" destId="{EF560F8E-D144-416E-BC13-3FD79522ACF2}" srcOrd="0" destOrd="0" presId="urn:microsoft.com/office/officeart/2005/8/layout/bProcess4"/>
    <dgm:cxn modelId="{68A58381-209C-4741-ABB7-3F9C3D234FFC}" type="presParOf" srcId="{EB09DFE9-B32E-46A6-BF39-0A4DEA3866CF}" destId="{1F8FF51E-24C5-48FC-8BBF-6E7CA0F858BF}" srcOrd="1" destOrd="0" presId="urn:microsoft.com/office/officeart/2005/8/layout/bProcess4"/>
    <dgm:cxn modelId="{373DA6F3-9F5A-43C3-B861-362D29FB67C2}" type="presParOf" srcId="{52C4212A-2E65-468A-AE9D-605FDF926BAD}" destId="{8B2FD208-6934-4910-AB70-F5CC374CC1AE}" srcOrd="11" destOrd="0" presId="urn:microsoft.com/office/officeart/2005/8/layout/bProcess4"/>
    <dgm:cxn modelId="{FA7F0B0C-9AD6-4C96-8E25-3EC24240A261}" type="presParOf" srcId="{52C4212A-2E65-468A-AE9D-605FDF926BAD}" destId="{A1D72707-4F25-4D4C-A4FC-B02B302EDE7E}" srcOrd="12" destOrd="0" presId="urn:microsoft.com/office/officeart/2005/8/layout/bProcess4"/>
    <dgm:cxn modelId="{5193ECFF-1E38-4C43-AF43-FD01807F4CBA}" type="presParOf" srcId="{A1D72707-4F25-4D4C-A4FC-B02B302EDE7E}" destId="{7AABB723-F964-46F3-A42B-99CA575B1C69}" srcOrd="0" destOrd="0" presId="urn:microsoft.com/office/officeart/2005/8/layout/bProcess4"/>
    <dgm:cxn modelId="{B7368D9B-7CAB-46A1-B331-CE7630A8EB62}" type="presParOf" srcId="{A1D72707-4F25-4D4C-A4FC-B02B302EDE7E}" destId="{7D9DEAA0-3009-4DBA-8D78-7EC9A316FAC1}" srcOrd="1" destOrd="0" presId="urn:microsoft.com/office/officeart/2005/8/layout/bProcess4"/>
    <dgm:cxn modelId="{B863357C-90B9-40BA-84BA-2D14287E2CFF}" type="presParOf" srcId="{52C4212A-2E65-468A-AE9D-605FDF926BAD}" destId="{79E9C5CF-CF14-42E3-9555-AFA0642714FA}" srcOrd="13" destOrd="0" presId="urn:microsoft.com/office/officeart/2005/8/layout/bProcess4"/>
    <dgm:cxn modelId="{6638629D-40BF-4B0B-9E46-9414656D4F46}" type="presParOf" srcId="{52C4212A-2E65-468A-AE9D-605FDF926BAD}" destId="{F9188DE3-C86E-4B81-9062-6212A1DB266C}" srcOrd="14" destOrd="0" presId="urn:microsoft.com/office/officeart/2005/8/layout/bProcess4"/>
    <dgm:cxn modelId="{19D9D847-CFD0-4243-8EEC-507FAE2A81DD}" type="presParOf" srcId="{F9188DE3-C86E-4B81-9062-6212A1DB266C}" destId="{E19B3574-887C-412D-8567-0E36D3D25578}" srcOrd="0" destOrd="0" presId="urn:microsoft.com/office/officeart/2005/8/layout/bProcess4"/>
    <dgm:cxn modelId="{1443B82B-1372-436D-BC78-7BB28273C332}" type="presParOf" srcId="{F9188DE3-C86E-4B81-9062-6212A1DB266C}" destId="{556A126B-D151-4AE1-ADE5-CAD9DD776548}" srcOrd="1" destOrd="0" presId="urn:microsoft.com/office/officeart/2005/8/layout/bProcess4"/>
    <dgm:cxn modelId="{6EAEE7B5-8596-4ACD-84B6-51A7FE4A75D7}" type="presParOf" srcId="{52C4212A-2E65-468A-AE9D-605FDF926BAD}" destId="{1B525196-3964-4CFF-9A5F-7553BB76BE70}" srcOrd="15" destOrd="0" presId="urn:microsoft.com/office/officeart/2005/8/layout/bProcess4"/>
    <dgm:cxn modelId="{C0027C20-A9DB-49EE-831A-6AA366060979}" type="presParOf" srcId="{52C4212A-2E65-468A-AE9D-605FDF926BAD}" destId="{939CF5AD-932A-4C07-ADE6-5767990AEDFD}" srcOrd="16" destOrd="0" presId="urn:microsoft.com/office/officeart/2005/8/layout/bProcess4"/>
    <dgm:cxn modelId="{0A3B36F9-D30F-459B-BBE7-B154F6626C6D}" type="presParOf" srcId="{939CF5AD-932A-4C07-ADE6-5767990AEDFD}" destId="{7D22D345-6D64-43CB-A451-36155C758721}" srcOrd="0" destOrd="0" presId="urn:microsoft.com/office/officeart/2005/8/layout/bProcess4"/>
    <dgm:cxn modelId="{E4AE8246-C349-49CD-BDDE-17B08D6DCF7F}" type="presParOf" srcId="{939CF5AD-932A-4C07-ADE6-5767990AEDFD}" destId="{3680F805-5809-4F71-9C32-850BF3C113CB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61261-E9E2-42CE-ABF2-2026CCDAB67F}">
      <dsp:nvSpPr>
        <dsp:cNvPr id="0" name=""/>
        <dsp:cNvSpPr/>
      </dsp:nvSpPr>
      <dsp:spPr>
        <a:xfrm>
          <a:off x="1617270" y="1955"/>
          <a:ext cx="6420254" cy="128086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IES gozam de autonomia didático-científica, administrativa e de gestão financeira e patrimonial, devendo obedecer ao princípio de </a:t>
          </a:r>
          <a:r>
            <a:rPr lang="pt-BR" sz="1600" kern="1200" dirty="0" err="1" smtClean="0"/>
            <a:t>indissociabilidade</a:t>
          </a:r>
          <a:r>
            <a:rPr lang="pt-BR" sz="1600" kern="1200" dirty="0" smtClean="0"/>
            <a:t> entre ensino, pesquisa e extensão (art. 207).</a:t>
          </a:r>
          <a:endParaRPr lang="pt-BR" sz="1600" kern="1200" dirty="0"/>
        </a:p>
      </dsp:txBody>
      <dsp:txXfrm>
        <a:off x="1617270" y="162063"/>
        <a:ext cx="5939931" cy="960645"/>
      </dsp:txXfrm>
    </dsp:sp>
    <dsp:sp modelId="{04A78DCC-D94D-4572-A4F2-9C1FA0EF16E0}">
      <dsp:nvSpPr>
        <dsp:cNvPr id="0" name=""/>
        <dsp:cNvSpPr/>
      </dsp:nvSpPr>
      <dsp:spPr>
        <a:xfrm>
          <a:off x="0" y="172796"/>
          <a:ext cx="1331524" cy="939178"/>
        </a:xfrm>
        <a:prstGeom prst="roundRect">
          <a:avLst/>
        </a:prstGeom>
        <a:solidFill>
          <a:schemeClr val="accent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CF 88</a:t>
          </a:r>
          <a:endParaRPr lang="pt-BR" sz="2400" b="1" kern="1200" dirty="0"/>
        </a:p>
      </dsp:txBody>
      <dsp:txXfrm>
        <a:off x="45847" y="218643"/>
        <a:ext cx="1239830" cy="847484"/>
      </dsp:txXfrm>
    </dsp:sp>
    <dsp:sp modelId="{F7D78E9C-E418-4E48-AF38-631774AEF833}">
      <dsp:nvSpPr>
        <dsp:cNvPr id="0" name=""/>
        <dsp:cNvSpPr/>
      </dsp:nvSpPr>
      <dsp:spPr>
        <a:xfrm>
          <a:off x="1643075" y="1410902"/>
          <a:ext cx="6320414" cy="128086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A educação tem por finalidade promover a extensão, aberta à participação da população, visando à difusão das conquistas e benefícios resultantes da criação cultural e da pesquisa científica e tecnológica geradas na instituição (art. 43, VII).</a:t>
          </a:r>
          <a:endParaRPr lang="pt-BR" sz="1600" kern="1200" dirty="0"/>
        </a:p>
      </dsp:txBody>
      <dsp:txXfrm>
        <a:off x="1643075" y="1571010"/>
        <a:ext cx="5840091" cy="960645"/>
      </dsp:txXfrm>
    </dsp:sp>
    <dsp:sp modelId="{2648C4EF-F36F-4EEF-8FB0-1E7A903562D6}">
      <dsp:nvSpPr>
        <dsp:cNvPr id="0" name=""/>
        <dsp:cNvSpPr/>
      </dsp:nvSpPr>
      <dsp:spPr>
        <a:xfrm>
          <a:off x="0" y="1402922"/>
          <a:ext cx="1319757" cy="12808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LDB 9394/96</a:t>
          </a:r>
          <a:endParaRPr lang="pt-BR" sz="2000" b="1" kern="1200" dirty="0"/>
        </a:p>
      </dsp:txBody>
      <dsp:txXfrm>
        <a:off x="62526" y="1465448"/>
        <a:ext cx="1194705" cy="1155809"/>
      </dsp:txXfrm>
    </dsp:sp>
    <dsp:sp modelId="{A07521F6-A406-4929-AD85-4706750C3FF0}">
      <dsp:nvSpPr>
        <dsp:cNvPr id="0" name=""/>
        <dsp:cNvSpPr/>
      </dsp:nvSpPr>
      <dsp:spPr>
        <a:xfrm>
          <a:off x="1601912" y="2819849"/>
          <a:ext cx="6327703" cy="14842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lumMod val="40000"/>
            <a:lumOff val="60000"/>
            <a:alpha val="9000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Desenvolvimento de programas de extensão e de divulgação científica e tecnológica, objetivando a articulação com o mundo do trabalho e os segmentos sociais, com ênfase na produção, desenvolvimento e difusão de conhecimentos científicos e tecnológicos (art. 6º, VII e 7º, IV).</a:t>
          </a:r>
          <a:endParaRPr lang="pt-BR" sz="1600" kern="1200" dirty="0"/>
        </a:p>
      </dsp:txBody>
      <dsp:txXfrm>
        <a:off x="1601912" y="3005385"/>
        <a:ext cx="5771095" cy="1113215"/>
      </dsp:txXfrm>
    </dsp:sp>
    <dsp:sp modelId="{0BDB1988-4255-467C-A251-8CDB4D7EECA0}">
      <dsp:nvSpPr>
        <dsp:cNvPr id="0" name=""/>
        <dsp:cNvSpPr/>
      </dsp:nvSpPr>
      <dsp:spPr>
        <a:xfrm>
          <a:off x="0" y="2921563"/>
          <a:ext cx="1360027" cy="1280861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Lei nº 11.892/2008</a:t>
          </a:r>
          <a:endParaRPr lang="pt-BR" sz="2400" b="1" kern="1200" dirty="0"/>
        </a:p>
      </dsp:txBody>
      <dsp:txXfrm>
        <a:off x="62526" y="2984089"/>
        <a:ext cx="1234975" cy="1155809"/>
      </dsp:txXfrm>
    </dsp:sp>
    <dsp:sp modelId="{D40BC55D-A57D-4F4B-9CE3-9F0AFD75DD47}">
      <dsp:nvSpPr>
        <dsp:cNvPr id="0" name=""/>
        <dsp:cNvSpPr/>
      </dsp:nvSpPr>
      <dsp:spPr>
        <a:xfrm>
          <a:off x="1643058" y="4432223"/>
          <a:ext cx="6281930" cy="1280861"/>
        </a:xfrm>
        <a:prstGeom prst="rightArrow">
          <a:avLst>
            <a:gd name="adj1" fmla="val 75000"/>
            <a:gd name="adj2" fmla="val 50000"/>
          </a:avLst>
        </a:prstGeom>
        <a:solidFill>
          <a:srgbClr val="92D050">
            <a:alpha val="90000"/>
          </a:srgb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i="0" kern="1200" dirty="0" smtClean="0"/>
            <a:t> </a:t>
          </a:r>
          <a:r>
            <a:rPr lang="pt-BR" sz="1600" i="0" kern="1200" dirty="0" smtClean="0"/>
            <a:t>Assegurar, no mínimo, 10% do total de créditos curriculares exigidos para a graduação em programas e projetos de extensão universitária, orientando sua ação, prioritariamente, para áreas de grande pertinência social </a:t>
          </a:r>
          <a:r>
            <a:rPr lang="pt-BR" sz="1600" kern="1200" dirty="0" smtClean="0"/>
            <a:t>(meta 12, estratégia 12.7)</a:t>
          </a:r>
          <a:r>
            <a:rPr lang="pt-BR" sz="1600" i="0" kern="1200" dirty="0" smtClean="0"/>
            <a:t>.</a:t>
          </a:r>
          <a:endParaRPr lang="pt-BR" sz="1600" i="0" kern="1200" dirty="0"/>
        </a:p>
      </dsp:txBody>
      <dsp:txXfrm>
        <a:off x="1643058" y="4592331"/>
        <a:ext cx="5801607" cy="960645"/>
      </dsp:txXfrm>
    </dsp:sp>
    <dsp:sp modelId="{E65C99D6-0ED8-4EBA-9B1F-1345B6CFA2DA}">
      <dsp:nvSpPr>
        <dsp:cNvPr id="0" name=""/>
        <dsp:cNvSpPr/>
      </dsp:nvSpPr>
      <dsp:spPr>
        <a:xfrm>
          <a:off x="0" y="4432223"/>
          <a:ext cx="1424170" cy="1280861"/>
        </a:xfrm>
        <a:prstGeom prst="roundRect">
          <a:avLst/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PNE 2014-24</a:t>
          </a:r>
          <a:endParaRPr lang="pt-BR" sz="2400" b="1" kern="1200" dirty="0"/>
        </a:p>
      </dsp:txBody>
      <dsp:txXfrm>
        <a:off x="62526" y="4494749"/>
        <a:ext cx="1299118" cy="11558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57B624-7DCC-4A24-87B6-16160E0EE118}">
      <dsp:nvSpPr>
        <dsp:cNvPr id="0" name=""/>
        <dsp:cNvSpPr/>
      </dsp:nvSpPr>
      <dsp:spPr>
        <a:xfrm>
          <a:off x="634834" y="0"/>
          <a:ext cx="7194785" cy="535785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4705B5-E199-4C53-A449-8103F2F9F264}">
      <dsp:nvSpPr>
        <dsp:cNvPr id="0" name=""/>
        <dsp:cNvSpPr/>
      </dsp:nvSpPr>
      <dsp:spPr>
        <a:xfrm>
          <a:off x="3431" y="1607355"/>
          <a:ext cx="1241556" cy="21431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Capacitação de Coord</a:t>
          </a: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curso </a:t>
          </a: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(2016)</a:t>
          </a:r>
          <a:endParaRPr lang="pt-BR" sz="1400" kern="1200" dirty="0"/>
        </a:p>
      </dsp:txBody>
      <dsp:txXfrm>
        <a:off x="64039" y="1667963"/>
        <a:ext cx="1120340" cy="2021924"/>
      </dsp:txXfrm>
    </dsp:sp>
    <dsp:sp modelId="{5523B052-D254-40DA-862F-851F6F7DE5A2}">
      <dsp:nvSpPr>
        <dsp:cNvPr id="0" name=""/>
        <dsp:cNvSpPr/>
      </dsp:nvSpPr>
      <dsp:spPr>
        <a:xfrm>
          <a:off x="1414855" y="1607355"/>
          <a:ext cx="1384234" cy="21431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Encontro dos Diretores de Ensino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(2016 a 2018)</a:t>
          </a:r>
          <a:endParaRPr lang="pt-BR" sz="1400" kern="1200" dirty="0"/>
        </a:p>
      </dsp:txBody>
      <dsp:txXfrm>
        <a:off x="1482428" y="1674928"/>
        <a:ext cx="1249088" cy="2007994"/>
      </dsp:txXfrm>
    </dsp:sp>
    <dsp:sp modelId="{213B0749-5717-4E6B-8CE4-38F91E94F385}">
      <dsp:nvSpPr>
        <dsp:cNvPr id="0" name=""/>
        <dsp:cNvSpPr/>
      </dsp:nvSpPr>
      <dsp:spPr>
        <a:xfrm>
          <a:off x="2968958" y="1607355"/>
          <a:ext cx="1304318" cy="21431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Encontros Integrados (2016 a 2018)</a:t>
          </a:r>
          <a:endParaRPr lang="pt-BR" sz="1400" kern="1200" dirty="0"/>
        </a:p>
      </dsp:txBody>
      <dsp:txXfrm>
        <a:off x="3032630" y="1671027"/>
        <a:ext cx="1176974" cy="2015796"/>
      </dsp:txXfrm>
    </dsp:sp>
    <dsp:sp modelId="{5164ED22-3D8A-46FF-A7D4-05D502B3C94F}">
      <dsp:nvSpPr>
        <dsp:cNvPr id="0" name=""/>
        <dsp:cNvSpPr/>
      </dsp:nvSpPr>
      <dsp:spPr>
        <a:xfrm>
          <a:off x="4443144" y="1607355"/>
          <a:ext cx="1019206" cy="21431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Encontro com os </a:t>
          </a:r>
          <a:r>
            <a:rPr lang="pt-BR" sz="1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NDEs</a:t>
          </a:r>
          <a:endParaRPr lang="pt-BR" sz="1400" kern="1200" dirty="0"/>
        </a:p>
      </dsp:txBody>
      <dsp:txXfrm>
        <a:off x="4492898" y="1657109"/>
        <a:ext cx="919698" cy="2043632"/>
      </dsp:txXfrm>
    </dsp:sp>
    <dsp:sp modelId="{AC50B8C6-1B88-444D-AA6F-24CF47C4B27E}">
      <dsp:nvSpPr>
        <dsp:cNvPr id="0" name=""/>
        <dsp:cNvSpPr/>
      </dsp:nvSpPr>
      <dsp:spPr>
        <a:xfrm>
          <a:off x="5632218" y="1607355"/>
          <a:ext cx="1193684" cy="214314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Eventos Acadêmicos Científicos </a:t>
          </a:r>
          <a:endParaRPr lang="pt-BR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690489" y="1665626"/>
        <a:ext cx="1077142" cy="2026598"/>
      </dsp:txXfrm>
    </dsp:sp>
    <dsp:sp modelId="{03B4C12D-F624-4A39-A01B-1AA634FD1CAA}">
      <dsp:nvSpPr>
        <dsp:cNvPr id="0" name=""/>
        <dsp:cNvSpPr/>
      </dsp:nvSpPr>
      <dsp:spPr>
        <a:xfrm>
          <a:off x="6995770" y="1607355"/>
          <a:ext cx="1465251" cy="21431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Fórum dos Coord. Graduação (2016 a 2018)</a:t>
          </a:r>
          <a:endParaRPr lang="pt-BR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067298" y="1678883"/>
        <a:ext cx="1322195" cy="20000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8A1BAD-3072-4B88-940C-CBF1433D38FF}">
      <dsp:nvSpPr>
        <dsp:cNvPr id="0" name=""/>
        <dsp:cNvSpPr/>
      </dsp:nvSpPr>
      <dsp:spPr>
        <a:xfrm rot="5400000">
          <a:off x="-331188" y="1087089"/>
          <a:ext cx="1467219" cy="1772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1989F2-969C-4E79-B91D-44E4784625A4}">
      <dsp:nvSpPr>
        <dsp:cNvPr id="0" name=""/>
        <dsp:cNvSpPr/>
      </dsp:nvSpPr>
      <dsp:spPr>
        <a:xfrm>
          <a:off x="3628" y="146714"/>
          <a:ext cx="1969393" cy="1181636"/>
        </a:xfrm>
        <a:prstGeom prst="roundRect">
          <a:avLst>
            <a:gd name="adj" fmla="val 10000"/>
          </a:avLst>
        </a:prstGeom>
        <a:solidFill>
          <a:srgbClr val="00B0F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Chamada Interna para submissão de projetos (DE)</a:t>
          </a:r>
          <a:endParaRPr lang="pt-BR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237" y="181323"/>
        <a:ext cx="1900175" cy="1112418"/>
      </dsp:txXfrm>
    </dsp:sp>
    <dsp:sp modelId="{C7FEC503-752B-44D9-830C-BDF423DB0556}">
      <dsp:nvSpPr>
        <dsp:cNvPr id="0" name=""/>
        <dsp:cNvSpPr/>
      </dsp:nvSpPr>
      <dsp:spPr>
        <a:xfrm rot="5400000">
          <a:off x="-331188" y="2564134"/>
          <a:ext cx="1467219" cy="1772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764991-ED3A-42EB-89F3-BE8042324D98}">
      <dsp:nvSpPr>
        <dsp:cNvPr id="0" name=""/>
        <dsp:cNvSpPr/>
      </dsp:nvSpPr>
      <dsp:spPr>
        <a:xfrm>
          <a:off x="3628" y="1623759"/>
          <a:ext cx="1969393" cy="1181636"/>
        </a:xfrm>
        <a:prstGeom prst="roundRect">
          <a:avLst>
            <a:gd name="adj" fmla="val 10000"/>
          </a:avLst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Submissão de projetos (professores)</a:t>
          </a:r>
          <a:endParaRPr lang="pt-BR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237" y="1658368"/>
        <a:ext cx="1900175" cy="1112418"/>
      </dsp:txXfrm>
    </dsp:sp>
    <dsp:sp modelId="{F47E77F2-FD74-487F-886E-F80445D5891A}">
      <dsp:nvSpPr>
        <dsp:cNvPr id="0" name=""/>
        <dsp:cNvSpPr/>
      </dsp:nvSpPr>
      <dsp:spPr>
        <a:xfrm>
          <a:off x="407333" y="3302657"/>
          <a:ext cx="2609467" cy="1772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BBB832-5E9F-4B1B-AA66-A23E2FEC97BE}">
      <dsp:nvSpPr>
        <dsp:cNvPr id="0" name=""/>
        <dsp:cNvSpPr/>
      </dsp:nvSpPr>
      <dsp:spPr>
        <a:xfrm>
          <a:off x="3628" y="3100805"/>
          <a:ext cx="1969393" cy="1181636"/>
        </a:xfrm>
        <a:prstGeom prst="roundRect">
          <a:avLst>
            <a:gd name="adj" fmla="val 10000"/>
          </a:avLst>
        </a:prstGeom>
        <a:solidFill>
          <a:srgbClr val="7030A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Análise dos projetos (colegiado)</a:t>
          </a:r>
          <a:endParaRPr lang="pt-BR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237" y="3135414"/>
        <a:ext cx="1900175" cy="1112418"/>
      </dsp:txXfrm>
    </dsp:sp>
    <dsp:sp modelId="{74797C75-4338-4490-B5AD-429A471D4076}">
      <dsp:nvSpPr>
        <dsp:cNvPr id="0" name=""/>
        <dsp:cNvSpPr/>
      </dsp:nvSpPr>
      <dsp:spPr>
        <a:xfrm rot="16200000">
          <a:off x="2288104" y="2564134"/>
          <a:ext cx="1467219" cy="1772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F3AE13-B2B7-46CA-B6D5-83A809942C6C}">
      <dsp:nvSpPr>
        <dsp:cNvPr id="0" name=""/>
        <dsp:cNvSpPr/>
      </dsp:nvSpPr>
      <dsp:spPr>
        <a:xfrm>
          <a:off x="2622922" y="3100805"/>
          <a:ext cx="1969393" cy="11816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Homologação (DE)</a:t>
          </a:r>
          <a:endParaRPr lang="pt-BR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57531" y="3135414"/>
        <a:ext cx="1900175" cy="1112418"/>
      </dsp:txXfrm>
    </dsp:sp>
    <dsp:sp modelId="{56DE67D5-15D3-40BE-B05C-51C5345B8C1D}">
      <dsp:nvSpPr>
        <dsp:cNvPr id="0" name=""/>
        <dsp:cNvSpPr/>
      </dsp:nvSpPr>
      <dsp:spPr>
        <a:xfrm rot="16200000">
          <a:off x="2288104" y="1087089"/>
          <a:ext cx="1467219" cy="1772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1F2A86-C919-4BC9-B3BF-CCDB9DB9E128}">
      <dsp:nvSpPr>
        <dsp:cNvPr id="0" name=""/>
        <dsp:cNvSpPr/>
      </dsp:nvSpPr>
      <dsp:spPr>
        <a:xfrm>
          <a:off x="2622922" y="1623759"/>
          <a:ext cx="1969393" cy="1181636"/>
        </a:xfrm>
        <a:prstGeom prst="roundRect">
          <a:avLst>
            <a:gd name="adj" fmla="val 10000"/>
          </a:avLst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Validação dos projetos (Setor de Extensão)</a:t>
          </a:r>
          <a:endParaRPr lang="pt-BR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57531" y="1658368"/>
        <a:ext cx="1900175" cy="1112418"/>
      </dsp:txXfrm>
    </dsp:sp>
    <dsp:sp modelId="{8B2FD208-6934-4910-AB70-F5CC374CC1AE}">
      <dsp:nvSpPr>
        <dsp:cNvPr id="0" name=""/>
        <dsp:cNvSpPr/>
      </dsp:nvSpPr>
      <dsp:spPr>
        <a:xfrm>
          <a:off x="3026627" y="348567"/>
          <a:ext cx="2609467" cy="1772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8FF51E-24C5-48FC-8BBF-6E7CA0F858BF}">
      <dsp:nvSpPr>
        <dsp:cNvPr id="0" name=""/>
        <dsp:cNvSpPr/>
      </dsp:nvSpPr>
      <dsp:spPr>
        <a:xfrm>
          <a:off x="2622922" y="146714"/>
          <a:ext cx="1969393" cy="1181636"/>
        </a:xfrm>
        <a:prstGeom prst="roundRect">
          <a:avLst>
            <a:gd name="adj" fmla="val 10000"/>
          </a:avLst>
        </a:prstGeom>
        <a:solidFill>
          <a:schemeClr val="accent4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Acompanhamento dos projetos (Coord./colegiado)</a:t>
          </a:r>
          <a:endParaRPr lang="pt-BR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57531" y="181323"/>
        <a:ext cx="1900175" cy="1112418"/>
      </dsp:txXfrm>
    </dsp:sp>
    <dsp:sp modelId="{79E9C5CF-CF14-42E3-9555-AFA0642714FA}">
      <dsp:nvSpPr>
        <dsp:cNvPr id="0" name=""/>
        <dsp:cNvSpPr/>
      </dsp:nvSpPr>
      <dsp:spPr>
        <a:xfrm rot="5400000">
          <a:off x="4907397" y="1087089"/>
          <a:ext cx="1467219" cy="1772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9DEAA0-3009-4DBA-8D78-7EC9A316FAC1}">
      <dsp:nvSpPr>
        <dsp:cNvPr id="0" name=""/>
        <dsp:cNvSpPr/>
      </dsp:nvSpPr>
      <dsp:spPr>
        <a:xfrm>
          <a:off x="5242215" y="146714"/>
          <a:ext cx="1969393" cy="1181636"/>
        </a:xfrm>
        <a:prstGeom prst="roundRect">
          <a:avLst>
            <a:gd name="adj" fmla="val 10000"/>
          </a:avLst>
        </a:prstGeom>
        <a:solidFill>
          <a:srgbClr val="00206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Relatório Final (professor)</a:t>
          </a:r>
          <a:endParaRPr lang="pt-BR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76824" y="181323"/>
        <a:ext cx="1900175" cy="1112418"/>
      </dsp:txXfrm>
    </dsp:sp>
    <dsp:sp modelId="{1B525196-3964-4CFF-9A5F-7553BB76BE70}">
      <dsp:nvSpPr>
        <dsp:cNvPr id="0" name=""/>
        <dsp:cNvSpPr/>
      </dsp:nvSpPr>
      <dsp:spPr>
        <a:xfrm rot="5400000">
          <a:off x="4907397" y="2564134"/>
          <a:ext cx="1467219" cy="1772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A126B-D151-4AE1-ADE5-CAD9DD776548}">
      <dsp:nvSpPr>
        <dsp:cNvPr id="0" name=""/>
        <dsp:cNvSpPr/>
      </dsp:nvSpPr>
      <dsp:spPr>
        <a:xfrm>
          <a:off x="5242215" y="1623759"/>
          <a:ext cx="1969393" cy="1181636"/>
        </a:xfrm>
        <a:prstGeom prst="roundRect">
          <a:avLst>
            <a:gd name="adj" fmla="val 10000"/>
          </a:avLst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Aprovação do relatório (colegiado)</a:t>
          </a:r>
          <a:endParaRPr lang="pt-BR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76824" y="1658368"/>
        <a:ext cx="1900175" cy="1112418"/>
      </dsp:txXfrm>
    </dsp:sp>
    <dsp:sp modelId="{3680F805-5809-4F71-9C32-850BF3C113CB}">
      <dsp:nvSpPr>
        <dsp:cNvPr id="0" name=""/>
        <dsp:cNvSpPr/>
      </dsp:nvSpPr>
      <dsp:spPr>
        <a:xfrm>
          <a:off x="5242215" y="3100805"/>
          <a:ext cx="1969393" cy="1181636"/>
        </a:xfrm>
        <a:prstGeom prst="roundRect">
          <a:avLst>
            <a:gd name="adj" fmla="val 10000"/>
          </a:avLst>
        </a:prstGeom>
        <a:solidFill>
          <a:srgbClr val="8666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Certificação (Setor de Extensão)</a:t>
          </a:r>
          <a:endParaRPr lang="pt-BR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76824" y="3135414"/>
        <a:ext cx="1900175" cy="11124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C69101D-AD50-4246-83F5-393E7371BFD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7326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101D-AD50-4246-83F5-393E7371BFD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5375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101D-AD50-4246-83F5-393E7371BFD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207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101D-AD50-4246-83F5-393E7371BFD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9281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101D-AD50-4246-83F5-393E7371BFD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426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101D-AD50-4246-83F5-393E7371BFD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0242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101D-AD50-4246-83F5-393E7371BFD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994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101D-AD50-4246-83F5-393E7371BFD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3364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101D-AD50-4246-83F5-393E7371BFD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110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101D-AD50-4246-83F5-393E7371BFD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130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101D-AD50-4246-83F5-393E7371BFD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852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C69101D-AD50-4246-83F5-393E7371BFD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72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superior.proen@ifpa.edu.br" TargetMode="External"/><Relationship Id="rId2" Type="http://schemas.openxmlformats.org/officeDocument/2006/relationships/hyperlink" Target="mailto:proreitor.proen@ifpa.edu.b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proreitor.proppg@ifpa.edu.br" TargetMode="External"/><Relationship Id="rId5" Type="http://schemas.openxmlformats.org/officeDocument/2006/relationships/hyperlink" Target="mailto:direx.proex@ifpa.edu.br" TargetMode="External"/><Relationship Id="rId4" Type="http://schemas.openxmlformats.org/officeDocument/2006/relationships/hyperlink" Target="mailto:proreitor.proex@ifpa.edu.b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Política de Curricularização da Extensão do IFPA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578546" cy="146304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X Reunião dos Diretores de Ensino 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Fórum dos Coordenadores de Graduação – 06.03.2018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7584" y="2204864"/>
            <a:ext cx="7772400" cy="4572000"/>
          </a:xfrm>
        </p:spPr>
        <p:txBody>
          <a:bodyPr/>
          <a:lstStyle/>
          <a:p>
            <a:r>
              <a:rPr lang="pt-BR" dirty="0" smtClean="0"/>
              <a:t>Proposta de simplificar os fluxos e procedimentos </a:t>
            </a:r>
            <a:r>
              <a:rPr lang="pt-BR" dirty="0" err="1" smtClean="0"/>
              <a:t>procedimentos</a:t>
            </a:r>
            <a:r>
              <a:rPr lang="pt-BR" dirty="0" smtClean="0"/>
              <a:t> para submissão, aprovação e validação dos projetos de extensão no âmbito dos cursos de graduação.</a:t>
            </a:r>
          </a:p>
          <a:p>
            <a:r>
              <a:rPr lang="pt-BR" dirty="0" err="1" smtClean="0"/>
              <a:t>Pactuação</a:t>
            </a:r>
            <a:r>
              <a:rPr lang="pt-BR" dirty="0" smtClean="0"/>
              <a:t>: Implementação da política, ainda que seguindo fluxos e procedimentos alternativos, desde que previamente comunicado à PROEN, garantindo a existência do projeto de extensão, o registro de sua execução e a socialização dos resultados. IN deve ser um guia, não uma camisa de força que engesse as ações.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1143000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pt-BR" sz="32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Simplificação do Processo de Submissão e Aprovação dos Projetos de Extensão</a:t>
            </a:r>
            <a:endParaRPr lang="pt-BR" sz="3200" dirty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1628800"/>
            <a:ext cx="8286808" cy="4838720"/>
          </a:xfrm>
        </p:spPr>
        <p:txBody>
          <a:bodyPr>
            <a:noAutofit/>
          </a:bodyPr>
          <a:lstStyle/>
          <a:p>
            <a:r>
              <a:rPr lang="pt-BR" sz="2000" b="1" dirty="0" smtClean="0">
                <a:solidFill>
                  <a:srgbClr val="C00000"/>
                </a:solidFill>
              </a:rPr>
              <a:t>Chamada Interna </a:t>
            </a:r>
            <a:r>
              <a:rPr lang="pt-BR" sz="2000" b="1" dirty="0" smtClean="0"/>
              <a:t>para submissão de projetos de extensão </a:t>
            </a:r>
            <a:r>
              <a:rPr lang="pt-BR" sz="2000" b="1" dirty="0" smtClean="0">
                <a:solidFill>
                  <a:srgbClr val="C00000"/>
                </a:solidFill>
              </a:rPr>
              <a:t>deixa de ser obrigatória</a:t>
            </a:r>
            <a:r>
              <a:rPr lang="pt-BR" sz="2000" b="1" dirty="0" smtClean="0"/>
              <a:t>, e a apresentação e aprovação dos projetos de extensão, como parte da carga horária das disciplinas, passa a ser realizada durante </a:t>
            </a:r>
            <a:r>
              <a:rPr lang="pt-BR" sz="2000" b="1" dirty="0" smtClean="0">
                <a:solidFill>
                  <a:srgbClr val="C00000"/>
                </a:solidFill>
              </a:rPr>
              <a:t>planejamento pedagógico integrado</a:t>
            </a:r>
            <a:r>
              <a:rPr lang="pt-BR" sz="2000" b="1" dirty="0" smtClean="0"/>
              <a:t>, envolvendo os docentes do período letivo e o colegiado do curso, antes do início das aulas do referido período</a:t>
            </a:r>
            <a:r>
              <a:rPr lang="pt-BR" sz="2000" b="1" dirty="0" smtClean="0"/>
              <a:t>.</a:t>
            </a:r>
          </a:p>
          <a:p>
            <a:endParaRPr lang="pt-BR" sz="2000" b="1" dirty="0" smtClean="0"/>
          </a:p>
          <a:p>
            <a:r>
              <a:rPr lang="pt-BR" sz="2000" b="1" dirty="0" smtClean="0"/>
              <a:t>Esse planejamento terá o acompanhamento da equipe pedagógica e da Direção de Ensino e resultará na elaboração dos planos de disciplina, por meio dos quais os docentes informarão se destinarão parte da carga horária de suas disciplinas a projetos de extensão ou não. </a:t>
            </a:r>
            <a:endParaRPr lang="pt-BR" sz="2000" b="1" dirty="0" smtClean="0"/>
          </a:p>
          <a:p>
            <a:endParaRPr lang="pt-BR" sz="2000" b="1" dirty="0" smtClean="0"/>
          </a:p>
          <a:p>
            <a:r>
              <a:rPr lang="pt-BR" sz="2000" b="1" dirty="0" smtClean="0"/>
              <a:t>Em </a:t>
            </a:r>
            <a:r>
              <a:rPr lang="pt-BR" sz="2000" b="1" dirty="0" smtClean="0"/>
              <a:t>caso afirmativo, deverão preencher um </a:t>
            </a:r>
            <a:r>
              <a:rPr lang="pt-BR" sz="2000" b="1" dirty="0" smtClean="0">
                <a:solidFill>
                  <a:srgbClr val="C00000"/>
                </a:solidFill>
              </a:rPr>
              <a:t>item adicional ao plano de disciplina, composto pelo projeto de extensão</a:t>
            </a:r>
            <a:r>
              <a:rPr lang="pt-BR" sz="2000" b="1" dirty="0" smtClean="0"/>
              <a:t>. No caso do projeto de extensão ser interdisciplinar, os respectivos docentes podem preencher e entregar esse item adicional de forma conjunta.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11430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Simplificação do Processo de Submissão e Aprovação dos Projetos de Extensão</a:t>
            </a:r>
            <a:endParaRPr lang="pt-BR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1700808"/>
            <a:ext cx="8286808" cy="4838720"/>
          </a:xfrm>
        </p:spPr>
        <p:txBody>
          <a:bodyPr>
            <a:noAutofit/>
          </a:bodyPr>
          <a:lstStyle/>
          <a:p>
            <a:r>
              <a:rPr lang="pt-BR" sz="2000" b="1" dirty="0" smtClean="0"/>
              <a:t>Os </a:t>
            </a:r>
            <a:r>
              <a:rPr lang="pt-BR" sz="2000" b="1" dirty="0" smtClean="0"/>
              <a:t>projetos de extensão aprovados são encaminhados via processo à Direção de Ensino, para homologação, e ao Setor de Extensão do campus, para validação. </a:t>
            </a:r>
            <a:endParaRPr lang="pt-BR" sz="2000" b="1" dirty="0" smtClean="0"/>
          </a:p>
          <a:p>
            <a:endParaRPr lang="pt-BR" sz="2000" b="1" dirty="0" smtClean="0"/>
          </a:p>
          <a:p>
            <a:r>
              <a:rPr lang="pt-BR" sz="2000" b="1" dirty="0" smtClean="0">
                <a:solidFill>
                  <a:srgbClr val="C00000"/>
                </a:solidFill>
              </a:rPr>
              <a:t>Projetos de extensão que não façam parte da carga horária das disciplinas </a:t>
            </a:r>
            <a:r>
              <a:rPr lang="pt-BR" sz="2000" b="1" dirty="0" smtClean="0"/>
              <a:t>(o chamado Prática Curriculares em Sociedade) </a:t>
            </a:r>
            <a:r>
              <a:rPr lang="pt-BR" sz="2000" b="1" dirty="0" smtClean="0">
                <a:solidFill>
                  <a:srgbClr val="C00000"/>
                </a:solidFill>
              </a:rPr>
              <a:t>seguem o fluxo previsto na IN 01/2017/PROEN/PROEX/PROPPG</a:t>
            </a:r>
            <a:r>
              <a:rPr lang="pt-BR" sz="2000" b="1" dirty="0" smtClean="0"/>
              <a:t>, mas sem necessidade de publicação de chamada interna. Os mesmos podem ser apresentados pelos docentes, via processo, a qualquer momento. 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09287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400" y="1662114"/>
            <a:ext cx="7772400" cy="4624406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rgbClr val="C00000"/>
                </a:solidFill>
              </a:rPr>
              <a:t>Relatório final simplificado</a:t>
            </a:r>
            <a:r>
              <a:rPr lang="pt-BR" dirty="0" smtClean="0"/>
              <a:t>, por meio do qual os docentes relatarão o público atingido, os resultados obtidos e a socialização desses resultados, inserindo anexos que comprovem a realização das atividades. </a:t>
            </a:r>
          </a:p>
          <a:p>
            <a:r>
              <a:rPr lang="pt-BR" dirty="0" smtClean="0"/>
              <a:t>Ao final de cada semestre, o </a:t>
            </a:r>
            <a:r>
              <a:rPr lang="pt-BR" dirty="0" smtClean="0">
                <a:solidFill>
                  <a:srgbClr val="C00000"/>
                </a:solidFill>
              </a:rPr>
              <a:t>colegiado apreciará os relatórios e o coordenador de curso os enviará, via processo e digitalizados</a:t>
            </a:r>
            <a:r>
              <a:rPr lang="pt-BR" dirty="0" smtClean="0"/>
              <a:t>, à Direção de Ensino, que encaminhará ao conhecimento do Setor de Extensão e da Direção Geral. </a:t>
            </a:r>
          </a:p>
          <a:p>
            <a:r>
              <a:rPr lang="pt-BR" dirty="0" smtClean="0"/>
              <a:t>Os relatórios digitalizados deverão ser encaminhados para conhecimento da PROEN,  PROEX e PROPPG. </a:t>
            </a:r>
            <a:endParaRPr lang="pt-BR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0" y="-24"/>
            <a:ext cx="9144000" cy="1143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Simplificação do Processo de Submissão e Aprovação dos Projetos de Extensão</a:t>
            </a:r>
            <a:endParaRPr lang="pt-BR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7772400" cy="642934"/>
          </a:xfrm>
        </p:spPr>
        <p:txBody>
          <a:bodyPr>
            <a:normAutofit/>
          </a:bodyPr>
          <a:lstStyle/>
          <a:p>
            <a:r>
              <a:rPr lang="pt-BR" dirty="0" smtClean="0"/>
              <a:t>Proposta de Desenho Curricular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652012"/>
              </p:ext>
            </p:extLst>
          </p:nvPr>
        </p:nvGraphicFramePr>
        <p:xfrm>
          <a:off x="642906" y="928670"/>
          <a:ext cx="8072497" cy="5681733"/>
        </p:xfrm>
        <a:graphic>
          <a:graphicData uri="http://schemas.openxmlformats.org/drawingml/2006/table">
            <a:tbl>
              <a:tblPr/>
              <a:tblGrid>
                <a:gridCol w="357194"/>
                <a:gridCol w="1500198"/>
                <a:gridCol w="2214578"/>
                <a:gridCol w="714380"/>
                <a:gridCol w="785818"/>
                <a:gridCol w="571504"/>
                <a:gridCol w="98210"/>
                <a:gridCol w="219776"/>
                <a:gridCol w="396394"/>
                <a:gridCol w="765844"/>
                <a:gridCol w="448601"/>
              </a:tblGrid>
              <a:tr h="364224">
                <a:tc rowSpan="8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1º PERÍODO (SEMESTRE OU ANO)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Eixo Temático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Componentes Curriculares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TEOR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PRAT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EXT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EAD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Total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N/C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SEMESTRAL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[...]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9772">
                <a:tc rowSpan="8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Xº PERÍODO (SEMESTRE OU ANO)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Eixo Temático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Componentes Curriculares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TEOR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PRAT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EXT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EAD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Total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N/C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endParaRPr lang="pt-BR" dirty="0"/>
                    </a:p>
                  </a:txBody>
                  <a:tcPr marL="48041" marR="480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043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Atividades Complementares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09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Práticas Curriculares em Sociedade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SEMESTRAL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TOTAL DO CURSO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4348" y="71414"/>
            <a:ext cx="7772400" cy="785818"/>
          </a:xfrm>
        </p:spPr>
        <p:txBody>
          <a:bodyPr/>
          <a:lstStyle/>
          <a:p>
            <a:r>
              <a:rPr lang="pt-BR" dirty="0" smtClean="0"/>
              <a:t>Próximas Etapas...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85786" y="928670"/>
            <a:ext cx="7872442" cy="4981596"/>
          </a:xfrm>
        </p:spPr>
        <p:txBody>
          <a:bodyPr>
            <a:noAutofit/>
          </a:bodyPr>
          <a:lstStyle/>
          <a:p>
            <a:pPr lvl="0"/>
            <a:r>
              <a:rPr lang="pt-BR" sz="2000" dirty="0" smtClean="0"/>
              <a:t>Implementação das atividades curriculares de extensão nos cursos de ensino superior do IFPA em 2018</a:t>
            </a:r>
          </a:p>
          <a:p>
            <a:r>
              <a:rPr lang="pt-BR" sz="2000" dirty="0" smtClean="0"/>
              <a:t>Visitas de acompanhamento à efetivação das atividades de extensão nos currículos de cursos de ensino superior do IFPA (PROEN/PROEX/PROPPG ao longo de 2018</a:t>
            </a:r>
          </a:p>
          <a:p>
            <a:pPr lvl="0"/>
            <a:r>
              <a:rPr lang="pt-BR" sz="2000" dirty="0" smtClean="0"/>
              <a:t>Produções acadêmico-científicas e artísticas, a partir das experiências vivenciadas (janeiro a março/2019)</a:t>
            </a:r>
          </a:p>
          <a:p>
            <a:r>
              <a:rPr lang="pt-BR" sz="2000" dirty="0" smtClean="0"/>
              <a:t>Socialização de experiências de </a:t>
            </a:r>
            <a:r>
              <a:rPr lang="pt-BR" sz="2000" dirty="0" err="1" smtClean="0"/>
              <a:t>curricularização</a:t>
            </a:r>
            <a:r>
              <a:rPr lang="pt-BR" sz="2000" dirty="0" smtClean="0"/>
              <a:t> de extensão no IFPA (abril/2019)</a:t>
            </a:r>
          </a:p>
          <a:p>
            <a:r>
              <a:rPr lang="pt-BR" sz="2000" dirty="0" smtClean="0">
                <a:solidFill>
                  <a:srgbClr val="C00000"/>
                </a:solidFill>
              </a:rPr>
              <a:t>Revisão da Política de Curricularização da Extensão do IFPA (maio a junho/2019)</a:t>
            </a:r>
          </a:p>
          <a:p>
            <a:pPr lvl="0"/>
            <a:r>
              <a:rPr lang="pt-BR" sz="2000" dirty="0" smtClean="0">
                <a:solidFill>
                  <a:srgbClr val="C00000"/>
                </a:solidFill>
              </a:rPr>
              <a:t>Atualização dos Projetos Pedagógicos dos Cursos de Graduação (maio/2019 a agosto/2020) – 2021 só oferta com PPC atualizado!</a:t>
            </a:r>
          </a:p>
          <a:p>
            <a:r>
              <a:rPr lang="pt-BR" sz="2000" dirty="0" smtClean="0">
                <a:solidFill>
                  <a:srgbClr val="C00000"/>
                </a:solidFill>
              </a:rPr>
              <a:t>Evento de socialização de experiências exitosas de Curricularização de Extensão no IFPA (agosto/2019)</a:t>
            </a:r>
          </a:p>
          <a:p>
            <a:pPr lvl="0"/>
            <a:r>
              <a:rPr lang="pt-BR" sz="2000" dirty="0" smtClean="0">
                <a:solidFill>
                  <a:srgbClr val="C00000"/>
                </a:solidFill>
              </a:rPr>
              <a:t>Apresentação das experiências na REDETEC e outros eventos acadêmico-científicos externos e publicação de livro (2019/2020)</a:t>
            </a:r>
          </a:p>
          <a:p>
            <a:endParaRPr lang="pt-BR" sz="2000" dirty="0" smtClean="0"/>
          </a:p>
          <a:p>
            <a:pPr lvl="0"/>
            <a:endParaRPr lang="pt-BR" sz="2000" dirty="0" smtClean="0"/>
          </a:p>
          <a:p>
            <a:pPr lvl="0"/>
            <a:endParaRPr lang="pt-BR" sz="2000" dirty="0" smtClean="0"/>
          </a:p>
          <a:p>
            <a:endParaRPr lang="pt-BR" sz="2000" dirty="0" smtClean="0"/>
          </a:p>
          <a:p>
            <a:pPr lvl="0"/>
            <a:endParaRPr lang="pt-BR" sz="2000" dirty="0" smtClean="0"/>
          </a:p>
          <a:p>
            <a:endParaRPr lang="pt-BR" sz="2000" dirty="0" smtClean="0"/>
          </a:p>
          <a:p>
            <a:pPr lvl="0"/>
            <a:endParaRPr lang="pt-BR" sz="2000" dirty="0" smtClean="0"/>
          </a:p>
          <a:p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857356" y="2357430"/>
            <a:ext cx="2857520" cy="62387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Obrigado!</a:t>
            </a:r>
            <a:endParaRPr lang="pt-BR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00562" y="4643446"/>
            <a:ext cx="4500594" cy="178595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vert="horz">
            <a:normAutofit fontScale="92500" lnSpcReduction="20000"/>
          </a:bodyPr>
          <a:lstStyle/>
          <a:p>
            <a:pPr marL="274320" marR="0" lvl="0" indent="-274320" algn="r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			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Pró-Reitoria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 de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Ensino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ndalus" pitchFamily="18" charset="-78"/>
              <a:ea typeface="+mn-ea"/>
              <a:cs typeface="Andalus" pitchFamily="18" charset="-78"/>
            </a:endParaRPr>
          </a:p>
          <a:p>
            <a:pPr marL="274320" marR="0" lvl="0" indent="-274320" algn="r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  <a:hlinkClick r:id="rId2"/>
              </a:rPr>
              <a:t>proreitor.proen@ifpa.edu.br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; </a:t>
            </a:r>
          </a:p>
          <a:p>
            <a:pPr marL="274320" marR="0" lvl="0" indent="-274320" algn="r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  <a:hlinkClick r:id="rId3"/>
              </a:rPr>
              <a:t>superior.proen@ifpa.edu.br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 </a:t>
            </a: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ndalus" pitchFamily="18" charset="-78"/>
              <a:ea typeface="+mn-ea"/>
              <a:cs typeface="Andalus" pitchFamily="18" charset="-78"/>
            </a:endParaRPr>
          </a:p>
          <a:p>
            <a:pPr marL="274320" marR="0" lvl="0" indent="-274320" algn="r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1600" b="1" dirty="0" err="1" smtClean="0">
                <a:latin typeface="Andalus" pitchFamily="18" charset="-78"/>
                <a:cs typeface="Andalus" pitchFamily="18" charset="-78"/>
              </a:rPr>
              <a:t>Pró-Reitoria</a:t>
            </a:r>
            <a:r>
              <a:rPr lang="en-US" sz="1600" b="1" dirty="0" smtClean="0">
                <a:latin typeface="Andalus" pitchFamily="18" charset="-78"/>
                <a:cs typeface="Andalus" pitchFamily="18" charset="-78"/>
              </a:rPr>
              <a:t> de </a:t>
            </a:r>
            <a:r>
              <a:rPr lang="en-US" sz="1600" b="1" dirty="0" err="1" smtClean="0">
                <a:latin typeface="Andalus" pitchFamily="18" charset="-78"/>
                <a:cs typeface="Andalus" pitchFamily="18" charset="-78"/>
              </a:rPr>
              <a:t>Extensão</a:t>
            </a:r>
            <a:endParaRPr lang="en-US" sz="1600" b="1" dirty="0" smtClean="0">
              <a:latin typeface="Andalus" pitchFamily="18" charset="-78"/>
              <a:cs typeface="Andalus" pitchFamily="18" charset="-78"/>
            </a:endParaRPr>
          </a:p>
          <a:p>
            <a:pPr marL="274320" marR="0" lvl="0" indent="-274320" algn="r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  <a:hlinkClick r:id="rId4"/>
              </a:rPr>
              <a:t>proreitor.proex@ifpa.edu.br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;</a:t>
            </a:r>
          </a:p>
          <a:p>
            <a:pPr marL="274320" marR="0" lvl="0" indent="-274320" algn="r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1400" b="1" dirty="0" smtClean="0">
                <a:latin typeface="Andalus" pitchFamily="18" charset="-78"/>
                <a:cs typeface="Andalus" pitchFamily="18" charset="-78"/>
                <a:hlinkClick r:id="rId5"/>
              </a:rPr>
              <a:t>direx.proex@ifpa.edu.br</a:t>
            </a:r>
            <a:r>
              <a:rPr lang="en-US" sz="1400" b="1" dirty="0" smtClean="0">
                <a:latin typeface="Andalus" pitchFamily="18" charset="-78"/>
                <a:cs typeface="Andalus" pitchFamily="18" charset="-78"/>
              </a:rPr>
              <a:t> </a:t>
            </a: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ndalus" pitchFamily="18" charset="-78"/>
              <a:ea typeface="+mn-ea"/>
              <a:cs typeface="Andalus" pitchFamily="18" charset="-78"/>
            </a:endParaRPr>
          </a:p>
          <a:p>
            <a:pPr marL="274320" marR="0" lvl="0" indent="-274320" algn="r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1600" b="1" dirty="0" err="1" smtClean="0">
                <a:latin typeface="Andalus" pitchFamily="18" charset="-78"/>
                <a:cs typeface="Andalus" pitchFamily="18" charset="-78"/>
              </a:rPr>
              <a:t>Pró-Reitoria</a:t>
            </a:r>
            <a:r>
              <a:rPr lang="en-US" sz="1600" b="1" dirty="0" smtClean="0">
                <a:latin typeface="Andalus" pitchFamily="18" charset="-78"/>
                <a:cs typeface="Andalus" pitchFamily="18" charset="-78"/>
              </a:rPr>
              <a:t> de </a:t>
            </a:r>
            <a:r>
              <a:rPr lang="en-US" sz="1600" b="1" dirty="0" err="1" smtClean="0">
                <a:latin typeface="Andalus" pitchFamily="18" charset="-78"/>
                <a:cs typeface="Andalus" pitchFamily="18" charset="-78"/>
              </a:rPr>
              <a:t>Pesquisa</a:t>
            </a:r>
            <a:r>
              <a:rPr lang="en-US" sz="1600" b="1" dirty="0" smtClean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600" b="1" dirty="0" err="1" smtClean="0">
                <a:latin typeface="Andalus" pitchFamily="18" charset="-78"/>
                <a:cs typeface="Andalus" pitchFamily="18" charset="-78"/>
              </a:rPr>
              <a:t>Pós-Graduação</a:t>
            </a:r>
            <a:r>
              <a:rPr lang="en-US" sz="1600" b="1" dirty="0" smtClean="0">
                <a:latin typeface="Andalus" pitchFamily="18" charset="-78"/>
                <a:cs typeface="Andalus" pitchFamily="18" charset="-78"/>
              </a:rPr>
              <a:t> e </a:t>
            </a:r>
            <a:r>
              <a:rPr lang="en-US" sz="1600" b="1" dirty="0" err="1" smtClean="0">
                <a:latin typeface="Andalus" pitchFamily="18" charset="-78"/>
                <a:cs typeface="Andalus" pitchFamily="18" charset="-78"/>
              </a:rPr>
              <a:t>Inovação</a:t>
            </a:r>
            <a:endParaRPr lang="en-US" sz="1600" b="1" dirty="0" smtClean="0">
              <a:latin typeface="Andalus" pitchFamily="18" charset="-78"/>
              <a:cs typeface="Andalus" pitchFamily="18" charset="-78"/>
            </a:endParaRPr>
          </a:p>
          <a:p>
            <a:pPr marL="273050" marR="0" lvl="0" indent="-273050" algn="r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  <a:hlinkClick r:id="rId6"/>
              </a:rPr>
              <a:t>proreitor.proppg@ifpa.edu.br</a:t>
            </a:r>
            <a:r>
              <a:rPr kumimoji="0" lang="en-US" sz="13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 </a:t>
            </a:r>
            <a:endParaRPr kumimoji="0" lang="en-US" sz="13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571472" y="500042"/>
          <a:ext cx="8286808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A Política de Curricularização da Extensão do IFPA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28662" y="2071678"/>
            <a:ext cx="7772400" cy="2695580"/>
          </a:xfrm>
          <a:solidFill>
            <a:schemeClr val="bg1">
              <a:lumMod val="65000"/>
              <a:lumOff val="35000"/>
            </a:schemeClr>
          </a:solidFill>
        </p:spPr>
        <p:txBody>
          <a:bodyPr/>
          <a:lstStyle/>
          <a:p>
            <a:pPr algn="just">
              <a:buNone/>
            </a:pPr>
            <a:r>
              <a:rPr lang="pt-BR" dirty="0"/>
              <a:t>	</a:t>
            </a:r>
            <a:r>
              <a:rPr lang="pt-BR" dirty="0" smtClean="0"/>
              <a:t>	Elaborada após um amplo processo de debates com diversos segmentos da comunidade acadêmica e consulta pública, entre 2016 e 2017, foi aprovada por meio da Resolução nº 397.2017-CONSUP, de 11 de setembro de 2017, apresentando diretrizes para inclusão das atividades de extensão nos currículos dos cursos de graduação do IFPA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7772400" cy="654032"/>
          </a:xfrm>
        </p:spPr>
        <p:txBody>
          <a:bodyPr>
            <a:normAutofit/>
          </a:bodyPr>
          <a:lstStyle/>
          <a:p>
            <a:r>
              <a:rPr lang="pt-BR" b="1" dirty="0" err="1"/>
              <a:t>C</a:t>
            </a:r>
            <a:r>
              <a:rPr lang="pt-BR" b="1" dirty="0" err="1" smtClean="0"/>
              <a:t>urricularização</a:t>
            </a:r>
            <a:r>
              <a:rPr lang="pt-BR" b="1" dirty="0" smtClean="0"/>
              <a:t> em pauta</a:t>
            </a:r>
            <a:endParaRPr lang="pt-BR" b="1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788253275"/>
              </p:ext>
            </p:extLst>
          </p:nvPr>
        </p:nvGraphicFramePr>
        <p:xfrm>
          <a:off x="500034" y="1214422"/>
          <a:ext cx="8464454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Projeto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3981464"/>
          </a:xfrm>
          <a:solidFill>
            <a:schemeClr val="bg1">
              <a:lumMod val="65000"/>
              <a:lumOff val="35000"/>
            </a:schemeClr>
          </a:solidFill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dirty="0" smtClean="0"/>
              <a:t>		O projeto de extensão deverá informar em sua identificação se o mesmo se classifica como:</a:t>
            </a:r>
          </a:p>
          <a:p>
            <a:pPr lvl="1"/>
            <a:r>
              <a:rPr lang="pt-BR" dirty="0" smtClean="0"/>
              <a:t>I. parte integrante da carga horária de componentes curriculares não específicos de extensão ou</a:t>
            </a:r>
          </a:p>
          <a:p>
            <a:pPr lvl="1"/>
            <a:r>
              <a:rPr lang="pt-BR" dirty="0" smtClean="0"/>
              <a:t>II. componentes curriculares específicos de extensão.</a:t>
            </a:r>
          </a:p>
          <a:p>
            <a:pPr lvl="1"/>
            <a:endParaRPr lang="pt-BR" dirty="0" smtClean="0"/>
          </a:p>
          <a:p>
            <a:pPr lvl="1">
              <a:buNone/>
            </a:pPr>
            <a:r>
              <a:rPr lang="pt-BR" dirty="0" smtClean="0"/>
              <a:t>		O projeto de extensão poderá compor parte da carga horária</a:t>
            </a:r>
          </a:p>
          <a:p>
            <a:pPr lvl="1">
              <a:buNone/>
            </a:pPr>
            <a:r>
              <a:rPr lang="pt-BR" dirty="0" smtClean="0"/>
              <a:t>de mais de uma disciplina obrigatória quando possuir natureza</a:t>
            </a:r>
          </a:p>
          <a:p>
            <a:pPr lvl="1">
              <a:buNone/>
            </a:pPr>
            <a:r>
              <a:rPr lang="pt-BR" dirty="0" smtClean="0"/>
              <a:t>interdisciplinar.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Estrutura Curricular e Histórico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4910158"/>
          </a:xfrm>
          <a:solidFill>
            <a:schemeClr val="bg1">
              <a:lumMod val="65000"/>
              <a:lumOff val="35000"/>
            </a:schemeClr>
          </a:solidFill>
        </p:spPr>
        <p:txBody>
          <a:bodyPr>
            <a:noAutofit/>
          </a:bodyPr>
          <a:lstStyle/>
          <a:p>
            <a:pPr marL="274320" lvl="1" indent="-274320">
              <a:spcBef>
                <a:spcPts val="580"/>
              </a:spcBef>
              <a:buClr>
                <a:schemeClr val="accent1"/>
              </a:buClr>
              <a:buNone/>
            </a:pPr>
            <a:r>
              <a:rPr lang="pt-BR" sz="2000" dirty="0" smtClean="0"/>
              <a:t>		Enquanto as matrizes curriculares dos cursos de graduação não preverem o componente curricular </a:t>
            </a:r>
            <a:r>
              <a:rPr lang="pt-BR" sz="2000" i="1" dirty="0" smtClean="0"/>
              <a:t>Práticas Curriculares em Sociedade</a:t>
            </a:r>
            <a:r>
              <a:rPr lang="pt-BR" sz="2000" dirty="0" smtClean="0"/>
              <a:t>, o projeto de extensão classificado como componente curricular específico de extensão poderá contabilizar horas para as </a:t>
            </a:r>
            <a:r>
              <a:rPr lang="pt-BR" sz="2000" i="1" dirty="0" smtClean="0"/>
              <a:t>Atividades Complementares </a:t>
            </a:r>
            <a:r>
              <a:rPr lang="pt-BR" sz="2000" dirty="0" smtClean="0"/>
              <a:t>ou ser acrescidas ao histórico escolar dos estudantes a título de disciplinas eletivas.</a:t>
            </a:r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  <a:buNone/>
            </a:pPr>
            <a:r>
              <a:rPr lang="pt-BR" sz="2000" dirty="0" smtClean="0"/>
              <a:t>		Em todos os casos, para efeito de registro, constará no histórico escolar do estudante uma menção referente à carga horária de projetos de extensão integralizada pelo mesmo ao longo do curso.</a:t>
            </a:r>
          </a:p>
          <a:p>
            <a:pPr marL="273050" lvl="1" indent="622300">
              <a:spcBef>
                <a:spcPts val="580"/>
              </a:spcBef>
              <a:buClr>
                <a:schemeClr val="accent1"/>
              </a:buClr>
              <a:buNone/>
            </a:pPr>
            <a:r>
              <a:rPr lang="pt-BR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Cursos criados ou com PPC atualizado a partir de 2018 </a:t>
            </a:r>
            <a:r>
              <a:rPr lang="pt-BR" sz="2000" dirty="0" smtClean="0"/>
              <a:t>deverão elaborar suas matrizes curriculares em conformidade com a </a:t>
            </a:r>
            <a:r>
              <a:rPr lang="pt-BR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nova</a:t>
            </a:r>
            <a:r>
              <a:rPr lang="pt-BR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de matriz </a:t>
            </a:r>
            <a:r>
              <a:rPr lang="pt-BR" sz="2000" dirty="0" smtClean="0"/>
              <a:t>apresentada no Anexo V.</a:t>
            </a:r>
          </a:p>
          <a:p>
            <a:pPr marL="273050" lvl="1" indent="622300">
              <a:spcBef>
                <a:spcPts val="580"/>
              </a:spcBef>
              <a:buClr>
                <a:schemeClr val="accent1"/>
              </a:buClr>
              <a:buNone/>
            </a:pPr>
            <a:r>
              <a:rPr lang="pt-BR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Cursos criados ou com PPC atualizado em 2017 passarão por revisão do mesmo a partir de 2019</a:t>
            </a:r>
            <a:r>
              <a:rPr lang="pt-BR" sz="2000" dirty="0" smtClean="0"/>
              <a:t>, com obrigatoriedade de adequação das matrizes, conforme nova proposta de matriz curricular, até o dia 31 de agosto de 2020, para oferta no primeiro semestre de 2021.</a:t>
            </a:r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  <a:buNone/>
            </a:pPr>
            <a:endParaRPr lang="pt-BR" sz="2000" dirty="0" smtClean="0"/>
          </a:p>
          <a:p>
            <a:endParaRPr lang="pt-BR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71414"/>
            <a:ext cx="7772400" cy="1143000"/>
          </a:xfrm>
        </p:spPr>
        <p:txBody>
          <a:bodyPr/>
          <a:lstStyle/>
          <a:p>
            <a:r>
              <a:rPr lang="pt-BR" dirty="0" smtClean="0"/>
              <a:t>A Instrução Normativa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400" y="1285860"/>
            <a:ext cx="7772400" cy="2357454"/>
          </a:xfrm>
          <a:solidFill>
            <a:schemeClr val="bg1">
              <a:lumMod val="65000"/>
              <a:lumOff val="35000"/>
            </a:schemeClr>
          </a:solidFill>
        </p:spPr>
        <p:txBody>
          <a:bodyPr>
            <a:normAutofit fontScale="92500"/>
          </a:bodyPr>
          <a:lstStyle/>
          <a:p>
            <a:r>
              <a:rPr lang="pt-BR" sz="2200" dirty="0" smtClean="0"/>
              <a:t>Necessidade de normatização dos fluxos e procedimentos para submissão, aprovação, homologação, validação e registros dos programas e projetos de extensão, no âmbito dos cursos de graduação do IFPA</a:t>
            </a:r>
          </a:p>
          <a:p>
            <a:r>
              <a:rPr lang="pt-BR" sz="2200" dirty="0" smtClean="0"/>
              <a:t>Apresentação e discussão de proposta durante Fórum dos Coordenadores de Graduação (Belém) e encontros regionalizados com coordenadores de curso e representantes dos </a:t>
            </a:r>
            <a:r>
              <a:rPr lang="pt-BR" sz="2200" dirty="0" err="1" smtClean="0"/>
              <a:t>NDE’s</a:t>
            </a:r>
            <a:r>
              <a:rPr lang="pt-BR" sz="2200" dirty="0" smtClean="0"/>
              <a:t> (Santarém e Marabá)</a:t>
            </a:r>
          </a:p>
          <a:p>
            <a:endParaRPr lang="pt-BR" sz="2200" dirty="0" smtClean="0"/>
          </a:p>
          <a:p>
            <a:endParaRPr lang="pt-BR" sz="2200" dirty="0" smtClean="0"/>
          </a:p>
          <a:p>
            <a:endParaRPr lang="pt-BR" sz="2200" dirty="0" smtClean="0"/>
          </a:p>
        </p:txBody>
      </p:sp>
      <p:sp>
        <p:nvSpPr>
          <p:cNvPr id="4" name="Seta para baixo 3"/>
          <p:cNvSpPr/>
          <p:nvPr/>
        </p:nvSpPr>
        <p:spPr>
          <a:xfrm>
            <a:off x="4429124" y="3786190"/>
            <a:ext cx="428628" cy="78581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3428992" y="4714884"/>
            <a:ext cx="2428892" cy="178595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01/2017-PROEN/PROEX/PROPPG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7772400" cy="1143000"/>
          </a:xfrm>
        </p:spPr>
        <p:txBody>
          <a:bodyPr/>
          <a:lstStyle/>
          <a:p>
            <a:r>
              <a:rPr lang="pt-BR" dirty="0" smtClean="0"/>
              <a:t>Como fica O PIT?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34" y="1357330"/>
            <a:ext cx="8286808" cy="5286380"/>
          </a:xfrm>
          <a:solidFill>
            <a:schemeClr val="bg1">
              <a:lumMod val="65000"/>
              <a:lumOff val="35000"/>
            </a:schemeClr>
          </a:solidFill>
        </p:spPr>
        <p:txBody>
          <a:bodyPr>
            <a:noAutofit/>
          </a:bodyPr>
          <a:lstStyle/>
          <a:p>
            <a:pPr algn="just">
              <a:buNone/>
            </a:pPr>
            <a:r>
              <a:rPr lang="pt-BR" sz="2100" dirty="0" smtClean="0"/>
              <a:t>		Projeto de extensão que componha parte da carga horária de uma ou mais disciplinas obrigatórias terá sua carga horária registrada como atividades de ensino.</a:t>
            </a:r>
          </a:p>
          <a:p>
            <a:pPr algn="just">
              <a:buNone/>
            </a:pPr>
            <a:r>
              <a:rPr lang="pt-BR" sz="2100" dirty="0" smtClean="0"/>
              <a:t>		Projeto de extensão classificado como componente curricular específico de extensão terá sua carga horária registrada como atividades de extensão.</a:t>
            </a:r>
          </a:p>
          <a:p>
            <a:pPr algn="just">
              <a:buNone/>
            </a:pPr>
            <a:r>
              <a:rPr lang="pt-BR" sz="2100" dirty="0" smtClean="0"/>
              <a:t>		No caso da vinculação de mais de um professor ao projeto de extensão classificado como componente curricular específico de extensão, a destinação de carga horária para cada docente seguirá a seguinte regra:</a:t>
            </a:r>
          </a:p>
          <a:p>
            <a:pPr>
              <a:buNone/>
            </a:pPr>
            <a:r>
              <a:rPr lang="pt-BR" sz="2100" dirty="0" smtClean="0"/>
              <a:t>		I. Mínimo de 07 (sete) discentes vinculados ao professor.</a:t>
            </a:r>
          </a:p>
          <a:p>
            <a:pPr algn="just">
              <a:buNone/>
            </a:pPr>
            <a:r>
              <a:rPr lang="pt-BR" sz="2100" dirty="0" smtClean="0"/>
              <a:t>		II. Atribuição de 2 (duas) horas semanais ao professor com 07 (sete) a 10 	(dez) estudantes sob sua orientação.</a:t>
            </a:r>
          </a:p>
          <a:p>
            <a:pPr algn="just">
              <a:buNone/>
            </a:pPr>
            <a:r>
              <a:rPr lang="pt-BR" sz="2100" dirty="0" smtClean="0"/>
              <a:t>		III. Para um número acima de 10 estudantes sob orientação do professor, admitir-se-á a destinação de carga horária docente proporcionalmente maior que a estabelecida no inciso II, respeitados os limites estabelecidos no Regulamento da Carga Horária Docente vigente no IFPA.</a:t>
            </a:r>
            <a:endParaRPr lang="pt-BR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ta dobrada 16"/>
          <p:cNvSpPr/>
          <p:nvPr/>
        </p:nvSpPr>
        <p:spPr>
          <a:xfrm rot="5400000">
            <a:off x="4250529" y="3964787"/>
            <a:ext cx="2571768" cy="500066"/>
          </a:xfrm>
          <a:prstGeom prst="bentArrow">
            <a:avLst>
              <a:gd name="adj1" fmla="val 22333"/>
              <a:gd name="adj2" fmla="val 25000"/>
              <a:gd name="adj3" fmla="val 25000"/>
              <a:gd name="adj4" fmla="val 4375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44" y="-142900"/>
            <a:ext cx="7772400" cy="1143000"/>
          </a:xfrm>
        </p:spPr>
        <p:txBody>
          <a:bodyPr/>
          <a:lstStyle/>
          <a:p>
            <a:r>
              <a:rPr lang="pt-BR" dirty="0" smtClean="0"/>
              <a:t>Fluxos e Procedimentos</a:t>
            </a:r>
            <a:endParaRPr lang="pt-BR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714348" y="928670"/>
          <a:ext cx="7215238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Elipse 15"/>
          <p:cNvSpPr/>
          <p:nvPr/>
        </p:nvSpPr>
        <p:spPr>
          <a:xfrm>
            <a:off x="4427984" y="5572140"/>
            <a:ext cx="2520280" cy="116922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1200" b="1" dirty="0" smtClean="0">
                <a:solidFill>
                  <a:schemeClr val="tx1"/>
                </a:solidFill>
              </a:rPr>
              <a:t>Encaminhamento dos projetos digitalizados à PROEX/PROEN/PROPPG</a:t>
            </a:r>
            <a:endParaRPr lang="pt-BR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280</TotalTime>
  <Words>914</Words>
  <Application>Microsoft Office PowerPoint</Application>
  <PresentationFormat>Apresentação na tela (4:3)</PresentationFormat>
  <Paragraphs>125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4" baseType="lpstr">
      <vt:lpstr>Andalus</vt:lpstr>
      <vt:lpstr>Calibri</vt:lpstr>
      <vt:lpstr>Times New Roman</vt:lpstr>
      <vt:lpstr>Tw Cen MT</vt:lpstr>
      <vt:lpstr>Tw Cen MT Condensed</vt:lpstr>
      <vt:lpstr>Wingdings 2</vt:lpstr>
      <vt:lpstr>Wingdings 3</vt:lpstr>
      <vt:lpstr>Integral</vt:lpstr>
      <vt:lpstr>Política de Curricularização da Extensão do IFPA</vt:lpstr>
      <vt:lpstr>Apresentação do PowerPoint</vt:lpstr>
      <vt:lpstr>A Política de Curricularização da Extensão do IFPA</vt:lpstr>
      <vt:lpstr>Curricularização em pauta</vt:lpstr>
      <vt:lpstr>O Projeto</vt:lpstr>
      <vt:lpstr>Estrutura Curricular e Histórico</vt:lpstr>
      <vt:lpstr>A Instrução Normativa</vt:lpstr>
      <vt:lpstr>Como fica O PIT?</vt:lpstr>
      <vt:lpstr>Fluxos e Procedimentos</vt:lpstr>
      <vt:lpstr>Fórum dos Coordenadores de Graduação – 06.03.2018</vt:lpstr>
      <vt:lpstr>Simplificação do Processo de Submissão e Aprovação dos Projetos de Extensão</vt:lpstr>
      <vt:lpstr>Simplificação do Processo de Submissão e Aprovação dos Projetos de Extensão</vt:lpstr>
      <vt:lpstr>Apresentação do PowerPoint</vt:lpstr>
      <vt:lpstr>Proposta de Desenho Curricular</vt:lpstr>
      <vt:lpstr>Próximas Etapas...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Política de Curricularização da Extensão do IFPA</dc:title>
  <dc:creator>edivaldo.moura</dc:creator>
  <cp:lastModifiedBy>SUEZILDE DA CONCEICAO AMARAL RIBEIRO</cp:lastModifiedBy>
  <cp:revision>58</cp:revision>
  <dcterms:created xsi:type="dcterms:W3CDTF">2017-12-07T14:31:57Z</dcterms:created>
  <dcterms:modified xsi:type="dcterms:W3CDTF">2018-10-22T14:01:17Z</dcterms:modified>
</cp:coreProperties>
</file>