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3"/>
  </p:notes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1741" autoAdjust="0"/>
  </p:normalViewPr>
  <p:slideViewPr>
    <p:cSldViewPr>
      <p:cViewPr>
        <p:scale>
          <a:sx n="106" d="100"/>
          <a:sy n="106" d="100"/>
        </p:scale>
        <p:origin x="-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724D8-1525-41ED-8F45-BD70BECD1158}" type="datetimeFigureOut">
              <a:rPr lang="pt-BR" smtClean="0"/>
              <a:t>21/10/2018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6E601-70F5-4729-9914-83EDE15EB8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84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332656"/>
            <a:ext cx="83529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/>
          </a:p>
          <a:p>
            <a:r>
              <a:rPr lang="pt-BR" sz="1600" b="1" dirty="0" smtClean="0"/>
              <a:t>DAS </a:t>
            </a:r>
            <a:r>
              <a:rPr lang="pt-BR" sz="1600" b="1" dirty="0"/>
              <a:t>ATRIBUIÇÕES E RESPONSABILIDADES</a:t>
            </a:r>
            <a:endParaRPr lang="pt-BR" sz="1600" dirty="0"/>
          </a:p>
          <a:p>
            <a:r>
              <a:rPr lang="pt-BR" sz="1600" b="1" dirty="0"/>
              <a:t> </a:t>
            </a:r>
            <a:endParaRPr lang="pt-BR" sz="1600" dirty="0"/>
          </a:p>
          <a:p>
            <a:pPr algn="just"/>
            <a:r>
              <a:rPr lang="pt-BR" sz="1600" b="1" dirty="0"/>
              <a:t> </a:t>
            </a:r>
            <a:r>
              <a:rPr lang="pt-BR" sz="1600" dirty="0"/>
              <a:t>Art. 12 Compete ao </a:t>
            </a:r>
            <a:r>
              <a:rPr lang="pt-BR" sz="1600" b="1" dirty="0"/>
              <a:t>Coordenador de Curso</a:t>
            </a:r>
            <a:r>
              <a:rPr lang="pt-BR" sz="1600" dirty="0"/>
              <a:t> na gestão das atividades do PI</a:t>
            </a:r>
          </a:p>
          <a:p>
            <a:pPr lvl="0" algn="just"/>
            <a:r>
              <a:rPr lang="pt-BR" sz="1600" dirty="0"/>
              <a:t>Acompanhar, juntamente com o Colegiado do Curso, o desenvolvimento dos trabalhos do Projeto Integrador.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1600" dirty="0"/>
              <a:t>Acompanhar se as ações para o desenvolvimento do PI estão em consonância com as orientações desta instrução normativa</a:t>
            </a:r>
            <a:r>
              <a:rPr lang="pt-BR" sz="1600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1600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1600" dirty="0"/>
              <a:t> Homologar junto ao colegiado do curso os Projetos Integradores que serão ofertados no </a:t>
            </a:r>
            <a:r>
              <a:rPr lang="pt-BR" sz="1600" dirty="0" smtClean="0"/>
              <a:t>ano/semestre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1600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1600" dirty="0"/>
              <a:t> Convocar e dirigir reuniões bimestrais com as equipes e os docentes orientadores para acompanhamento e execução do PI</a:t>
            </a:r>
            <a:r>
              <a:rPr lang="pt-BR" sz="1600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1600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1600" dirty="0"/>
              <a:t>Enviar à Direção de Ensino, ao final de cada semestre letivo, relatório contemplando as ações desenvolvidas no decorrer do semestre letivo na disciplina PI. </a:t>
            </a:r>
            <a:r>
              <a:rPr lang="pt-BR" sz="1600" dirty="0" smtClean="0"/>
              <a:t>      </a:t>
            </a:r>
            <a:endParaRPr lang="pt-BR" sz="1600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1600" dirty="0"/>
              <a:t>Indicar e definir junto ao Colegiado de Cursos quais professores orientarão os Projetos Integradores</a:t>
            </a:r>
            <a:r>
              <a:rPr lang="pt-BR" sz="1600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/>
              <a:t> Acompanhar, supervisionar e avaliar o desenvolvimento das atividades do professor orientador, encaminhando relatório, quando solicitado, ao chefe do departamento ou setor correspondente, e na ausência desse à Direção de Ensino do campus.</a:t>
            </a:r>
            <a:r>
              <a:rPr lang="pt-BR" sz="1600" b="1" dirty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665471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889844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 13   Compete </a:t>
            </a:r>
            <a:r>
              <a:rPr lang="pt-BR" b="1" dirty="0"/>
              <a:t>ao Professor Orientador </a:t>
            </a:r>
            <a:r>
              <a:rPr lang="pt-BR" dirty="0"/>
              <a:t>do </a:t>
            </a:r>
            <a:r>
              <a:rPr lang="pt-BR" dirty="0" smtClean="0"/>
              <a:t>PI</a:t>
            </a:r>
          </a:p>
          <a:p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 Orientar o discente na organização do PI em todas as etapas previstas nesta instrução</a:t>
            </a:r>
            <a:r>
              <a:rPr lang="pt-BR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 Indicar material bibliográfico adequado à elaboração do projeto</a:t>
            </a:r>
            <a:r>
              <a:rPr lang="pt-BR" dirty="0" smtClean="0"/>
              <a:t>.</a:t>
            </a: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 Acompanhar a elaboração do Projeto Integrador, observando o que dispõe esta instrução</a:t>
            </a:r>
            <a:r>
              <a:rPr lang="pt-BR" dirty="0" smtClean="0"/>
              <a:t>.</a:t>
            </a:r>
          </a:p>
          <a:p>
            <a:pPr lvl="0" algn="just"/>
            <a:r>
              <a:rPr lang="pt-BR" dirty="0" smtClean="0"/>
              <a:t> </a:t>
            </a: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 Realizar avaliação contínua e formativa dos orientandos durante a realização das atividades do PI</a:t>
            </a:r>
            <a:r>
              <a:rPr lang="pt-BR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Registrar na ficha de controle de frequência discente a frequência do discentes sob sua orientação, bem como, as atividades desenvolvidas para execução do PI. </a:t>
            </a:r>
            <a:r>
              <a:rPr lang="pt-BR" b="1" dirty="0"/>
              <a:t>                                                        </a:t>
            </a:r>
            <a:r>
              <a:rPr lang="pt-BR" b="1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523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95936" y="404664"/>
            <a:ext cx="1231965" cy="10876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1600" y="1340768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000" b="1" dirty="0" smtClean="0"/>
              <a:t>DEPARTAMENTO   DE   EDUCAÇÃO BÁSICA E PROFISSIONAL 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57418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    MINUTA  INSTRUÇÃO NORMATIVA   PROJETO INTEGRADOR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117966"/>
            <a:ext cx="770485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/>
              <a:t>DEFINIÇÃO E OBJETIVOS DO PROJETO INTEGRADOR (PI)</a:t>
            </a:r>
            <a:endParaRPr lang="pt-BR" sz="1400" dirty="0"/>
          </a:p>
          <a:p>
            <a:r>
              <a:rPr lang="pt-BR" sz="1400" b="1" dirty="0"/>
              <a:t> </a:t>
            </a:r>
            <a:endParaRPr lang="pt-BR" sz="1400" dirty="0"/>
          </a:p>
          <a:p>
            <a:pPr algn="just"/>
            <a:r>
              <a:rPr lang="pt-BR" dirty="0"/>
              <a:t>Art. 1º O PI é uma atividade acadêmica especifica de orientação coletiva, estratégica para o desenvolvimento de práticas integradoras que possibilitem a articulação entre as disciplinas de formação geral e formação técnica e as atividades de ensino, pesquisa e extensão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 Art. 2º O PI compreende o planejamento, a investigação, a resolução de uma situação problema para contextualização dos conhecimentos teóricos e práticos.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/>
              <a:t>Art. 3º O PI consiste num exercício de conciliação da teoria com a prática para a realização de pesquisas aplicadas, de maneira que oportunize ao(as) estudante(s)  a investigação de temáticas relacionadas aos eixos de formação do curso e a criação de técnicas e tecnologias para o desenvolvimento da comunidade local e ou regional, como o previsto no Art. 4º, Inciso III da Lei nº 11.892/2008 e Regulamento Didático Pedagógico de Ensino do IFPA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6297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166843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Art. 4º O Projeto Integrador como atividade acadêmica especifica têm como objetivos: 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Oportunizar aos(as) estudantes atividades para o desenvolvimento da capacidade de aplicação dos conceitos e teorias estudadas durante o curso de forma integrada, proporcionando-lhe a oportunidade de confrontar as teorias estudadas com as práticas profissionais existentes, para consolidação de experiências e o desempenho profissional</a:t>
            </a:r>
            <a:r>
              <a:rPr lang="pt-BR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Despertar o interesse pela pesquisa como meio para a resolução de problemas</a:t>
            </a:r>
            <a:r>
              <a:rPr lang="pt-BR" dirty="0" smtClean="0"/>
              <a:t>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/>
              <a:t>Solucionar uma questão ou problemática do mundo do trabalho, do universo familiar, social, histórico e cultural</a:t>
            </a:r>
            <a:r>
              <a:rPr lang="pt-BR" dirty="0" smtClean="0"/>
              <a:t>.</a:t>
            </a:r>
          </a:p>
          <a:p>
            <a:pPr lvl="0" algn="just"/>
            <a:endParaRPr lang="pt-BR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/>
              <a:t>Possibilitar a construção do conhecimento coletivo, a interdisciplinaridade e a inovação.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43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335846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Promover a inter-relação entre os diversos temas e conteúdos tratados durante o curso contribuindo para a formação integral do discente. </a:t>
            </a:r>
            <a:endParaRPr lang="pt-BR" dirty="0" smtClean="0"/>
          </a:p>
          <a:p>
            <a:pPr marL="285750" lvl="0" indent="-285750">
              <a:buFont typeface="Arial" pitchFamily="34" charset="0"/>
              <a:buChar char="•"/>
            </a:pPr>
            <a:endParaRPr lang="pt-BR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 Abordar, de forma interdisciplinar, os conteúdos dos componentes curriculares da formação geral e formação técnica, de forma que articule o ensino, a pesquisa, a extensão e a construção de soluções inovadoras </a:t>
            </a:r>
            <a:endParaRPr lang="pt-BR" dirty="0" smtClean="0"/>
          </a:p>
          <a:p>
            <a:pPr marL="285750" lvl="0" indent="-285750">
              <a:buFont typeface="Arial" pitchFamily="34" charset="0"/>
              <a:buChar char="•"/>
            </a:pPr>
            <a:endParaRPr lang="pt-BR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Realizar pesquisas aplicadas para a construção de técnicas e tecnologias com vistas ao atendimento e as necessidades da comunidade local e regional</a:t>
            </a:r>
            <a:r>
              <a:rPr lang="pt-BR" dirty="0" smtClean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BR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Oportunizar experiências de prática profissional relativas ao perfil de formação previsto no Projeto Pedagógico do Curso (PPC</a:t>
            </a:r>
            <a:r>
              <a:rPr lang="pt-BR" dirty="0" smtClean="0"/>
              <a:t>)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BR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Contribuir para o aperfeiçoamento do discente e a competência na solução de problemas sociais e </a:t>
            </a:r>
            <a:r>
              <a:rPr lang="pt-BR" dirty="0" smtClean="0"/>
              <a:t>ambientais.</a:t>
            </a:r>
            <a:endParaRPr lang="pt-BR" dirty="0"/>
          </a:p>
          <a:p>
            <a:r>
              <a:rPr lang="pt-B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0498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692695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                                         </a:t>
            </a:r>
            <a:endParaRPr lang="pt-BR" dirty="0"/>
          </a:p>
          <a:p>
            <a:r>
              <a:rPr lang="pt-BR" b="1" dirty="0"/>
              <a:t>                                                             Seção I 	</a:t>
            </a:r>
            <a:endParaRPr lang="pt-BR" dirty="0"/>
          </a:p>
          <a:p>
            <a:r>
              <a:rPr lang="pt-BR" b="1" dirty="0"/>
              <a:t>                         DAS ETAPAS DO PROJETO INTEGRADOR (PI)</a:t>
            </a:r>
            <a:r>
              <a:rPr lang="pt-BR" dirty="0"/>
              <a:t>    </a:t>
            </a:r>
          </a:p>
          <a:p>
            <a:r>
              <a:rPr lang="pt-BR" dirty="0"/>
              <a:t>                     </a:t>
            </a:r>
          </a:p>
          <a:p>
            <a:pPr algn="just"/>
            <a:r>
              <a:rPr lang="pt-BR" dirty="0"/>
              <a:t>Art.5º A definição de quais projetos integradores serão realizados a cada semestre/ano será realizada pelo coordenador de curso em conjunto com o colegiado, de acordo com o PPC, ocasião em que se serão definidos os professores que estarão envolvidos com cada um deles. </a:t>
            </a:r>
          </a:p>
          <a:p>
            <a:pPr algn="just"/>
            <a:r>
              <a:rPr lang="pt-BR" dirty="0"/>
              <a:t>§1º o projeto integrador deve envolver pelo menos quatro professores, sendo, pelo menos dois da educação básica, quando se tratar de cursos técnicos na forma integrada.  </a:t>
            </a:r>
          </a:p>
          <a:p>
            <a:pPr algn="just"/>
            <a:r>
              <a:rPr lang="pt-BR" dirty="0"/>
              <a:t>§2º A carga horária do componente curricular PI, poderá ser atribuída integralmente aos docentes ou fracionadas, conforme o planejamento do mesmo.</a:t>
            </a:r>
          </a:p>
          <a:p>
            <a:pPr algn="just"/>
            <a:r>
              <a:rPr lang="pt-BR" dirty="0"/>
              <a:t>§3º o sistema acadêmico permite o registro de mais de um docente para o componente, devendo ser informado no cadastro quantas horas serão atribuídas a cada docente.</a:t>
            </a:r>
          </a:p>
          <a:p>
            <a:pPr algn="just"/>
            <a:r>
              <a:rPr lang="pt-BR" dirty="0"/>
              <a:t>§4º os docentes designados para o projeto integrador deverão planejar e executar as ações conforme esta normativa, sendo os responsáveis em planejar, executar, avaliar as ações e os alunos envolvidos.</a:t>
            </a:r>
          </a:p>
        </p:txBody>
      </p:sp>
    </p:spTree>
    <p:extLst>
      <p:ext uri="{BB962C8B-B14F-4D97-AF65-F5344CB8AC3E}">
        <p14:creationId xmlns:p14="http://schemas.microsoft.com/office/powerpoint/2010/main" val="68684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39552" y="751344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Art.6º A organização do PI acontecerá em quatro etapas: </a:t>
            </a:r>
            <a:r>
              <a:rPr lang="pt-BR" b="1" dirty="0"/>
              <a:t>Planejamento, </a:t>
            </a:r>
            <a:r>
              <a:rPr lang="pt-BR" b="1" dirty="0" smtClean="0"/>
              <a:t>Execução, </a:t>
            </a:r>
            <a:r>
              <a:rPr lang="pt-BR" b="1" dirty="0"/>
              <a:t>Síntese e Avaliação</a:t>
            </a:r>
            <a:r>
              <a:rPr lang="pt-BR" dirty="0"/>
              <a:t>. </a:t>
            </a:r>
          </a:p>
          <a:p>
            <a:r>
              <a:rPr lang="pt-BR" dirty="0"/>
              <a:t>Art.7º   </a:t>
            </a:r>
            <a:r>
              <a:rPr lang="pt-BR"/>
              <a:t>No </a:t>
            </a:r>
            <a:r>
              <a:rPr lang="pt-BR" smtClean="0"/>
              <a:t>planejamento, </a:t>
            </a:r>
            <a:r>
              <a:rPr lang="pt-BR" dirty="0"/>
              <a:t>no âmbito do colegiado serão realizadas as seguintes ações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pPr marL="400050" indent="-400050" algn="just">
              <a:buAutoNum type="romanUcPeriod"/>
            </a:pPr>
            <a:r>
              <a:rPr lang="pt-BR" dirty="0" smtClean="0"/>
              <a:t>Definição </a:t>
            </a:r>
            <a:r>
              <a:rPr lang="pt-BR" dirty="0"/>
              <a:t>dos temas para cada curso/série/turma para o projeto </a:t>
            </a:r>
            <a:endParaRPr lang="pt-BR" dirty="0" smtClean="0"/>
          </a:p>
          <a:p>
            <a:pPr marL="400050" indent="-400050" algn="just">
              <a:buAutoNum type="romanUcPeriod"/>
            </a:pPr>
            <a:endParaRPr lang="pt-BR" dirty="0"/>
          </a:p>
          <a:p>
            <a:pPr algn="just"/>
            <a:r>
              <a:rPr lang="pt-BR" dirty="0"/>
              <a:t>II. Definição dos componentes curriculares (disciplinas) que se integrarão para resolução das situações problemas propostos para o PI.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/>
              <a:t>III. Escolha dos professores orientadores de acordo com as disciplinas que participarão de forma interdisciplinar do PI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Parágrafo Único: os professores orientadores elaborarão os Projetos Integradores de acordo com a estrutura do Anexo I desta Instrução Normativa. </a:t>
            </a:r>
          </a:p>
        </p:txBody>
      </p:sp>
    </p:spTree>
    <p:extLst>
      <p:ext uri="{BB962C8B-B14F-4D97-AF65-F5344CB8AC3E}">
        <p14:creationId xmlns:p14="http://schemas.microsoft.com/office/powerpoint/2010/main" val="258077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1305342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Art.8º Na </a:t>
            </a:r>
            <a:r>
              <a:rPr lang="pt-BR" b="1" dirty="0"/>
              <a:t>execução</a:t>
            </a:r>
            <a:r>
              <a:rPr lang="pt-BR" dirty="0"/>
              <a:t> dos Projetos Integradores serão realizadas as seguintes ações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pPr algn="just"/>
            <a:r>
              <a:rPr lang="pt-BR" dirty="0"/>
              <a:t> I. As atividades de aprendizagem interdisciplinares para resolução das questões problemas decorrentes dos temas definidos para cada PI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II. As atividades de campo quando necessárias para resolução das questões problemas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III. A construção dos experimentos/protótipos necessários para a pesquisa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III. O registro das atividades realizadas para resolução das questões problemas.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701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582341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Art.9 A </a:t>
            </a:r>
            <a:r>
              <a:rPr lang="pt-BR" b="1" dirty="0"/>
              <a:t>Síntese</a:t>
            </a:r>
            <a:r>
              <a:rPr lang="pt-BR" dirty="0"/>
              <a:t> do PI, consiste na análise e registro dos resultados do PI em um artigo, conforme Anexo II, ou relatório conforme Anexo III desta instrução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 Art.10 Os resultados dos PI deverão ser apresentados em um dos eventos previstos no calendário do campus ou da instituição com esse objetivo</a:t>
            </a:r>
            <a:r>
              <a:rPr lang="pt-BR" dirty="0" smtClean="0"/>
              <a:t>.</a:t>
            </a:r>
          </a:p>
          <a:p>
            <a:r>
              <a:rPr lang="pt-BR" dirty="0" smtClean="0"/>
              <a:t> </a:t>
            </a:r>
            <a:endParaRPr lang="pt-BR" dirty="0"/>
          </a:p>
          <a:p>
            <a:pPr algn="just"/>
            <a:r>
              <a:rPr lang="pt-BR" dirty="0"/>
              <a:t>Art.11 A avaliação do PI deve ser de caráter formativo com foco no desempenho dos estudantes no momento da execução do PI e esta, poderá ser uma avaliação integrada.</a:t>
            </a:r>
          </a:p>
        </p:txBody>
      </p:sp>
    </p:spTree>
    <p:extLst>
      <p:ext uri="{BB962C8B-B14F-4D97-AF65-F5344CB8AC3E}">
        <p14:creationId xmlns:p14="http://schemas.microsoft.com/office/powerpoint/2010/main" val="3147944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1010</TotalTime>
  <Words>612</Words>
  <Application>Microsoft Office PowerPoint</Application>
  <PresentationFormat>Apresentação na tela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adm</cp:lastModifiedBy>
  <cp:revision>181</cp:revision>
  <dcterms:created xsi:type="dcterms:W3CDTF">2016-12-10T01:18:23Z</dcterms:created>
  <dcterms:modified xsi:type="dcterms:W3CDTF">2018-10-22T00:52:09Z</dcterms:modified>
</cp:coreProperties>
</file>