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sldIdLst>
    <p:sldId id="264" r:id="rId2"/>
    <p:sldId id="256" r:id="rId3"/>
    <p:sldId id="257" r:id="rId4"/>
    <p:sldId id="295" r:id="rId5"/>
    <p:sldId id="301" r:id="rId6"/>
    <p:sldId id="302" r:id="rId7"/>
    <p:sldId id="303" r:id="rId8"/>
    <p:sldId id="304" r:id="rId9"/>
    <p:sldId id="305" r:id="rId10"/>
    <p:sldId id="306"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90" r:id="rId35"/>
    <p:sldId id="291" r:id="rId36"/>
    <p:sldId id="292" r:id="rId37"/>
    <p:sldId id="293" r:id="rId38"/>
    <p:sldId id="294" r:id="rId39"/>
    <p:sldId id="307" r:id="rId40"/>
    <p:sldId id="265" r:id="rId41"/>
  </p:sldIdLst>
  <p:sldSz cx="9144000" cy="6858000" type="screen4x3"/>
  <p:notesSz cx="6858000" cy="9144000"/>
  <p:defaultTextStyle>
    <a:defPPr>
      <a:defRPr lang="pt-B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Estilo Médio 2 - Ênfase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1741" autoAdjust="0"/>
  </p:normalViewPr>
  <p:slideViewPr>
    <p:cSldViewPr>
      <p:cViewPr varScale="1">
        <p:scale>
          <a:sx n="68" d="100"/>
          <a:sy n="68" d="100"/>
        </p:scale>
        <p:origin x="1446" y="7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Slide de título">
    <p:spTree>
      <p:nvGrpSpPr>
        <p:cNvPr id="1" name=""/>
        <p:cNvGrpSpPr/>
        <p:nvPr/>
      </p:nvGrpSpPr>
      <p:grpSpPr>
        <a:xfrm>
          <a:off x="0" y="0"/>
          <a:ext cx="0" cy="0"/>
          <a:chOff x="0" y="0"/>
          <a:chExt cx="0" cy="0"/>
        </a:xfrm>
      </p:grpSpPr>
      <p:sp>
        <p:nvSpPr>
          <p:cNvPr id="8" name="Título 7"/>
          <p:cNvSpPr>
            <a:spLocks noGrp="1"/>
          </p:cNvSpPr>
          <p:nvPr>
            <p:ph type="ctrTitle"/>
          </p:nvPr>
        </p:nvSpPr>
        <p:spPr>
          <a:xfrm>
            <a:off x="2286000" y="3124200"/>
            <a:ext cx="6172200" cy="1894362"/>
          </a:xfrm>
        </p:spPr>
        <p:txBody>
          <a:bodyPr/>
          <a:lstStyle>
            <a:lvl1pPr>
              <a:defRPr b="1"/>
            </a:lvl1pPr>
          </a:lstStyle>
          <a:p>
            <a:r>
              <a:rPr kumimoji="0" lang="pt-BR"/>
              <a:t>Clique para editar o estilo do título mestre</a:t>
            </a:r>
            <a:endParaRPr kumimoji="0" lang="en-US"/>
          </a:p>
        </p:txBody>
      </p:sp>
      <p:sp>
        <p:nvSpPr>
          <p:cNvPr id="9" name="Subtítulo 8"/>
          <p:cNvSpPr>
            <a:spLocks noGrp="1"/>
          </p:cNvSpPr>
          <p:nvPr>
            <p:ph type="subTitle" idx="1"/>
          </p:nvPr>
        </p:nvSpPr>
        <p:spPr>
          <a:xfrm>
            <a:off x="2286000" y="5003322"/>
            <a:ext cx="6172200" cy="1371600"/>
          </a:xfrm>
        </p:spPr>
        <p:txBody>
          <a:bodyPr/>
          <a:lstStyle>
            <a:lvl1pPr marL="0" indent="0" algn="l">
              <a:buNone/>
              <a:defRPr sz="1800" b="1">
                <a:solidFill>
                  <a:schemeClr val="tx2"/>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pt-BR"/>
              <a:t>Clique para editar o estilo do subtítulo mestre</a:t>
            </a:r>
            <a:endParaRPr kumimoji="0" lang="en-US"/>
          </a:p>
        </p:txBody>
      </p:sp>
      <p:sp>
        <p:nvSpPr>
          <p:cNvPr id="28" name="Espaço Reservado para Data 27"/>
          <p:cNvSpPr>
            <a:spLocks noGrp="1"/>
          </p:cNvSpPr>
          <p:nvPr>
            <p:ph type="dt" sz="half" idx="10"/>
          </p:nvPr>
        </p:nvSpPr>
        <p:spPr bwMode="auto">
          <a:xfrm rot="5400000">
            <a:off x="7764621" y="1174097"/>
            <a:ext cx="2286000" cy="381000"/>
          </a:xfrm>
        </p:spPr>
        <p:txBody>
          <a:bodyPr/>
          <a:lstStyle/>
          <a:p>
            <a:fld id="{63D60764-66C9-4262-A171-37C0E1EA9B25}" type="datetimeFigureOut">
              <a:rPr lang="pt-BR" smtClean="0"/>
              <a:pPr/>
              <a:t>12/06/2018</a:t>
            </a:fld>
            <a:endParaRPr lang="pt-BR"/>
          </a:p>
        </p:txBody>
      </p:sp>
      <p:sp>
        <p:nvSpPr>
          <p:cNvPr id="17" name="Espaço Reservado para Rodapé 16"/>
          <p:cNvSpPr>
            <a:spLocks noGrp="1"/>
          </p:cNvSpPr>
          <p:nvPr>
            <p:ph type="ftr" sz="quarter" idx="11"/>
          </p:nvPr>
        </p:nvSpPr>
        <p:spPr bwMode="auto">
          <a:xfrm rot="5400000">
            <a:off x="7077269" y="4181669"/>
            <a:ext cx="3657600" cy="384048"/>
          </a:xfrm>
        </p:spPr>
        <p:txBody>
          <a:bodyPr/>
          <a:lstStyle/>
          <a:p>
            <a:endParaRPr lang="pt-BR"/>
          </a:p>
        </p:txBody>
      </p:sp>
      <p:sp>
        <p:nvSpPr>
          <p:cNvPr id="10" name="Retângulo 9"/>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ângulo 11"/>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4" name="Retângulo 13"/>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9" name="Retângulo 18"/>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ector reto 10"/>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Conector reto 17"/>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0" name="Conector reto 19"/>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ector reto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ector reto 14"/>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2" name="Conector reto 21"/>
          <p:cNvSpPr>
            <a:spLocks noChangeShapeType="1"/>
          </p:cNvSpPr>
          <p:nvPr/>
        </p:nvSpPr>
        <p:spPr bwMode="auto">
          <a:xfrm>
            <a:off x="9113856"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27" name="Retângulo 26"/>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e 20"/>
          <p:cNvSpPr/>
          <p:nvPr/>
        </p:nvSpPr>
        <p:spPr bwMode="auto">
          <a:xfrm>
            <a:off x="609600" y="3429000"/>
            <a:ext cx="1295400" cy="1295400"/>
          </a:xfrm>
          <a:prstGeom prst="ellipse">
            <a:avLst/>
          </a:prstGeom>
          <a:solidFill>
            <a:schemeClr val="accent1"/>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e 22"/>
          <p:cNvSpPr/>
          <p:nvPr/>
        </p:nvSpPr>
        <p:spPr bwMode="auto">
          <a:xfrm>
            <a:off x="1309632"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4" name="Elipse 23"/>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Elipse 25"/>
          <p:cNvSpPr/>
          <p:nvPr/>
        </p:nvSpPr>
        <p:spPr bwMode="auto">
          <a:xfrm>
            <a:off x="1664208" y="5788152"/>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5" name="Elipse 24"/>
          <p:cNvSpPr/>
          <p:nvPr/>
        </p:nvSpPr>
        <p:spPr>
          <a:xfrm>
            <a:off x="1905000" y="4495800"/>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9" name="Espaço Reservado para Número de Slide 28"/>
          <p:cNvSpPr>
            <a:spLocks noGrp="1"/>
          </p:cNvSpPr>
          <p:nvPr>
            <p:ph type="sldNum" sz="quarter" idx="12"/>
          </p:nvPr>
        </p:nvSpPr>
        <p:spPr bwMode="auto">
          <a:xfrm>
            <a:off x="1325544" y="4928702"/>
            <a:ext cx="609600" cy="517524"/>
          </a:xfrm>
        </p:spPr>
        <p:txBody>
          <a:bodyPr/>
          <a:lstStyle/>
          <a:p>
            <a:fld id="{0862A931-DB26-4D4C-A8FC-AA55E2EAC6C1}" type="slidenum">
              <a:rPr lang="pt-BR" smtClean="0"/>
              <a:pPr/>
              <a:t>‹nº›</a:t>
            </a:fld>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ítulo e texto vertical">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3" name="Espaço Reservado para Texto Vertical 2"/>
          <p:cNvSpPr>
            <a:spLocks noGrp="1"/>
          </p:cNvSpPr>
          <p:nvPr>
            <p:ph type="body" orient="vert" idx="1"/>
          </p:nvPr>
        </p:nvSpPr>
        <p:spPr/>
        <p:txBody>
          <a:bodyPr vert="eaVer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fld id="{63D60764-66C9-4262-A171-37C0E1EA9B25}" type="datetimeFigureOut">
              <a:rPr lang="pt-BR" smtClean="0"/>
              <a:pPr/>
              <a:t>12/06/2018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862A931-DB26-4D4C-A8FC-AA55E2EAC6C1}" type="slidenum">
              <a:rPr lang="pt-BR" smtClean="0"/>
              <a:pPr/>
              <a:t>‹nº›</a:t>
            </a:fld>
            <a:endParaRPr lang="pt-B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ítulo e texto verticais">
    <p:spTree>
      <p:nvGrpSpPr>
        <p:cNvPr id="1" name=""/>
        <p:cNvGrpSpPr/>
        <p:nvPr/>
      </p:nvGrpSpPr>
      <p:grpSpPr>
        <a:xfrm>
          <a:off x="0" y="0"/>
          <a:ext cx="0" cy="0"/>
          <a:chOff x="0" y="0"/>
          <a:chExt cx="0" cy="0"/>
        </a:xfrm>
      </p:grpSpPr>
      <p:sp>
        <p:nvSpPr>
          <p:cNvPr id="2" name="Título Vertical 1"/>
          <p:cNvSpPr>
            <a:spLocks noGrp="1"/>
          </p:cNvSpPr>
          <p:nvPr>
            <p:ph type="title" orient="vert"/>
          </p:nvPr>
        </p:nvSpPr>
        <p:spPr>
          <a:xfrm>
            <a:off x="6629400" y="274639"/>
            <a:ext cx="1676400" cy="5851525"/>
          </a:xfrm>
        </p:spPr>
        <p:txBody>
          <a:bodyPr vert="eaVert"/>
          <a:lstStyle/>
          <a:p>
            <a:r>
              <a:rPr kumimoji="0" lang="pt-BR"/>
              <a:t>Clique para editar o estilo do título mestre</a:t>
            </a:r>
            <a:endParaRPr kumimoji="0" lang="en-US"/>
          </a:p>
        </p:txBody>
      </p:sp>
      <p:sp>
        <p:nvSpPr>
          <p:cNvPr id="3" name="Espaço Reservado para Texto Vertical 2"/>
          <p:cNvSpPr>
            <a:spLocks noGrp="1"/>
          </p:cNvSpPr>
          <p:nvPr>
            <p:ph type="body" orient="vert" idx="1"/>
          </p:nvPr>
        </p:nvSpPr>
        <p:spPr>
          <a:xfrm>
            <a:off x="457200" y="274638"/>
            <a:ext cx="6019800" cy="5851525"/>
          </a:xfrm>
        </p:spPr>
        <p:txBody>
          <a:bodyPr vert="eaVert"/>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4" name="Espaço Reservado para Data 3"/>
          <p:cNvSpPr>
            <a:spLocks noGrp="1"/>
          </p:cNvSpPr>
          <p:nvPr>
            <p:ph type="dt" sz="half" idx="10"/>
          </p:nvPr>
        </p:nvSpPr>
        <p:spPr/>
        <p:txBody>
          <a:bodyPr/>
          <a:lstStyle/>
          <a:p>
            <a:fld id="{63D60764-66C9-4262-A171-37C0E1EA9B25}" type="datetimeFigureOut">
              <a:rPr lang="pt-BR" smtClean="0"/>
              <a:pPr/>
              <a:t>12/06/2018</a:t>
            </a:fld>
            <a:endParaRPr lang="pt-BR"/>
          </a:p>
        </p:txBody>
      </p:sp>
      <p:sp>
        <p:nvSpPr>
          <p:cNvPr id="5" name="Espaço Reservado para Rodapé 4"/>
          <p:cNvSpPr>
            <a:spLocks noGrp="1"/>
          </p:cNvSpPr>
          <p:nvPr>
            <p:ph type="ftr" sz="quarter" idx="11"/>
          </p:nvPr>
        </p:nvSpPr>
        <p:spPr/>
        <p:txBody>
          <a:bodyPr/>
          <a:lstStyle/>
          <a:p>
            <a:endParaRPr lang="pt-BR"/>
          </a:p>
        </p:txBody>
      </p:sp>
      <p:sp>
        <p:nvSpPr>
          <p:cNvPr id="6" name="Espaço Reservado para Número de Slide 5"/>
          <p:cNvSpPr>
            <a:spLocks noGrp="1"/>
          </p:cNvSpPr>
          <p:nvPr>
            <p:ph type="sldNum" sz="quarter" idx="12"/>
          </p:nvPr>
        </p:nvSpPr>
        <p:spPr/>
        <p:txBody>
          <a:bodyPr/>
          <a:lstStyle/>
          <a:p>
            <a:fld id="{0862A931-DB26-4D4C-A8FC-AA55E2EAC6C1}" type="slidenum">
              <a:rPr lang="pt-BR" smtClean="0"/>
              <a:pPr/>
              <a:t>‹nº›</a:t>
            </a:fld>
            <a:endParaRPr lang="pt-B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ítulo 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8" name="Espaço Reservado para Conteúdo 7"/>
          <p:cNvSpPr>
            <a:spLocks noGrp="1"/>
          </p:cNvSpPr>
          <p:nvPr>
            <p:ph sz="quarter" idx="1"/>
          </p:nvPr>
        </p:nvSpPr>
        <p:spPr>
          <a:xfrm>
            <a:off x="457200" y="1600200"/>
            <a:ext cx="7467600" cy="4873752"/>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7" name="Espaço Reservado para Data 6"/>
          <p:cNvSpPr>
            <a:spLocks noGrp="1"/>
          </p:cNvSpPr>
          <p:nvPr>
            <p:ph type="dt" sz="half" idx="14"/>
          </p:nvPr>
        </p:nvSpPr>
        <p:spPr/>
        <p:txBody>
          <a:bodyPr rtlCol="0"/>
          <a:lstStyle/>
          <a:p>
            <a:fld id="{63D60764-66C9-4262-A171-37C0E1EA9B25}" type="datetimeFigureOut">
              <a:rPr lang="pt-BR" smtClean="0"/>
              <a:pPr/>
              <a:t>12/06/2018</a:t>
            </a:fld>
            <a:endParaRPr lang="pt-BR"/>
          </a:p>
        </p:txBody>
      </p:sp>
      <p:sp>
        <p:nvSpPr>
          <p:cNvPr id="9" name="Espaço Reservado para Número de Slide 8"/>
          <p:cNvSpPr>
            <a:spLocks noGrp="1"/>
          </p:cNvSpPr>
          <p:nvPr>
            <p:ph type="sldNum" sz="quarter" idx="15"/>
          </p:nvPr>
        </p:nvSpPr>
        <p:spPr/>
        <p:txBody>
          <a:bodyPr rtlCol="0"/>
          <a:lstStyle/>
          <a:p>
            <a:fld id="{0862A931-DB26-4D4C-A8FC-AA55E2EAC6C1}" type="slidenum">
              <a:rPr lang="pt-BR" smtClean="0"/>
              <a:pPr/>
              <a:t>‹nº›</a:t>
            </a:fld>
            <a:endParaRPr lang="pt-BR"/>
          </a:p>
        </p:txBody>
      </p:sp>
      <p:sp>
        <p:nvSpPr>
          <p:cNvPr id="10" name="Espaço Reservado para Rodapé 9"/>
          <p:cNvSpPr>
            <a:spLocks noGrp="1"/>
          </p:cNvSpPr>
          <p:nvPr>
            <p:ph type="ftr" sz="quarter" idx="16"/>
          </p:nvPr>
        </p:nvSpPr>
        <p:spPr/>
        <p:txBody>
          <a:bodyPr rtlCol="0"/>
          <a:lstStyle/>
          <a:p>
            <a:endParaRPr lang="pt-B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Cabeçalho da Seção">
    <p:spTree>
      <p:nvGrpSpPr>
        <p:cNvPr id="1" name=""/>
        <p:cNvGrpSpPr/>
        <p:nvPr/>
      </p:nvGrpSpPr>
      <p:grpSpPr>
        <a:xfrm>
          <a:off x="0" y="0"/>
          <a:ext cx="0" cy="0"/>
          <a:chOff x="0" y="0"/>
          <a:chExt cx="0" cy="0"/>
        </a:xfrm>
      </p:grpSpPr>
      <p:sp>
        <p:nvSpPr>
          <p:cNvPr id="2" name="Título 1"/>
          <p:cNvSpPr>
            <a:spLocks noGrp="1"/>
          </p:cNvSpPr>
          <p:nvPr>
            <p:ph type="title"/>
          </p:nvPr>
        </p:nvSpPr>
        <p:spPr>
          <a:xfrm>
            <a:off x="2286000" y="2895600"/>
            <a:ext cx="6172200" cy="2053590"/>
          </a:xfrm>
        </p:spPr>
        <p:txBody>
          <a:bodyPr/>
          <a:lstStyle>
            <a:lvl1pPr algn="l">
              <a:buNone/>
              <a:defRPr sz="3000" b="1" cap="small" baseline="0"/>
            </a:lvl1pPr>
          </a:lstStyle>
          <a:p>
            <a:r>
              <a:rPr kumimoji="0" lang="pt-BR"/>
              <a:t>Clique para editar o estilo do título mestre</a:t>
            </a:r>
            <a:endParaRPr kumimoji="0" lang="en-US"/>
          </a:p>
        </p:txBody>
      </p:sp>
      <p:sp>
        <p:nvSpPr>
          <p:cNvPr id="3" name="Espaço Reservado para Texto 2"/>
          <p:cNvSpPr>
            <a:spLocks noGrp="1"/>
          </p:cNvSpPr>
          <p:nvPr>
            <p:ph type="body" idx="1"/>
          </p:nvPr>
        </p:nvSpPr>
        <p:spPr>
          <a:xfrm>
            <a:off x="2286000" y="5010150"/>
            <a:ext cx="6172200" cy="1371600"/>
          </a:xfrm>
        </p:spPr>
        <p:txBody>
          <a:bodyPr anchor="t"/>
          <a:lstStyle>
            <a:lvl1pPr marL="0" indent="0">
              <a:buNone/>
              <a:defRPr sz="1800" b="1">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pt-BR"/>
              <a:t>Clique para editar os estilos do texto mestre</a:t>
            </a:r>
          </a:p>
        </p:txBody>
      </p:sp>
      <p:sp>
        <p:nvSpPr>
          <p:cNvPr id="4" name="Espaço Reservado para Data 3"/>
          <p:cNvSpPr>
            <a:spLocks noGrp="1"/>
          </p:cNvSpPr>
          <p:nvPr>
            <p:ph type="dt" sz="half" idx="10"/>
          </p:nvPr>
        </p:nvSpPr>
        <p:spPr bwMode="auto">
          <a:xfrm rot="5400000">
            <a:off x="7763256" y="1170432"/>
            <a:ext cx="2286000" cy="381000"/>
          </a:xfrm>
        </p:spPr>
        <p:txBody>
          <a:bodyPr/>
          <a:lstStyle/>
          <a:p>
            <a:fld id="{63D60764-66C9-4262-A171-37C0E1EA9B25}" type="datetimeFigureOut">
              <a:rPr lang="pt-BR" smtClean="0"/>
              <a:pPr/>
              <a:t>12/06/2018</a:t>
            </a:fld>
            <a:endParaRPr lang="pt-BR"/>
          </a:p>
        </p:txBody>
      </p:sp>
      <p:sp>
        <p:nvSpPr>
          <p:cNvPr id="5" name="Espaço Reservado para Rodapé 4"/>
          <p:cNvSpPr>
            <a:spLocks noGrp="1"/>
          </p:cNvSpPr>
          <p:nvPr>
            <p:ph type="ftr" sz="quarter" idx="11"/>
          </p:nvPr>
        </p:nvSpPr>
        <p:spPr bwMode="auto">
          <a:xfrm rot="5400000">
            <a:off x="7077456" y="4178808"/>
            <a:ext cx="3657600" cy="384048"/>
          </a:xfrm>
        </p:spPr>
        <p:txBody>
          <a:bodyPr/>
          <a:lstStyle/>
          <a:p>
            <a:endParaRPr lang="pt-BR"/>
          </a:p>
        </p:txBody>
      </p:sp>
      <p:sp>
        <p:nvSpPr>
          <p:cNvPr id="9" name="Retângulo 8"/>
          <p:cNvSpPr/>
          <p:nvPr/>
        </p:nvSpPr>
        <p:spPr bwMode="auto">
          <a:xfrm>
            <a:off x="381000" y="0"/>
            <a:ext cx="609600" cy="6858000"/>
          </a:xfrm>
          <a:prstGeom prst="rect">
            <a:avLst/>
          </a:prstGeom>
          <a:solidFill>
            <a:schemeClr val="accent1">
              <a:tint val="60000"/>
              <a:alpha val="54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Retângulo 9"/>
          <p:cNvSpPr/>
          <p:nvPr/>
        </p:nvSpPr>
        <p:spPr bwMode="auto">
          <a:xfrm>
            <a:off x="276336" y="0"/>
            <a:ext cx="104664" cy="6858000"/>
          </a:xfrm>
          <a:prstGeom prst="rect">
            <a:avLst/>
          </a:prstGeom>
          <a:solidFill>
            <a:schemeClr val="accent1">
              <a:tint val="40000"/>
              <a:alpha val="36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Retângulo 10"/>
          <p:cNvSpPr/>
          <p:nvPr/>
        </p:nvSpPr>
        <p:spPr bwMode="auto">
          <a:xfrm>
            <a:off x="990600" y="0"/>
            <a:ext cx="181872" cy="6858000"/>
          </a:xfrm>
          <a:prstGeom prst="rect">
            <a:avLst/>
          </a:prstGeom>
          <a:solidFill>
            <a:schemeClr val="accent1">
              <a:tint val="40000"/>
              <a:alpha val="7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tângulo 11"/>
          <p:cNvSpPr/>
          <p:nvPr/>
        </p:nvSpPr>
        <p:spPr bwMode="auto">
          <a:xfrm>
            <a:off x="1141320" y="0"/>
            <a:ext cx="230280" cy="6858000"/>
          </a:xfrm>
          <a:prstGeom prst="rect">
            <a:avLst/>
          </a:prstGeom>
          <a:solidFill>
            <a:schemeClr val="accent1">
              <a:tint val="20000"/>
              <a:alpha val="7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ector reto 12"/>
          <p:cNvSpPr>
            <a:spLocks noChangeShapeType="1"/>
          </p:cNvSpPr>
          <p:nvPr/>
        </p:nvSpPr>
        <p:spPr bwMode="auto">
          <a:xfrm>
            <a:off x="106344" y="0"/>
            <a:ext cx="0" cy="6858000"/>
          </a:xfrm>
          <a:prstGeom prst="line">
            <a:avLst/>
          </a:prstGeom>
          <a:noFill/>
          <a:ln w="57150" cap="flat" cmpd="sng" algn="ctr">
            <a:solidFill>
              <a:schemeClr val="accent1">
                <a:tint val="60000"/>
                <a:alpha val="7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Conector reto 13"/>
          <p:cNvSpPr>
            <a:spLocks noChangeShapeType="1"/>
          </p:cNvSpPr>
          <p:nvPr/>
        </p:nvSpPr>
        <p:spPr bwMode="auto">
          <a:xfrm>
            <a:off x="914400" y="0"/>
            <a:ext cx="0" cy="6858000"/>
          </a:xfrm>
          <a:prstGeom prst="line">
            <a:avLst/>
          </a:prstGeom>
          <a:noFill/>
          <a:ln w="57150" cap="flat" cmpd="sng" algn="ctr">
            <a:solidFill>
              <a:schemeClr val="accent1">
                <a:tint val="20000"/>
                <a:alpha val="83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5" name="Conector reto 14"/>
          <p:cNvSpPr>
            <a:spLocks noChangeShapeType="1"/>
          </p:cNvSpPr>
          <p:nvPr/>
        </p:nvSpPr>
        <p:spPr bwMode="auto">
          <a:xfrm>
            <a:off x="854112" y="0"/>
            <a:ext cx="0" cy="6858000"/>
          </a:xfrm>
          <a:prstGeom prst="line">
            <a:avLst/>
          </a:prstGeom>
          <a:noFill/>
          <a:ln w="5715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6" name="Conector reto 15"/>
          <p:cNvSpPr>
            <a:spLocks noChangeShapeType="1"/>
          </p:cNvSpPr>
          <p:nvPr/>
        </p:nvSpPr>
        <p:spPr bwMode="auto">
          <a:xfrm>
            <a:off x="1726640" y="0"/>
            <a:ext cx="0" cy="6858000"/>
          </a:xfrm>
          <a:prstGeom prst="line">
            <a:avLst/>
          </a:prstGeom>
          <a:noFill/>
          <a:ln w="28575" cap="flat" cmpd="sng" algn="ctr">
            <a:solidFill>
              <a:schemeClr val="accent1">
                <a:tint val="60000"/>
                <a:alpha val="82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7" name="Conector reto 16"/>
          <p:cNvSpPr>
            <a:spLocks noChangeShapeType="1"/>
          </p:cNvSpPr>
          <p:nvPr/>
        </p:nvSpPr>
        <p:spPr bwMode="auto">
          <a:xfrm>
            <a:off x="1066800" y="0"/>
            <a:ext cx="0" cy="6858000"/>
          </a:xfrm>
          <a:prstGeom prst="line">
            <a:avLst/>
          </a:prstGeom>
          <a:noFill/>
          <a:ln w="9525"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8" name="Retângulo 17"/>
          <p:cNvSpPr/>
          <p:nvPr/>
        </p:nvSpPr>
        <p:spPr bwMode="auto">
          <a:xfrm>
            <a:off x="1219200" y="0"/>
            <a:ext cx="76200" cy="6858000"/>
          </a:xfrm>
          <a:prstGeom prst="rect">
            <a:avLst/>
          </a:prstGeom>
          <a:solidFill>
            <a:schemeClr val="accent1">
              <a:tint val="60000"/>
              <a:alpha val="51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9" name="Elipse 18"/>
          <p:cNvSpPr/>
          <p:nvPr/>
        </p:nvSpPr>
        <p:spPr bwMode="auto">
          <a:xfrm>
            <a:off x="609600" y="3429000"/>
            <a:ext cx="1295400" cy="129540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0" name="Elipse 19"/>
          <p:cNvSpPr/>
          <p:nvPr/>
        </p:nvSpPr>
        <p:spPr bwMode="auto">
          <a:xfrm>
            <a:off x="1324704" y="4866752"/>
            <a:ext cx="641424" cy="641424"/>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1" name="Elipse 20"/>
          <p:cNvSpPr/>
          <p:nvPr/>
        </p:nvSpPr>
        <p:spPr bwMode="auto">
          <a:xfrm>
            <a:off x="1091080" y="5500632"/>
            <a:ext cx="137160" cy="13716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2" name="Elipse 21"/>
          <p:cNvSpPr/>
          <p:nvPr/>
        </p:nvSpPr>
        <p:spPr bwMode="auto">
          <a:xfrm>
            <a:off x="1664208" y="5791200"/>
            <a:ext cx="274320" cy="274320"/>
          </a:xfrm>
          <a:prstGeom prst="ellipse">
            <a:avLst/>
          </a:prstGeom>
          <a:ln w="127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lipse 22"/>
          <p:cNvSpPr/>
          <p:nvPr/>
        </p:nvSpPr>
        <p:spPr bwMode="auto">
          <a:xfrm>
            <a:off x="1879040" y="4479888"/>
            <a:ext cx="365760" cy="365760"/>
          </a:xfrm>
          <a:prstGeom prst="ellipse">
            <a:avLst/>
          </a:prstGeom>
          <a:ln w="28575"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6" name="Conector reto 25"/>
          <p:cNvSpPr>
            <a:spLocks noChangeShapeType="1"/>
          </p:cNvSpPr>
          <p:nvPr/>
        </p:nvSpPr>
        <p:spPr bwMode="auto">
          <a:xfrm>
            <a:off x="9097944"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6" name="Espaço Reservado para Número de Slide 5"/>
          <p:cNvSpPr>
            <a:spLocks noGrp="1"/>
          </p:cNvSpPr>
          <p:nvPr>
            <p:ph type="sldNum" sz="quarter" idx="12"/>
          </p:nvPr>
        </p:nvSpPr>
        <p:spPr bwMode="auto">
          <a:xfrm>
            <a:off x="1340616" y="4928702"/>
            <a:ext cx="609600" cy="517524"/>
          </a:xfrm>
        </p:spPr>
        <p:txBody>
          <a:bodyPr/>
          <a:lstStyle/>
          <a:p>
            <a:fld id="{0862A931-DB26-4D4C-A8FC-AA55E2EAC6C1}" type="slidenum">
              <a:rPr lang="pt-BR" smtClean="0"/>
              <a:pPr/>
              <a:t>‹nº›</a:t>
            </a:fld>
            <a:endParaRPr lang="pt-BR"/>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uas Partes de Conteúd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5" name="Espaço Reservado para Data 4"/>
          <p:cNvSpPr>
            <a:spLocks noGrp="1"/>
          </p:cNvSpPr>
          <p:nvPr>
            <p:ph type="dt" sz="half" idx="10"/>
          </p:nvPr>
        </p:nvSpPr>
        <p:spPr/>
        <p:txBody>
          <a:bodyPr/>
          <a:lstStyle/>
          <a:p>
            <a:fld id="{63D60764-66C9-4262-A171-37C0E1EA9B25}" type="datetimeFigureOut">
              <a:rPr lang="pt-BR" smtClean="0"/>
              <a:pPr/>
              <a:t>12/06/2018</a:t>
            </a:fld>
            <a:endParaRPr lang="pt-BR"/>
          </a:p>
        </p:txBody>
      </p:sp>
      <p:sp>
        <p:nvSpPr>
          <p:cNvPr id="6" name="Espaço Reservado para Rodapé 5"/>
          <p:cNvSpPr>
            <a:spLocks noGrp="1"/>
          </p:cNvSpPr>
          <p:nvPr>
            <p:ph type="ftr" sz="quarter" idx="11"/>
          </p:nvPr>
        </p:nvSpPr>
        <p:spPr/>
        <p:txBody>
          <a:bodyPr/>
          <a:lstStyle/>
          <a:p>
            <a:endParaRPr lang="pt-BR"/>
          </a:p>
        </p:txBody>
      </p:sp>
      <p:sp>
        <p:nvSpPr>
          <p:cNvPr id="7" name="Espaço Reservado para Número de Slide 6"/>
          <p:cNvSpPr>
            <a:spLocks noGrp="1"/>
          </p:cNvSpPr>
          <p:nvPr>
            <p:ph type="sldNum" sz="quarter" idx="12"/>
          </p:nvPr>
        </p:nvSpPr>
        <p:spPr/>
        <p:txBody>
          <a:bodyPr/>
          <a:lstStyle/>
          <a:p>
            <a:fld id="{0862A931-DB26-4D4C-A8FC-AA55E2EAC6C1}" type="slidenum">
              <a:rPr lang="pt-BR" smtClean="0"/>
              <a:pPr/>
              <a:t>‹nº›</a:t>
            </a:fld>
            <a:endParaRPr lang="pt-BR"/>
          </a:p>
        </p:txBody>
      </p:sp>
      <p:sp>
        <p:nvSpPr>
          <p:cNvPr id="9" name="Espaço Reservado para Conteúdo 8"/>
          <p:cNvSpPr>
            <a:spLocks noGrp="1"/>
          </p:cNvSpPr>
          <p:nvPr>
            <p:ph sz="quarter" idx="1"/>
          </p:nvPr>
        </p:nvSpPr>
        <p:spPr>
          <a:xfrm>
            <a:off x="457200" y="1600200"/>
            <a:ext cx="3657600" cy="4572000"/>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11" name="Espaço Reservado para Conteúdo 10"/>
          <p:cNvSpPr>
            <a:spLocks noGrp="1"/>
          </p:cNvSpPr>
          <p:nvPr>
            <p:ph sz="quarter" idx="2"/>
          </p:nvPr>
        </p:nvSpPr>
        <p:spPr>
          <a:xfrm>
            <a:off x="4270248" y="1600200"/>
            <a:ext cx="3657600" cy="4572000"/>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ção">
    <p:spTree>
      <p:nvGrpSpPr>
        <p:cNvPr id="1" name=""/>
        <p:cNvGrpSpPr/>
        <p:nvPr/>
      </p:nvGrpSpPr>
      <p:grpSpPr>
        <a:xfrm>
          <a:off x="0" y="0"/>
          <a:ext cx="0" cy="0"/>
          <a:chOff x="0" y="0"/>
          <a:chExt cx="0" cy="0"/>
        </a:xfrm>
      </p:grpSpPr>
      <p:sp>
        <p:nvSpPr>
          <p:cNvPr id="2" name="Título 1"/>
          <p:cNvSpPr>
            <a:spLocks noGrp="1"/>
          </p:cNvSpPr>
          <p:nvPr>
            <p:ph type="title"/>
          </p:nvPr>
        </p:nvSpPr>
        <p:spPr>
          <a:xfrm>
            <a:off x="457200" y="273050"/>
            <a:ext cx="7543800" cy="1143000"/>
          </a:xfrm>
        </p:spPr>
        <p:txBody>
          <a:bodyPr anchor="b"/>
          <a:lstStyle>
            <a:lvl1pPr>
              <a:defRPr/>
            </a:lvl1pPr>
          </a:lstStyle>
          <a:p>
            <a:r>
              <a:rPr kumimoji="0" lang="pt-BR"/>
              <a:t>Clique para editar o estilo do título mestre</a:t>
            </a:r>
            <a:endParaRPr kumimoji="0" lang="en-US"/>
          </a:p>
        </p:txBody>
      </p:sp>
      <p:sp>
        <p:nvSpPr>
          <p:cNvPr id="7" name="Espaço Reservado para Data 6"/>
          <p:cNvSpPr>
            <a:spLocks noGrp="1"/>
          </p:cNvSpPr>
          <p:nvPr>
            <p:ph type="dt" sz="half" idx="10"/>
          </p:nvPr>
        </p:nvSpPr>
        <p:spPr/>
        <p:txBody>
          <a:bodyPr/>
          <a:lstStyle/>
          <a:p>
            <a:fld id="{63D60764-66C9-4262-A171-37C0E1EA9B25}" type="datetimeFigureOut">
              <a:rPr lang="pt-BR" smtClean="0"/>
              <a:pPr/>
              <a:t>12/06/2018</a:t>
            </a:fld>
            <a:endParaRPr lang="pt-BR"/>
          </a:p>
        </p:txBody>
      </p:sp>
      <p:sp>
        <p:nvSpPr>
          <p:cNvPr id="8" name="Espaço Reservado para Rodapé 7"/>
          <p:cNvSpPr>
            <a:spLocks noGrp="1"/>
          </p:cNvSpPr>
          <p:nvPr>
            <p:ph type="ftr" sz="quarter" idx="11"/>
          </p:nvPr>
        </p:nvSpPr>
        <p:spPr/>
        <p:txBody>
          <a:bodyPr/>
          <a:lstStyle/>
          <a:p>
            <a:endParaRPr lang="pt-BR"/>
          </a:p>
        </p:txBody>
      </p:sp>
      <p:sp>
        <p:nvSpPr>
          <p:cNvPr id="9" name="Espaço Reservado para Número de Slide 8"/>
          <p:cNvSpPr>
            <a:spLocks noGrp="1"/>
          </p:cNvSpPr>
          <p:nvPr>
            <p:ph type="sldNum" sz="quarter" idx="12"/>
          </p:nvPr>
        </p:nvSpPr>
        <p:spPr/>
        <p:txBody>
          <a:bodyPr/>
          <a:lstStyle/>
          <a:p>
            <a:fld id="{0862A931-DB26-4D4C-A8FC-AA55E2EAC6C1}" type="slidenum">
              <a:rPr lang="pt-BR" smtClean="0"/>
              <a:pPr/>
              <a:t>‹nº›</a:t>
            </a:fld>
            <a:endParaRPr lang="pt-BR"/>
          </a:p>
        </p:txBody>
      </p:sp>
      <p:sp>
        <p:nvSpPr>
          <p:cNvPr id="11" name="Espaço Reservado para Conteúdo 10"/>
          <p:cNvSpPr>
            <a:spLocks noGrp="1"/>
          </p:cNvSpPr>
          <p:nvPr>
            <p:ph sz="quarter" idx="2"/>
          </p:nvPr>
        </p:nvSpPr>
        <p:spPr>
          <a:xfrm>
            <a:off x="457200" y="2362200"/>
            <a:ext cx="3657600" cy="3886200"/>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13" name="Espaço Reservado para Conteúdo 12"/>
          <p:cNvSpPr>
            <a:spLocks noGrp="1"/>
          </p:cNvSpPr>
          <p:nvPr>
            <p:ph sz="quarter" idx="4"/>
          </p:nvPr>
        </p:nvSpPr>
        <p:spPr>
          <a:xfrm>
            <a:off x="4371975" y="2362200"/>
            <a:ext cx="3657600" cy="3886200"/>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12" name="Espaço Reservado para Texto 11"/>
          <p:cNvSpPr>
            <a:spLocks noGrp="1"/>
          </p:cNvSpPr>
          <p:nvPr>
            <p:ph type="body" sz="quarter" idx="1"/>
          </p:nvPr>
        </p:nvSpPr>
        <p:spPr>
          <a:xfrm>
            <a:off x="4572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pt-BR"/>
              <a:t>Clique para editar os estilos do texto mestre</a:t>
            </a:r>
          </a:p>
        </p:txBody>
      </p:sp>
      <p:sp>
        <p:nvSpPr>
          <p:cNvPr id="14" name="Espaço Reservado para Texto 13"/>
          <p:cNvSpPr>
            <a:spLocks noGrp="1"/>
          </p:cNvSpPr>
          <p:nvPr>
            <p:ph type="body" sz="quarter" idx="3"/>
          </p:nvPr>
        </p:nvSpPr>
        <p:spPr>
          <a:xfrm>
            <a:off x="4343400" y="1569720"/>
            <a:ext cx="36576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pt-BR"/>
              <a:t>Clique para editar os estilos do texto mestre</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Somente título">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kumimoji="0" lang="pt-BR"/>
              <a:t>Clique para editar o estilo do título mestre</a:t>
            </a:r>
            <a:endParaRPr kumimoji="0" lang="en-US"/>
          </a:p>
        </p:txBody>
      </p:sp>
      <p:sp>
        <p:nvSpPr>
          <p:cNvPr id="6" name="Espaço Reservado para Data 5"/>
          <p:cNvSpPr>
            <a:spLocks noGrp="1"/>
          </p:cNvSpPr>
          <p:nvPr>
            <p:ph type="dt" sz="half" idx="10"/>
          </p:nvPr>
        </p:nvSpPr>
        <p:spPr/>
        <p:txBody>
          <a:bodyPr rtlCol="0"/>
          <a:lstStyle/>
          <a:p>
            <a:fld id="{63D60764-66C9-4262-A171-37C0E1EA9B25}" type="datetimeFigureOut">
              <a:rPr lang="pt-BR" smtClean="0"/>
              <a:pPr/>
              <a:t>12/06/2018</a:t>
            </a:fld>
            <a:endParaRPr lang="pt-BR"/>
          </a:p>
        </p:txBody>
      </p:sp>
      <p:sp>
        <p:nvSpPr>
          <p:cNvPr id="7" name="Espaço Reservado para Número de Slide 6"/>
          <p:cNvSpPr>
            <a:spLocks noGrp="1"/>
          </p:cNvSpPr>
          <p:nvPr>
            <p:ph type="sldNum" sz="quarter" idx="11"/>
          </p:nvPr>
        </p:nvSpPr>
        <p:spPr/>
        <p:txBody>
          <a:bodyPr rtlCol="0"/>
          <a:lstStyle/>
          <a:p>
            <a:fld id="{0862A931-DB26-4D4C-A8FC-AA55E2EAC6C1}" type="slidenum">
              <a:rPr lang="pt-BR" smtClean="0"/>
              <a:pPr/>
              <a:t>‹nº›</a:t>
            </a:fld>
            <a:endParaRPr lang="pt-BR"/>
          </a:p>
        </p:txBody>
      </p:sp>
      <p:sp>
        <p:nvSpPr>
          <p:cNvPr id="8" name="Espaço Reservado para Rodapé 7"/>
          <p:cNvSpPr>
            <a:spLocks noGrp="1"/>
          </p:cNvSpPr>
          <p:nvPr>
            <p:ph type="ftr" sz="quarter" idx="12"/>
          </p:nvPr>
        </p:nvSpPr>
        <p:spPr/>
        <p:txBody>
          <a:bodyPr rtlCol="0"/>
          <a:lstStyle/>
          <a:p>
            <a:endParaRPr lang="pt-B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Em branco">
    <p:spTree>
      <p:nvGrpSpPr>
        <p:cNvPr id="1" name=""/>
        <p:cNvGrpSpPr/>
        <p:nvPr/>
      </p:nvGrpSpPr>
      <p:grpSpPr>
        <a:xfrm>
          <a:off x="0" y="0"/>
          <a:ext cx="0" cy="0"/>
          <a:chOff x="0" y="0"/>
          <a:chExt cx="0" cy="0"/>
        </a:xfrm>
      </p:grpSpPr>
      <p:sp>
        <p:nvSpPr>
          <p:cNvPr id="2" name="Espaço Reservado para Data 1"/>
          <p:cNvSpPr>
            <a:spLocks noGrp="1"/>
          </p:cNvSpPr>
          <p:nvPr>
            <p:ph type="dt" sz="half" idx="10"/>
          </p:nvPr>
        </p:nvSpPr>
        <p:spPr/>
        <p:txBody>
          <a:bodyPr/>
          <a:lstStyle/>
          <a:p>
            <a:fld id="{63D60764-66C9-4262-A171-37C0E1EA9B25}" type="datetimeFigureOut">
              <a:rPr lang="pt-BR" smtClean="0"/>
              <a:pPr/>
              <a:t>12/06/2018</a:t>
            </a:fld>
            <a:endParaRPr lang="pt-BR"/>
          </a:p>
        </p:txBody>
      </p:sp>
      <p:sp>
        <p:nvSpPr>
          <p:cNvPr id="3" name="Espaço Reservado para Rodapé 2"/>
          <p:cNvSpPr>
            <a:spLocks noGrp="1"/>
          </p:cNvSpPr>
          <p:nvPr>
            <p:ph type="ftr" sz="quarter" idx="11"/>
          </p:nvPr>
        </p:nvSpPr>
        <p:spPr/>
        <p:txBody>
          <a:bodyPr/>
          <a:lstStyle/>
          <a:p>
            <a:endParaRPr lang="pt-BR"/>
          </a:p>
        </p:txBody>
      </p:sp>
      <p:sp>
        <p:nvSpPr>
          <p:cNvPr id="4" name="Espaço Reservado para Número de Slide 3"/>
          <p:cNvSpPr>
            <a:spLocks noGrp="1"/>
          </p:cNvSpPr>
          <p:nvPr>
            <p:ph type="sldNum" sz="quarter" idx="12"/>
          </p:nvPr>
        </p:nvSpPr>
        <p:spPr/>
        <p:txBody>
          <a:bodyPr/>
          <a:lstStyle/>
          <a:p>
            <a:fld id="{0862A931-DB26-4D4C-A8FC-AA55E2EAC6C1}" type="slidenum">
              <a:rPr lang="pt-BR" smtClean="0"/>
              <a:pPr/>
              <a:t>‹nº›</a:t>
            </a:fld>
            <a:endParaRPr lang="pt-B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údo com Legenda">
    <p:spTree>
      <p:nvGrpSpPr>
        <p:cNvPr id="1" name=""/>
        <p:cNvGrpSpPr/>
        <p:nvPr/>
      </p:nvGrpSpPr>
      <p:grpSpPr>
        <a:xfrm>
          <a:off x="0" y="0"/>
          <a:ext cx="0" cy="0"/>
          <a:chOff x="0" y="0"/>
          <a:chExt cx="0" cy="0"/>
        </a:xfrm>
      </p:grpSpPr>
      <p:sp>
        <p:nvSpPr>
          <p:cNvPr id="10" name="Conector reto 9"/>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 name="Título 1"/>
          <p:cNvSpPr>
            <a:spLocks noGrp="1"/>
          </p:cNvSpPr>
          <p:nvPr>
            <p:ph type="title"/>
          </p:nvPr>
        </p:nvSpPr>
        <p:spPr>
          <a:xfrm rot="5400000">
            <a:off x="3371850" y="3200400"/>
            <a:ext cx="6309360" cy="457200"/>
          </a:xfrm>
        </p:spPr>
        <p:txBody>
          <a:bodyPr anchor="b"/>
          <a:lstStyle>
            <a:lvl1pPr algn="l">
              <a:buNone/>
              <a:defRPr sz="2000" b="1" cap="small" baseline="0"/>
            </a:lvl1pPr>
          </a:lstStyle>
          <a:p>
            <a:r>
              <a:rPr kumimoji="0" lang="pt-BR"/>
              <a:t>Clique para editar o estilo do título mestre</a:t>
            </a:r>
            <a:endParaRPr kumimoji="0" lang="en-US"/>
          </a:p>
        </p:txBody>
      </p:sp>
      <p:sp>
        <p:nvSpPr>
          <p:cNvPr id="3" name="Espaço Reservado para Texto 2"/>
          <p:cNvSpPr>
            <a:spLocks noGrp="1"/>
          </p:cNvSpPr>
          <p:nvPr>
            <p:ph type="body" idx="2"/>
          </p:nvPr>
        </p:nvSpPr>
        <p:spPr>
          <a:xfrm>
            <a:off x="6812280" y="274320"/>
            <a:ext cx="1527048" cy="4983480"/>
          </a:xfrm>
        </p:spPr>
        <p:txBody>
          <a:bodyPr/>
          <a:lstStyle>
            <a:lvl1pPr marL="0" indent="0">
              <a:spcBef>
                <a:spcPts val="400"/>
              </a:spcBef>
              <a:spcAft>
                <a:spcPts val="1000"/>
              </a:spcAft>
              <a:buNone/>
              <a:defRPr sz="1200"/>
            </a:lvl1pPr>
            <a:lvl2pPr>
              <a:buNone/>
              <a:defRPr sz="1200"/>
            </a:lvl2pPr>
            <a:lvl3pPr>
              <a:buNone/>
              <a:defRPr sz="1000"/>
            </a:lvl3pPr>
            <a:lvl4pPr>
              <a:buNone/>
              <a:defRPr sz="900"/>
            </a:lvl4pPr>
            <a:lvl5pPr>
              <a:buNone/>
              <a:defRPr sz="900"/>
            </a:lvl5pPr>
          </a:lstStyle>
          <a:p>
            <a:pPr lvl="0" eaLnBrk="1" latinLnBrk="0" hangingPunct="1"/>
            <a:r>
              <a:rPr kumimoji="0" lang="pt-BR"/>
              <a:t>Clique para editar os estilos do texto mestre</a:t>
            </a:r>
          </a:p>
        </p:txBody>
      </p:sp>
      <p:sp>
        <p:nvSpPr>
          <p:cNvPr id="8" name="Conector reto 7"/>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9" name="Conector reto 8"/>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1" name="Conector reto 10"/>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Retângulo 11"/>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3" name="Conector reto 12"/>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4" name="Elipse 13"/>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18" name="Espaço Reservado para Conteúdo 17"/>
          <p:cNvSpPr>
            <a:spLocks noGrp="1"/>
          </p:cNvSpPr>
          <p:nvPr>
            <p:ph sz="quarter" idx="1"/>
          </p:nvPr>
        </p:nvSpPr>
        <p:spPr>
          <a:xfrm>
            <a:off x="304800" y="274320"/>
            <a:ext cx="5638800" cy="6327648"/>
          </a:xfrm>
        </p:spPr>
        <p:txBody>
          <a:bodyPr/>
          <a:lstStyle/>
          <a:p>
            <a:pPr lvl="0" eaLnBrk="1" latinLnBrk="0" hangingPunct="1"/>
            <a:r>
              <a:rPr lang="pt-BR"/>
              <a:t>Clique para editar os estilos do texto mestre</a:t>
            </a:r>
          </a:p>
          <a:p>
            <a:pPr lvl="1" eaLnBrk="1" latinLnBrk="0" hangingPunct="1"/>
            <a:r>
              <a:rPr lang="pt-BR"/>
              <a:t>Segundo nível</a:t>
            </a:r>
          </a:p>
          <a:p>
            <a:pPr lvl="2" eaLnBrk="1" latinLnBrk="0" hangingPunct="1"/>
            <a:r>
              <a:rPr lang="pt-BR"/>
              <a:t>Terceiro nível</a:t>
            </a:r>
          </a:p>
          <a:p>
            <a:pPr lvl="3" eaLnBrk="1" latinLnBrk="0" hangingPunct="1"/>
            <a:r>
              <a:rPr lang="pt-BR"/>
              <a:t>Quarto nível</a:t>
            </a:r>
          </a:p>
          <a:p>
            <a:pPr lvl="4" eaLnBrk="1" latinLnBrk="0" hangingPunct="1"/>
            <a:r>
              <a:rPr lang="pt-BR"/>
              <a:t>Quinto nível</a:t>
            </a:r>
            <a:endParaRPr kumimoji="0" lang="en-US"/>
          </a:p>
        </p:txBody>
      </p:sp>
      <p:sp>
        <p:nvSpPr>
          <p:cNvPr id="21" name="Espaço Reservado para Data 20"/>
          <p:cNvSpPr>
            <a:spLocks noGrp="1"/>
          </p:cNvSpPr>
          <p:nvPr>
            <p:ph type="dt" sz="half" idx="14"/>
          </p:nvPr>
        </p:nvSpPr>
        <p:spPr/>
        <p:txBody>
          <a:bodyPr rtlCol="0"/>
          <a:lstStyle/>
          <a:p>
            <a:fld id="{63D60764-66C9-4262-A171-37C0E1EA9B25}" type="datetimeFigureOut">
              <a:rPr lang="pt-BR" smtClean="0"/>
              <a:pPr/>
              <a:t>12/06/2018</a:t>
            </a:fld>
            <a:endParaRPr lang="pt-BR"/>
          </a:p>
        </p:txBody>
      </p:sp>
      <p:sp>
        <p:nvSpPr>
          <p:cNvPr id="22" name="Espaço Reservado para Número de Slide 21"/>
          <p:cNvSpPr>
            <a:spLocks noGrp="1"/>
          </p:cNvSpPr>
          <p:nvPr>
            <p:ph type="sldNum" sz="quarter" idx="15"/>
          </p:nvPr>
        </p:nvSpPr>
        <p:spPr/>
        <p:txBody>
          <a:bodyPr rtlCol="0"/>
          <a:lstStyle/>
          <a:p>
            <a:fld id="{0862A931-DB26-4D4C-A8FC-AA55E2EAC6C1}" type="slidenum">
              <a:rPr lang="pt-BR" smtClean="0"/>
              <a:pPr/>
              <a:t>‹nº›</a:t>
            </a:fld>
            <a:endParaRPr lang="pt-BR"/>
          </a:p>
        </p:txBody>
      </p:sp>
      <p:sp>
        <p:nvSpPr>
          <p:cNvPr id="23" name="Espaço Reservado para Rodapé 22"/>
          <p:cNvSpPr>
            <a:spLocks noGrp="1"/>
          </p:cNvSpPr>
          <p:nvPr>
            <p:ph type="ftr" sz="quarter" idx="16"/>
          </p:nvPr>
        </p:nvSpPr>
        <p:spPr/>
        <p:txBody>
          <a:bodyPr rtlCol="0"/>
          <a:lstStyle/>
          <a:p>
            <a:endParaRPr lang="pt-BR"/>
          </a:p>
        </p:txBody>
      </p:sp>
    </p:spTree>
  </p:cSld>
  <p:clrMapOvr>
    <a:overrideClrMapping bg1="lt1" tx1="dk1" bg2="lt2" tx2="dk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m com Legenda">
    <p:spTree>
      <p:nvGrpSpPr>
        <p:cNvPr id="1" name=""/>
        <p:cNvGrpSpPr/>
        <p:nvPr/>
      </p:nvGrpSpPr>
      <p:grpSpPr>
        <a:xfrm>
          <a:off x="0" y="0"/>
          <a:ext cx="0" cy="0"/>
          <a:chOff x="0" y="0"/>
          <a:chExt cx="0" cy="0"/>
        </a:xfrm>
      </p:grpSpPr>
      <p:sp>
        <p:nvSpPr>
          <p:cNvPr id="9" name="Conector reto 8"/>
          <p:cNvSpPr>
            <a:spLocks noChangeShapeType="1"/>
          </p:cNvSpPr>
          <p:nvPr/>
        </p:nvSpPr>
        <p:spPr bwMode="auto">
          <a:xfrm>
            <a:off x="87630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3" name="Elipse 12"/>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 name="Título 1"/>
          <p:cNvSpPr>
            <a:spLocks noGrp="1"/>
          </p:cNvSpPr>
          <p:nvPr>
            <p:ph type="title"/>
          </p:nvPr>
        </p:nvSpPr>
        <p:spPr>
          <a:xfrm rot="5400000">
            <a:off x="3350133" y="3200400"/>
            <a:ext cx="6309360" cy="457200"/>
          </a:xfrm>
        </p:spPr>
        <p:txBody>
          <a:bodyPr anchor="b"/>
          <a:lstStyle>
            <a:lvl1pPr algn="l">
              <a:buNone/>
              <a:defRPr sz="2000" b="1"/>
            </a:lvl1pPr>
          </a:lstStyle>
          <a:p>
            <a:r>
              <a:rPr kumimoji="0" lang="pt-BR"/>
              <a:t>Clique para editar o estilo do título mestre</a:t>
            </a:r>
            <a:endParaRPr kumimoji="0" lang="en-US"/>
          </a:p>
        </p:txBody>
      </p:sp>
      <p:sp>
        <p:nvSpPr>
          <p:cNvPr id="3" name="Espaço Reservado para Imagem 2"/>
          <p:cNvSpPr>
            <a:spLocks noGrp="1"/>
          </p:cNvSpPr>
          <p:nvPr>
            <p:ph type="pic" idx="1"/>
          </p:nvPr>
        </p:nvSpPr>
        <p:spPr>
          <a:xfrm>
            <a:off x="0" y="0"/>
            <a:ext cx="6172200" cy="6858000"/>
          </a:xfrm>
          <a:solidFill>
            <a:schemeClr val="bg2"/>
          </a:solidFill>
          <a:ln w="1270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lstStyle>
            <a:lvl1pPr marL="0" indent="0">
              <a:buNone/>
              <a:defRPr sz="3200"/>
            </a:lvl1pPr>
          </a:lstStyle>
          <a:p>
            <a:pPr algn="ctr" eaLnBrk="1" latinLnBrk="0" hangingPunct="1">
              <a:buFontTx/>
              <a:buNone/>
            </a:pPr>
            <a:r>
              <a:rPr kumimoji="0" lang="pt-BR"/>
              <a:t>Clique no ícone para adicionar uma imagem</a:t>
            </a:r>
            <a:endParaRPr kumimoji="0" lang="en-US" dirty="0"/>
          </a:p>
        </p:txBody>
      </p:sp>
      <p:sp>
        <p:nvSpPr>
          <p:cNvPr id="4" name="Espaço Reservado para Texto 3"/>
          <p:cNvSpPr>
            <a:spLocks noGrp="1"/>
          </p:cNvSpPr>
          <p:nvPr>
            <p:ph type="body" sz="half" idx="2"/>
          </p:nvPr>
        </p:nvSpPr>
        <p:spPr>
          <a:xfrm>
            <a:off x="6765798" y="264795"/>
            <a:ext cx="1524000" cy="4956048"/>
          </a:xfrm>
        </p:spPr>
        <p:txBody>
          <a:bodyPr rot="0" spcFirstLastPara="0" vertOverflow="overflow" horzOverflow="overflow" vert="horz" wrap="square" lIns="91440" tIns="45720" rIns="91440" bIns="45720" numCol="1" spcCol="274320" rtlCol="0" fromWordArt="0" anchor="t" anchorCtr="0" forceAA="0" compatLnSpc="1">
            <a:normAutofit/>
          </a:bodyPr>
          <a:lstStyle>
            <a:lvl1pPr marL="0" indent="0">
              <a:spcBef>
                <a:spcPts val="100"/>
              </a:spcBef>
              <a:spcAft>
                <a:spcPts val="400"/>
              </a:spcAft>
              <a:buFontTx/>
              <a:buNone/>
              <a:defRPr sz="1200"/>
            </a:lvl1pPr>
            <a:lvl2pPr>
              <a:defRPr sz="1200"/>
            </a:lvl2pPr>
            <a:lvl3pPr>
              <a:defRPr sz="1000"/>
            </a:lvl3pPr>
            <a:lvl4pPr>
              <a:defRPr sz="900"/>
            </a:lvl4pPr>
            <a:lvl5pPr>
              <a:defRPr sz="900"/>
            </a:lvl5pPr>
          </a:lstStyle>
          <a:p>
            <a:pPr lvl="0" eaLnBrk="1" latinLnBrk="0" hangingPunct="1"/>
            <a:r>
              <a:rPr kumimoji="0" lang="pt-BR"/>
              <a:t>Clique para editar os estilos do texto mestre</a:t>
            </a:r>
          </a:p>
        </p:txBody>
      </p:sp>
      <p:sp>
        <p:nvSpPr>
          <p:cNvPr id="10" name="Conector reto 9"/>
          <p:cNvSpPr>
            <a:spLocks noChangeShapeType="1"/>
          </p:cNvSpPr>
          <p:nvPr/>
        </p:nvSpPr>
        <p:spPr bwMode="auto">
          <a:xfrm>
            <a:off x="8991600" y="0"/>
            <a:ext cx="0" cy="6858000"/>
          </a:xfrm>
          <a:prstGeom prst="line">
            <a:avLst/>
          </a:prstGeom>
          <a:noFill/>
          <a:ln w="9525" cap="flat" cmpd="sng" algn="ctr">
            <a:solidFill>
              <a:schemeClr val="tx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1" name="Retângulo 10"/>
          <p:cNvSpPr/>
          <p:nvPr/>
        </p:nvSpPr>
        <p:spPr bwMode="auto">
          <a:xfrm>
            <a:off x="8839200" y="0"/>
            <a:ext cx="304800" cy="6858000"/>
          </a:xfrm>
          <a:prstGeom prst="rect">
            <a:avLst/>
          </a:prstGeom>
          <a:solidFill>
            <a:schemeClr val="accent1">
              <a:tint val="60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Conector reto 11"/>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9" name="Conector reto 18"/>
          <p:cNvSpPr>
            <a:spLocks noChangeShapeType="1"/>
          </p:cNvSpPr>
          <p:nvPr/>
        </p:nvSpPr>
        <p:spPr bwMode="auto">
          <a:xfrm>
            <a:off x="6248400" y="0"/>
            <a:ext cx="0" cy="6858000"/>
          </a:xfrm>
          <a:prstGeom prst="line">
            <a:avLst/>
          </a:prstGeom>
          <a:noFill/>
          <a:ln w="38100" cap="flat" cmpd="sng"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0" name="Conector reto 19"/>
          <p:cNvSpPr>
            <a:spLocks noChangeShapeType="1"/>
          </p:cNvSpPr>
          <p:nvPr/>
        </p:nvSpPr>
        <p:spPr bwMode="auto">
          <a:xfrm>
            <a:off x="6192296" y="0"/>
            <a:ext cx="0" cy="6858000"/>
          </a:xfrm>
          <a:prstGeom prst="line">
            <a:avLst/>
          </a:prstGeom>
          <a:noFill/>
          <a:ln w="1270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17" name="Espaço Reservado para Data 16"/>
          <p:cNvSpPr>
            <a:spLocks noGrp="1"/>
          </p:cNvSpPr>
          <p:nvPr>
            <p:ph type="dt" sz="half" idx="10"/>
          </p:nvPr>
        </p:nvSpPr>
        <p:spPr/>
        <p:txBody>
          <a:bodyPr rtlCol="0"/>
          <a:lstStyle/>
          <a:p>
            <a:fld id="{63D60764-66C9-4262-A171-37C0E1EA9B25}" type="datetimeFigureOut">
              <a:rPr lang="pt-BR" smtClean="0"/>
              <a:pPr/>
              <a:t>12/06/2018</a:t>
            </a:fld>
            <a:endParaRPr lang="pt-BR"/>
          </a:p>
        </p:txBody>
      </p:sp>
      <p:sp>
        <p:nvSpPr>
          <p:cNvPr id="18" name="Espaço Reservado para Número de Slide 17"/>
          <p:cNvSpPr>
            <a:spLocks noGrp="1"/>
          </p:cNvSpPr>
          <p:nvPr>
            <p:ph type="sldNum" sz="quarter" idx="11"/>
          </p:nvPr>
        </p:nvSpPr>
        <p:spPr/>
        <p:txBody>
          <a:bodyPr rtlCol="0"/>
          <a:lstStyle/>
          <a:p>
            <a:fld id="{0862A931-DB26-4D4C-A8FC-AA55E2EAC6C1}" type="slidenum">
              <a:rPr lang="pt-BR" smtClean="0"/>
              <a:pPr/>
              <a:t>‹nº›</a:t>
            </a:fld>
            <a:endParaRPr lang="pt-BR"/>
          </a:p>
        </p:txBody>
      </p:sp>
      <p:sp>
        <p:nvSpPr>
          <p:cNvPr id="21" name="Espaço Reservado para Rodapé 20"/>
          <p:cNvSpPr>
            <a:spLocks noGrp="1"/>
          </p:cNvSpPr>
          <p:nvPr>
            <p:ph type="ftr" sz="quarter" idx="12"/>
          </p:nvPr>
        </p:nvSpPr>
        <p:spPr/>
        <p:txBody>
          <a:bodyPr rtlCol="0"/>
          <a:lstStyle/>
          <a:p>
            <a:endParaRPr lang="pt-B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l="-4000" r="-4000"/>
          </a:stretch>
        </a:blipFill>
        <a:effectLst/>
      </p:bgPr>
    </p:bg>
    <p:spTree>
      <p:nvGrpSpPr>
        <p:cNvPr id="1" name=""/>
        <p:cNvGrpSpPr/>
        <p:nvPr/>
      </p:nvGrpSpPr>
      <p:grpSpPr>
        <a:xfrm>
          <a:off x="0" y="0"/>
          <a:ext cx="0" cy="0"/>
          <a:chOff x="0" y="0"/>
          <a:chExt cx="0" cy="0"/>
        </a:xfrm>
      </p:grpSpPr>
      <p:sp>
        <p:nvSpPr>
          <p:cNvPr id="16" name="Conector reto 15"/>
          <p:cNvSpPr>
            <a:spLocks noChangeShapeType="1"/>
          </p:cNvSpPr>
          <p:nvPr/>
        </p:nvSpPr>
        <p:spPr bwMode="auto">
          <a:xfrm>
            <a:off x="8763000" y="0"/>
            <a:ext cx="0" cy="6858000"/>
          </a:xfrm>
          <a:prstGeom prst="line">
            <a:avLst/>
          </a:prstGeom>
          <a:noFill/>
          <a:ln w="38100" cap="flat" cmpd="sng" algn="ctr">
            <a:solidFill>
              <a:schemeClr val="accent1">
                <a:tint val="60000"/>
                <a:alpha val="93000"/>
              </a:schemeClr>
            </a:solidFill>
            <a:prstDash val="solid"/>
            <a:round/>
            <a:headEnd type="none" w="med" len="med"/>
            <a:tailEnd type="none" w="med" len="med"/>
          </a:ln>
          <a:effectLst/>
        </p:spPr>
        <p:txBody>
          <a:bodyPr vert="horz" wrap="square" lIns="91440" tIns="45720" rIns="91440" bIns="45720" anchor="t" compatLnSpc="1"/>
          <a:lstStyle/>
          <a:p>
            <a:endParaRPr kumimoji="0" lang="en-US" dirty="0"/>
          </a:p>
        </p:txBody>
      </p:sp>
      <p:sp>
        <p:nvSpPr>
          <p:cNvPr id="22" name="Espaço Reservado para Título 21"/>
          <p:cNvSpPr>
            <a:spLocks noGrp="1"/>
          </p:cNvSpPr>
          <p:nvPr>
            <p:ph type="title"/>
          </p:nvPr>
        </p:nvSpPr>
        <p:spPr>
          <a:xfrm>
            <a:off x="457200" y="274638"/>
            <a:ext cx="7467600" cy="1143000"/>
          </a:xfrm>
          <a:prstGeom prst="rect">
            <a:avLst/>
          </a:prstGeom>
        </p:spPr>
        <p:txBody>
          <a:bodyPr vert="horz" anchor="b">
            <a:normAutofit/>
          </a:bodyPr>
          <a:lstStyle/>
          <a:p>
            <a:r>
              <a:rPr kumimoji="0" lang="pt-BR"/>
              <a:t>Clique para editar o estilo do título mestre</a:t>
            </a:r>
            <a:endParaRPr kumimoji="0" lang="en-US"/>
          </a:p>
        </p:txBody>
      </p:sp>
      <p:sp>
        <p:nvSpPr>
          <p:cNvPr id="13" name="Espaço Reservado para Texto 12"/>
          <p:cNvSpPr>
            <a:spLocks noGrp="1"/>
          </p:cNvSpPr>
          <p:nvPr>
            <p:ph type="body" idx="1"/>
          </p:nvPr>
        </p:nvSpPr>
        <p:spPr>
          <a:xfrm>
            <a:off x="457200" y="1600200"/>
            <a:ext cx="7467600" cy="4873752"/>
          </a:xfrm>
          <a:prstGeom prst="rect">
            <a:avLst/>
          </a:prstGeom>
        </p:spPr>
        <p:txBody>
          <a:bodyPr vert="horz">
            <a:normAutofit/>
          </a:bodyPr>
          <a:lstStyle/>
          <a:p>
            <a:pPr lvl="0" eaLnBrk="1" latinLnBrk="0" hangingPunct="1"/>
            <a:r>
              <a:rPr kumimoji="0" lang="pt-BR"/>
              <a:t>Clique para editar os estilos do texto mestre</a:t>
            </a:r>
          </a:p>
          <a:p>
            <a:pPr lvl="1" eaLnBrk="1" latinLnBrk="0" hangingPunct="1"/>
            <a:r>
              <a:rPr kumimoji="0" lang="pt-BR"/>
              <a:t>Segundo nível</a:t>
            </a:r>
          </a:p>
          <a:p>
            <a:pPr lvl="2" eaLnBrk="1" latinLnBrk="0" hangingPunct="1"/>
            <a:r>
              <a:rPr kumimoji="0" lang="pt-BR"/>
              <a:t>Terceiro nível</a:t>
            </a:r>
          </a:p>
          <a:p>
            <a:pPr lvl="3" eaLnBrk="1" latinLnBrk="0" hangingPunct="1"/>
            <a:r>
              <a:rPr kumimoji="0" lang="pt-BR"/>
              <a:t>Quarto nível</a:t>
            </a:r>
          </a:p>
          <a:p>
            <a:pPr lvl="4" eaLnBrk="1" latinLnBrk="0" hangingPunct="1"/>
            <a:r>
              <a:rPr kumimoji="0" lang="pt-BR"/>
              <a:t>Quinto nível</a:t>
            </a:r>
            <a:endParaRPr kumimoji="0" lang="en-US"/>
          </a:p>
        </p:txBody>
      </p:sp>
      <p:sp>
        <p:nvSpPr>
          <p:cNvPr id="14" name="Espaço Reservado para Data 13"/>
          <p:cNvSpPr>
            <a:spLocks noGrp="1"/>
          </p:cNvSpPr>
          <p:nvPr>
            <p:ph type="dt" sz="half" idx="2"/>
          </p:nvPr>
        </p:nvSpPr>
        <p:spPr>
          <a:xfrm rot="5400000">
            <a:off x="7589520" y="1081851"/>
            <a:ext cx="2011680" cy="384048"/>
          </a:xfrm>
          <a:prstGeom prst="rect">
            <a:avLst/>
          </a:prstGeom>
        </p:spPr>
        <p:txBody>
          <a:bodyPr vert="horz" anchor="ctr" anchorCtr="0"/>
          <a:lstStyle>
            <a:lvl1pPr algn="r" eaLnBrk="1" latinLnBrk="0" hangingPunct="1">
              <a:defRPr kumimoji="0" sz="1200">
                <a:solidFill>
                  <a:schemeClr val="tx2"/>
                </a:solidFill>
              </a:defRPr>
            </a:lvl1pPr>
          </a:lstStyle>
          <a:p>
            <a:fld id="{63D60764-66C9-4262-A171-37C0E1EA9B25}" type="datetimeFigureOut">
              <a:rPr lang="pt-BR" smtClean="0"/>
              <a:pPr/>
              <a:t>12/06/2018</a:t>
            </a:fld>
            <a:endParaRPr lang="pt-BR"/>
          </a:p>
        </p:txBody>
      </p:sp>
      <p:sp>
        <p:nvSpPr>
          <p:cNvPr id="3" name="Espaço Reservado para Rodapé 2"/>
          <p:cNvSpPr>
            <a:spLocks noGrp="1"/>
          </p:cNvSpPr>
          <p:nvPr>
            <p:ph type="ftr" sz="quarter" idx="3"/>
          </p:nvPr>
        </p:nvSpPr>
        <p:spPr>
          <a:xfrm rot="5400000">
            <a:off x="6990186" y="3737240"/>
            <a:ext cx="3200400" cy="365760"/>
          </a:xfrm>
          <a:prstGeom prst="rect">
            <a:avLst/>
          </a:prstGeom>
        </p:spPr>
        <p:txBody>
          <a:bodyPr vert="horz" anchor="ctr" anchorCtr="0"/>
          <a:lstStyle>
            <a:lvl1pPr algn="l" eaLnBrk="1" latinLnBrk="0" hangingPunct="1">
              <a:defRPr kumimoji="0" sz="1200">
                <a:solidFill>
                  <a:schemeClr val="tx2"/>
                </a:solidFill>
              </a:defRPr>
            </a:lvl1pPr>
          </a:lstStyle>
          <a:p>
            <a:endParaRPr lang="pt-BR"/>
          </a:p>
        </p:txBody>
      </p:sp>
      <p:sp>
        <p:nvSpPr>
          <p:cNvPr id="7" name="Conector reto 6"/>
          <p:cNvSpPr>
            <a:spLocks noChangeShapeType="1"/>
          </p:cNvSpPr>
          <p:nvPr/>
        </p:nvSpPr>
        <p:spPr bwMode="auto">
          <a:xfrm>
            <a:off x="76200" y="0"/>
            <a:ext cx="0" cy="6858000"/>
          </a:xfrm>
          <a:prstGeom prst="line">
            <a:avLst/>
          </a:prstGeom>
          <a:noFill/>
          <a:ln w="57150" cap="flat" cmpd="thickThin" algn="ctr">
            <a:solidFill>
              <a:schemeClr val="accent1">
                <a:tint val="60000"/>
              </a:schemeClr>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9" name="Conector reto 8"/>
          <p:cNvSpPr>
            <a:spLocks noChangeShapeType="1"/>
          </p:cNvSpPr>
          <p:nvPr/>
        </p:nvSpPr>
        <p:spPr bwMode="auto">
          <a:xfrm>
            <a:off x="8991600" y="0"/>
            <a:ext cx="0" cy="6858000"/>
          </a:xfrm>
          <a:prstGeom prst="line">
            <a:avLst/>
          </a:prstGeom>
          <a:noFill/>
          <a:ln w="19050"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0" name="Retângulo 9"/>
          <p:cNvSpPr/>
          <p:nvPr/>
        </p:nvSpPr>
        <p:spPr bwMode="auto">
          <a:xfrm>
            <a:off x="8839200" y="0"/>
            <a:ext cx="304800" cy="6858000"/>
          </a:xfrm>
          <a:prstGeom prst="rect">
            <a:avLst/>
          </a:prstGeom>
          <a:solidFill>
            <a:schemeClr val="accent1">
              <a:tint val="60000"/>
              <a:alpha val="87000"/>
            </a:schemeClr>
          </a:solidFill>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Conector reto 10"/>
          <p:cNvSpPr>
            <a:spLocks noChangeShapeType="1"/>
          </p:cNvSpPr>
          <p:nvPr/>
        </p:nvSpPr>
        <p:spPr bwMode="auto">
          <a:xfrm>
            <a:off x="8915400" y="0"/>
            <a:ext cx="0" cy="6858000"/>
          </a:xfrm>
          <a:prstGeom prst="line">
            <a:avLst/>
          </a:prstGeom>
          <a:noFill/>
          <a:ln w="9525" cap="flat" cmpd="sng" algn="ctr">
            <a:solidFill>
              <a:schemeClr val="accent1"/>
            </a:solidFill>
            <a:prstDash val="solid"/>
            <a:round/>
            <a:headEnd type="none" w="med" len="med"/>
            <a:tailEnd type="none" w="med" len="med"/>
          </a:ln>
          <a:effectLst/>
        </p:spPr>
        <p:txBody>
          <a:bodyPr vert="horz" wrap="square" lIns="91440" tIns="45720" rIns="91440" bIns="45720" anchor="t" compatLnSpc="1"/>
          <a:lstStyle/>
          <a:p>
            <a:endParaRPr kumimoji="0" lang="en-US"/>
          </a:p>
        </p:txBody>
      </p:sp>
      <p:sp>
        <p:nvSpPr>
          <p:cNvPr id="12" name="Elipse 11"/>
          <p:cNvSpPr/>
          <p:nvPr/>
        </p:nvSpPr>
        <p:spPr>
          <a:xfrm>
            <a:off x="8156448" y="5715000"/>
            <a:ext cx="548640" cy="548640"/>
          </a:xfrm>
          <a:prstGeom prst="ellipse">
            <a:avLst/>
          </a:prstGeom>
          <a:ln w="381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23" name="Espaço Reservado para Número de Slide 22"/>
          <p:cNvSpPr>
            <a:spLocks noGrp="1"/>
          </p:cNvSpPr>
          <p:nvPr>
            <p:ph type="sldNum" sz="quarter" idx="4"/>
          </p:nvPr>
        </p:nvSpPr>
        <p:spPr>
          <a:xfrm>
            <a:off x="8129016" y="5734050"/>
            <a:ext cx="609600" cy="521208"/>
          </a:xfrm>
          <a:prstGeom prst="rect">
            <a:avLst/>
          </a:prstGeom>
        </p:spPr>
        <p:txBody>
          <a:bodyPr vert="horz" anchor="ctr"/>
          <a:lstStyle>
            <a:lvl1pPr algn="ctr" eaLnBrk="1" latinLnBrk="0" hangingPunct="1">
              <a:defRPr kumimoji="0" sz="1400" b="1">
                <a:solidFill>
                  <a:srgbClr val="FFFFFF"/>
                </a:solidFill>
              </a:defRPr>
            </a:lvl1pPr>
          </a:lstStyle>
          <a:p>
            <a:fld id="{0862A931-DB26-4D4C-A8FC-AA55E2EAC6C1}" type="slidenum">
              <a:rPr lang="pt-BR" smtClean="0"/>
              <a:pPr/>
              <a:t>‹nº›</a:t>
            </a:fld>
            <a:endParaRPr lang="pt-B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3000" b="0" kern="1200" cap="small" baseline="0">
          <a:solidFill>
            <a:schemeClr val="tx2"/>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Wingdings"/>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Wingdings 2"/>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Wingdings"/>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Wingdings"/>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Wingdings 2"/>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pic>
        <p:nvPicPr>
          <p:cNvPr id="2" name="Imagem 1"/>
          <p:cNvPicPr>
            <a:picLocks noChangeAspect="1"/>
          </p:cNvPicPr>
          <p:nvPr/>
        </p:nvPicPr>
        <p:blipFill rotWithShape="1">
          <a:blip r:embed="rId3" cstate="print">
            <a:extLst>
              <a:ext uri="{28A0092B-C50C-407E-A947-70E740481C1C}">
                <a14:useLocalDpi xmlns:a14="http://schemas.microsoft.com/office/drawing/2010/main" val="0"/>
              </a:ext>
            </a:extLst>
          </a:blip>
          <a:srcRect b="18554"/>
          <a:stretch/>
        </p:blipFill>
        <p:spPr>
          <a:xfrm>
            <a:off x="2555776" y="1268760"/>
            <a:ext cx="4131634" cy="3312368"/>
          </a:xfrm>
          <a:prstGeom prst="rect">
            <a:avLst/>
          </a:prstGeom>
        </p:spPr>
      </p:pic>
      <p:sp>
        <p:nvSpPr>
          <p:cNvPr id="3" name="Título 1"/>
          <p:cNvSpPr txBox="1">
            <a:spLocks/>
          </p:cNvSpPr>
          <p:nvPr/>
        </p:nvSpPr>
        <p:spPr>
          <a:xfrm>
            <a:off x="323528" y="4437112"/>
            <a:ext cx="8568952" cy="1368152"/>
          </a:xfrm>
          <a:prstGeom prst="rect">
            <a:avLst/>
          </a:prstGeom>
          <a:ln w="88900" cmpd="dbl">
            <a:noFill/>
          </a:ln>
        </p:spPr>
        <p:txBody>
          <a:bodyPr vert="horz" anchor="ct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kumimoji="0" lang="pt-BR" sz="3000" b="1" i="0" u="none" strike="noStrike" kern="1200" cap="small" spc="0" normalizeH="0" baseline="0" noProof="0" dirty="0">
                <a:ln>
                  <a:noFill/>
                </a:ln>
                <a:effectLst/>
                <a:uLnTx/>
                <a:uFillTx/>
                <a:latin typeface="Open Sans" panose="020B0606030504020204" pitchFamily="34" charset="0"/>
                <a:ea typeface="Open Sans" panose="020B0606030504020204" pitchFamily="34" charset="0"/>
                <a:cs typeface="Open Sans" panose="020B0606030504020204" pitchFamily="34" charset="0"/>
              </a:rPr>
              <a:t>PROEN</a:t>
            </a:r>
          </a:p>
        </p:txBody>
      </p:sp>
    </p:spTree>
    <p:extLst>
      <p:ext uri="{BB962C8B-B14F-4D97-AF65-F5344CB8AC3E}">
        <p14:creationId xmlns:p14="http://schemas.microsoft.com/office/powerpoint/2010/main" val="35053725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Espaço Reservado para Conteúdo 3"/>
          <p:cNvSpPr>
            <a:spLocks noGrp="1"/>
          </p:cNvSpPr>
          <p:nvPr>
            <p:ph sz="quarter" idx="2"/>
          </p:nvPr>
        </p:nvSpPr>
        <p:spPr>
          <a:xfrm>
            <a:off x="4067175" y="620688"/>
            <a:ext cx="4606925" cy="5532462"/>
          </a:xfrm>
        </p:spPr>
        <p:txBody>
          <a:bodyPr>
            <a:normAutofit/>
          </a:bodyPr>
          <a:lstStyle/>
          <a:p>
            <a:pPr>
              <a:buFont typeface="Wingdings 2" panose="05020102010507070707" pitchFamily="18" charset="2"/>
              <a:buChar char=""/>
            </a:pPr>
            <a:r>
              <a:rPr lang="pt-BR" altLang="pt-BR" sz="2700" dirty="0" smtClean="0"/>
              <a:t>Integração a partir de temas e pesquisas decididos pelos estudantes;</a:t>
            </a:r>
          </a:p>
          <a:p>
            <a:pPr>
              <a:buFont typeface="Wingdings 2" panose="05020102010507070707" pitchFamily="18" charset="2"/>
              <a:buChar char=""/>
            </a:pPr>
            <a:r>
              <a:rPr lang="pt-BR" altLang="pt-BR" sz="2700" dirty="0" smtClean="0"/>
              <a:t>Integração através de conceitos; em torno de períodos históricos ou espaços geográficos; com base em instituições e grupos humanos; em torno de descobertas ou invenções; mediante áreas do conhecimento.</a:t>
            </a:r>
          </a:p>
        </p:txBody>
      </p:sp>
      <p:pic>
        <p:nvPicPr>
          <p:cNvPr id="18435" name="Picture 2" descr="C:\Users\elinilze\AppData\Local\Temp\Low\Conjuntos\Cesta de Seleção\00403730.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23850" y="1557338"/>
            <a:ext cx="3384550" cy="4751387"/>
          </a:xfrm>
          <a:noFill/>
        </p:spPr>
      </p:pic>
    </p:spTree>
    <p:extLst>
      <p:ext uri="{BB962C8B-B14F-4D97-AF65-F5344CB8AC3E}">
        <p14:creationId xmlns:p14="http://schemas.microsoft.com/office/powerpoint/2010/main" val="47897807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76672"/>
            <a:ext cx="7467600" cy="576064"/>
          </a:xfrm>
        </p:spPr>
        <p:txBody>
          <a:bodyPr/>
          <a:lstStyle/>
          <a:p>
            <a:pPr algn="ctr"/>
            <a:r>
              <a:rPr lang="pt-BR" dirty="0"/>
              <a:t>Duração dos Cursos</a:t>
            </a:r>
          </a:p>
        </p:txBody>
      </p:sp>
      <p:sp>
        <p:nvSpPr>
          <p:cNvPr id="3" name="Espaço Reservado para Conteúdo 2"/>
          <p:cNvSpPr>
            <a:spLocks noGrp="1"/>
          </p:cNvSpPr>
          <p:nvPr>
            <p:ph sz="quarter" idx="1"/>
          </p:nvPr>
        </p:nvSpPr>
        <p:spPr>
          <a:xfrm>
            <a:off x="481513" y="1268760"/>
            <a:ext cx="7467600" cy="4873752"/>
          </a:xfrm>
        </p:spPr>
        <p:txBody>
          <a:bodyPr/>
          <a:lstStyle/>
          <a:p>
            <a:pPr marL="0" indent="0">
              <a:buNone/>
            </a:pPr>
            <a:endParaRPr lang="pt-BR" dirty="0"/>
          </a:p>
          <a:p>
            <a:endParaRPr lang="pt-BR" dirty="0"/>
          </a:p>
        </p:txBody>
      </p:sp>
      <p:sp>
        <p:nvSpPr>
          <p:cNvPr id="5" name="Rectangle 1"/>
          <p:cNvSpPr>
            <a:spLocks noChangeArrowheads="1"/>
          </p:cNvSpPr>
          <p:nvPr/>
        </p:nvSpPr>
        <p:spPr bwMode="auto">
          <a:xfrm>
            <a:off x="1422400" y="2459038"/>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800" b="0" i="0" u="none" strike="noStrike" cap="none" normalizeH="0" baseline="0">
                <a:ln>
                  <a:noFill/>
                </a:ln>
                <a:solidFill>
                  <a:schemeClr val="tx1"/>
                </a:solidFill>
                <a:effectLst/>
                <a:latin typeface="Arial" panose="020B0604020202020204" pitchFamily="34" charset="0"/>
              </a:rPr>
              <a:t/>
            </a:r>
            <a:br>
              <a:rPr kumimoji="0" lang="pt-BR" altLang="pt-BR" sz="1800" b="0" i="0" u="none" strike="noStrike" cap="none" normalizeH="0" baseline="0">
                <a:ln>
                  <a:noFill/>
                </a:ln>
                <a:solidFill>
                  <a:schemeClr val="tx1"/>
                </a:solidFill>
                <a:effectLst/>
                <a:latin typeface="Arial" panose="020B0604020202020204" pitchFamily="34" charset="0"/>
              </a:rPr>
            </a:br>
            <a:endParaRPr kumimoji="0" lang="pt-BR" altLang="pt-BR" sz="1800" b="0" i="0" u="none" strike="noStrike" cap="none" normalizeH="0" baseline="0">
              <a:ln>
                <a:noFill/>
              </a:ln>
              <a:solidFill>
                <a:schemeClr val="tx1"/>
              </a:solidFill>
              <a:effectLst/>
              <a:latin typeface="Arial" panose="020B0604020202020204" pitchFamily="34" charset="0"/>
            </a:endParaRPr>
          </a:p>
        </p:txBody>
      </p:sp>
      <p:sp>
        <p:nvSpPr>
          <p:cNvPr id="6" name="Rectangle 2"/>
          <p:cNvSpPr>
            <a:spLocks noChangeArrowheads="1"/>
          </p:cNvSpPr>
          <p:nvPr/>
        </p:nvSpPr>
        <p:spPr bwMode="auto">
          <a:xfrm>
            <a:off x="1418506" y="6131626"/>
            <a:ext cx="3017838" cy="9525"/>
          </a:xfrm>
          <a:prstGeom prst="rect">
            <a:avLst/>
          </a:prstGeom>
          <a:solidFill>
            <a:srgbClr val="000000"/>
          </a:solidFill>
          <a:ln w="9525">
            <a:solidFill>
              <a:schemeClr val="tx1"/>
            </a:solidFill>
            <a:prstDash val="solid"/>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pt-BR"/>
          </a:p>
        </p:txBody>
      </p:sp>
      <p:sp>
        <p:nvSpPr>
          <p:cNvPr id="7" name="Rectangle 3"/>
          <p:cNvSpPr>
            <a:spLocks noChangeArrowheads="1"/>
          </p:cNvSpPr>
          <p:nvPr/>
        </p:nvSpPr>
        <p:spPr bwMode="auto">
          <a:xfrm>
            <a:off x="1187624" y="6149314"/>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pt-BR" altLang="pt-BR" sz="1000" b="0" i="0" u="none" strike="noStrike" cap="none" normalizeH="0" baseline="3000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hlinkClick r:id=""/>
              </a:rPr>
              <a:t>[</a:t>
            </a:r>
            <a:r>
              <a:rPr kumimoji="0" lang="pt-BR" altLang="pt-BR" sz="1000" b="0" i="0" u="none" strike="noStrike" cap="none" normalizeH="0" baseline="30000" dirty="0" bmk="">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hlinkClick r:id=""/>
              </a:rPr>
              <a:t>1]</a:t>
            </a:r>
            <a:r>
              <a:rPr kumimoji="0" lang="pt-BR" altLang="pt-BR" sz="1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Carga Horária Máxima Semestral: </a:t>
            </a:r>
            <a:r>
              <a:rPr kumimoji="0" lang="pt-BR" altLang="pt-BR" sz="1000" b="0" i="0" u="none" strike="noStrike" cap="none" normalizeH="0" baseline="0" dirty="0" err="1">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Ch</a:t>
            </a:r>
            <a:r>
              <a:rPr kumimoji="0" lang="pt-BR" altLang="pt-BR" sz="1000" b="0" i="0" u="none" strike="noStrike" cap="none" normalizeH="0" baseline="0" dirty="0">
                <a:ln>
                  <a:noFill/>
                </a:ln>
                <a:solidFill>
                  <a:schemeClr val="tx1"/>
                </a:solidFill>
                <a:effectLst/>
                <a:latin typeface="Arial" panose="020B0604020202020204" pitchFamily="34" charset="0"/>
                <a:ea typeface="Calibri" panose="020F0502020204030204" pitchFamily="34" charset="0"/>
                <a:cs typeface="Times New Roman" panose="02020603050405020304" pitchFamily="18" charset="0"/>
              </a:rPr>
              <a:t> dia: 6/aulas x 5 dias na semana x 20 semanas = 600h</a:t>
            </a:r>
            <a:endParaRPr kumimoji="0" lang="pt-BR" altLang="pt-BR" sz="800" b="0" i="0" u="none" strike="noStrike" cap="none" normalizeH="0" baseline="0" dirty="0">
              <a:ln>
                <a:noFill/>
              </a:ln>
              <a:solidFill>
                <a:schemeClr val="tx1"/>
              </a:solidFill>
              <a:effectLst/>
              <a:latin typeface="Arial" panose="020B060402020202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pt-BR" altLang="pt-BR" sz="1800" b="0" i="0" u="none" strike="noStrike" cap="none" normalizeH="0" baseline="0" dirty="0">
              <a:ln>
                <a:noFill/>
              </a:ln>
              <a:solidFill>
                <a:schemeClr val="tx1"/>
              </a:solidFill>
              <a:effectLst/>
              <a:latin typeface="Arial" panose="020B0604020202020204" pitchFamily="34" charset="0"/>
            </a:endParaRPr>
          </a:p>
        </p:txBody>
      </p:sp>
      <p:sp>
        <p:nvSpPr>
          <p:cNvPr id="9" name="Retângulo 8">
            <a:extLst>
              <a:ext uri="{FF2B5EF4-FFF2-40B4-BE49-F238E27FC236}">
                <a16:creationId xmlns="" xmlns:a16="http://schemas.microsoft.com/office/drawing/2014/main" id="{2C9B2338-6FB4-441B-A00A-BA426BBC411E}"/>
              </a:ext>
            </a:extLst>
          </p:cNvPr>
          <p:cNvSpPr/>
          <p:nvPr/>
        </p:nvSpPr>
        <p:spPr>
          <a:xfrm>
            <a:off x="323528" y="5229200"/>
            <a:ext cx="8414763" cy="941796"/>
          </a:xfrm>
          <a:prstGeom prst="rect">
            <a:avLst/>
          </a:prstGeom>
        </p:spPr>
        <p:txBody>
          <a:bodyPr wrap="square">
            <a:spAutoFit/>
          </a:bodyPr>
          <a:lstStyle/>
          <a:p>
            <a:pPr algn="just">
              <a:lnSpc>
                <a:spcPct val="115000"/>
              </a:lnSpc>
              <a:spcAft>
                <a:spcPts val="0"/>
              </a:spcAft>
            </a:pPr>
            <a:r>
              <a:rPr lang="pt-BR" sz="1600" dirty="0">
                <a:solidFill>
                  <a:srgbClr val="FF0000"/>
                </a:solidFill>
                <a:latin typeface="Arial" panose="020B0604020202020204" pitchFamily="34" charset="0"/>
                <a:ea typeface="Calibri" panose="020F0502020204030204" pitchFamily="34" charset="0"/>
                <a:cs typeface="Times New Roman" panose="02020603050405020304" pitchFamily="18" charset="0"/>
              </a:rPr>
              <a:t>(*) A carga horária de ensino a distância (EAD) no período letivo semestral poderá ser de até 20% da carga horária presencial, podendo a carga horária total de EAD do curso ser cumprida ao longo de sua duração. </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p:txBody>
      </p:sp>
      <p:graphicFrame>
        <p:nvGraphicFramePr>
          <p:cNvPr id="10" name="Tabela 9"/>
          <p:cNvGraphicFramePr>
            <a:graphicFrameLocks noGrp="1"/>
          </p:cNvGraphicFramePr>
          <p:nvPr/>
        </p:nvGraphicFramePr>
        <p:xfrm>
          <a:off x="611559" y="1124745"/>
          <a:ext cx="7344816" cy="4032448"/>
        </p:xfrm>
        <a:graphic>
          <a:graphicData uri="http://schemas.openxmlformats.org/drawingml/2006/table">
            <a:tbl>
              <a:tblPr/>
              <a:tblGrid>
                <a:gridCol w="1060265"/>
                <a:gridCol w="955298"/>
                <a:gridCol w="955298"/>
                <a:gridCol w="1006337"/>
                <a:gridCol w="1041004"/>
                <a:gridCol w="1097824"/>
                <a:gridCol w="1228790"/>
              </a:tblGrid>
              <a:tr h="1152128">
                <a:tc>
                  <a:txBody>
                    <a:bodyPr/>
                    <a:lstStyle/>
                    <a:p>
                      <a:pPr algn="ctr">
                        <a:lnSpc>
                          <a:spcPct val="115000"/>
                        </a:lnSpc>
                        <a:spcAft>
                          <a:spcPts val="0"/>
                        </a:spcAft>
                      </a:pPr>
                      <a:r>
                        <a:rPr lang="pt-BR" sz="900" dirty="0">
                          <a:latin typeface="Arial"/>
                          <a:ea typeface="Calibri"/>
                          <a:cs typeface="Times New Roman"/>
                        </a:rPr>
                        <a:t>Carga Horária prevista no CNCT</a:t>
                      </a:r>
                      <a:endParaRPr lang="pt-BR"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gridSpan="3">
                  <a:txBody>
                    <a:bodyPr/>
                    <a:lstStyle/>
                    <a:p>
                      <a:pPr algn="ctr">
                        <a:lnSpc>
                          <a:spcPct val="115000"/>
                        </a:lnSpc>
                        <a:spcAft>
                          <a:spcPts val="0"/>
                        </a:spcAft>
                      </a:pPr>
                      <a:r>
                        <a:rPr lang="pt-BR" sz="900">
                          <a:latin typeface="Arial"/>
                          <a:ea typeface="Calibri"/>
                          <a:cs typeface="Times New Roman"/>
                        </a:rPr>
                        <a:t>CH do Curso Técnico Integrado ao Ensino Médio</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tc hMerge="1">
                  <a:txBody>
                    <a:bodyPr/>
                    <a:lstStyle/>
                    <a:p>
                      <a:endParaRPr lang="pt-BR"/>
                    </a:p>
                  </a:txBody>
                  <a:tcPr/>
                </a:tc>
                <a:tc gridSpan="2">
                  <a:txBody>
                    <a:bodyPr/>
                    <a:lstStyle/>
                    <a:p>
                      <a:pPr algn="ctr">
                        <a:lnSpc>
                          <a:spcPct val="115000"/>
                        </a:lnSpc>
                        <a:spcAft>
                          <a:spcPts val="0"/>
                        </a:spcAft>
                      </a:pPr>
                      <a:r>
                        <a:rPr lang="pt-BR" sz="900">
                          <a:latin typeface="Arial"/>
                          <a:ea typeface="Calibri"/>
                          <a:cs typeface="Times New Roman"/>
                        </a:rPr>
                        <a:t>Período Letivo Anual</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hMerge="1">
                  <a:txBody>
                    <a:bodyPr/>
                    <a:lstStyle/>
                    <a:p>
                      <a:endParaRPr lang="pt-BR"/>
                    </a:p>
                  </a:txBody>
                  <a:tcPr/>
                </a:tc>
                <a:tc rowSpan="2">
                  <a:txBody>
                    <a:bodyPr/>
                    <a:lstStyle/>
                    <a:p>
                      <a:pPr algn="ctr">
                        <a:lnSpc>
                          <a:spcPct val="115000"/>
                        </a:lnSpc>
                        <a:spcAft>
                          <a:spcPts val="0"/>
                        </a:spcAft>
                      </a:pPr>
                      <a:endParaRPr lang="pt-BR" sz="900">
                        <a:latin typeface="Arial"/>
                        <a:ea typeface="Calibri"/>
                        <a:cs typeface="Times New Roman"/>
                      </a:endParaRPr>
                    </a:p>
                    <a:p>
                      <a:pPr algn="ctr">
                        <a:lnSpc>
                          <a:spcPct val="115000"/>
                        </a:lnSpc>
                        <a:spcAft>
                          <a:spcPts val="0"/>
                        </a:spcAft>
                      </a:pPr>
                      <a:r>
                        <a:rPr lang="pt-BR" sz="900">
                          <a:latin typeface="Arial"/>
                          <a:ea typeface="Calibri"/>
                          <a:cs typeface="Times New Roman"/>
                        </a:rPr>
                        <a:t>Duração do curso</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152128">
                <a:tc>
                  <a:txBody>
                    <a:bodyPr/>
                    <a:lstStyle/>
                    <a:p>
                      <a:pPr algn="ctr">
                        <a:lnSpc>
                          <a:spcPct val="115000"/>
                        </a:lnSpc>
                        <a:spcAft>
                          <a:spcPts val="0"/>
                        </a:spcAft>
                      </a:pPr>
                      <a:r>
                        <a:rPr lang="pt-BR" sz="900">
                          <a:latin typeface="Arial"/>
                          <a:ea typeface="Calibri"/>
                          <a:cs typeface="Times New Roman"/>
                        </a:rPr>
                        <a:t>Curso</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Total</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Presen</a:t>
                      </a:r>
                      <a:br>
                        <a:rPr lang="pt-BR" sz="900">
                          <a:latin typeface="Arial"/>
                          <a:ea typeface="Calibri"/>
                          <a:cs typeface="Times New Roman"/>
                        </a:rPr>
                      </a:br>
                      <a:r>
                        <a:rPr lang="pt-BR" sz="900">
                          <a:latin typeface="Arial"/>
                          <a:ea typeface="Calibri"/>
                          <a:cs typeface="Times New Roman"/>
                        </a:rPr>
                        <a:t>cial(minimo)</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EAD (máximo)</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CH Presen</a:t>
                      </a:r>
                      <a:br>
                        <a:rPr lang="pt-BR" sz="900">
                          <a:latin typeface="Arial"/>
                          <a:ea typeface="Calibri"/>
                          <a:cs typeface="Times New Roman"/>
                        </a:rPr>
                      </a:br>
                      <a:r>
                        <a:rPr lang="pt-BR" sz="900">
                          <a:latin typeface="Arial"/>
                          <a:ea typeface="Calibri"/>
                          <a:cs typeface="Times New Roman"/>
                        </a:rPr>
                        <a:t>cial (máximo)</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CH EAD*(maxima)</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vMerge="1">
                  <a:txBody>
                    <a:bodyPr/>
                    <a:lstStyle/>
                    <a:p>
                      <a:endParaRPr lang="pt-BR"/>
                    </a:p>
                  </a:txBody>
                  <a:tcPr/>
                </a:tc>
              </a:tr>
              <a:tr h="576064">
                <a:tc>
                  <a:txBody>
                    <a:bodyPr/>
                    <a:lstStyle/>
                    <a:p>
                      <a:pPr algn="ctr">
                        <a:lnSpc>
                          <a:spcPct val="115000"/>
                        </a:lnSpc>
                        <a:spcAft>
                          <a:spcPts val="0"/>
                        </a:spcAft>
                      </a:pPr>
                      <a:r>
                        <a:rPr lang="pt-BR" sz="900">
                          <a:latin typeface="Arial"/>
                          <a:ea typeface="Calibri"/>
                          <a:cs typeface="Times New Roman"/>
                        </a:rPr>
                        <a:t>Técnico de 1200h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3200h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2560h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640h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1000h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Até 240h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3 anos</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064">
                <a:tc>
                  <a:txBody>
                    <a:bodyPr/>
                    <a:lstStyle/>
                    <a:p>
                      <a:pPr algn="ctr">
                        <a:lnSpc>
                          <a:spcPct val="115000"/>
                        </a:lnSpc>
                        <a:spcAft>
                          <a:spcPts val="0"/>
                        </a:spcAft>
                      </a:pPr>
                      <a:r>
                        <a:rPr lang="pt-BR" sz="900">
                          <a:latin typeface="Arial"/>
                          <a:ea typeface="Calibri"/>
                          <a:cs typeface="Times New Roman"/>
                        </a:rPr>
                        <a:t>Técnico de 1000h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3100h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2480h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620h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1000h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Até 240h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3 anos</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576064">
                <a:tc>
                  <a:txBody>
                    <a:bodyPr/>
                    <a:lstStyle/>
                    <a:p>
                      <a:pPr algn="ctr">
                        <a:lnSpc>
                          <a:spcPct val="115000"/>
                        </a:lnSpc>
                        <a:spcAft>
                          <a:spcPts val="0"/>
                        </a:spcAft>
                      </a:pPr>
                      <a:r>
                        <a:rPr lang="pt-BR" sz="900">
                          <a:latin typeface="Arial"/>
                          <a:ea typeface="Calibri"/>
                          <a:cs typeface="Times New Roman"/>
                        </a:rPr>
                        <a:t>Técnico de 800h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3000h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2400h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dirty="0">
                          <a:latin typeface="Arial"/>
                          <a:ea typeface="Calibri"/>
                          <a:cs typeface="Times New Roman"/>
                        </a:rPr>
                        <a:t>600h</a:t>
                      </a:r>
                      <a:endParaRPr lang="pt-BR"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1000h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a:latin typeface="Arial"/>
                          <a:ea typeface="Calibri"/>
                          <a:cs typeface="Times New Roman"/>
                        </a:rPr>
                        <a:t>Até 240h</a:t>
                      </a:r>
                      <a:endParaRPr lang="pt-BR" sz="110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a:lnSpc>
                          <a:spcPct val="115000"/>
                        </a:lnSpc>
                        <a:spcAft>
                          <a:spcPts val="0"/>
                        </a:spcAft>
                      </a:pPr>
                      <a:r>
                        <a:rPr lang="pt-BR" sz="900" dirty="0">
                          <a:latin typeface="Arial"/>
                          <a:ea typeface="Calibri"/>
                          <a:cs typeface="Times New Roman"/>
                        </a:rPr>
                        <a:t>3 anos</a:t>
                      </a:r>
                      <a:endParaRPr lang="pt-BR" sz="1100" dirty="0">
                        <a:latin typeface="Calibri"/>
                        <a:ea typeface="Calibri"/>
                        <a:cs typeface="Times New Roman"/>
                      </a:endParaRPr>
                    </a:p>
                  </a:txBody>
                  <a:tcPr marL="68580" marR="68580" marT="0" marB="0" anchor="ctr">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extLst>
      <p:ext uri="{BB962C8B-B14F-4D97-AF65-F5344CB8AC3E}">
        <p14:creationId xmlns:p14="http://schemas.microsoft.com/office/powerpoint/2010/main" val="227069824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a:t>Duração dos CURSOS</a:t>
            </a:r>
          </a:p>
        </p:txBody>
      </p:sp>
      <p:sp>
        <p:nvSpPr>
          <p:cNvPr id="3" name="Espaço Reservado para Conteúdo 2"/>
          <p:cNvSpPr>
            <a:spLocks noGrp="1"/>
          </p:cNvSpPr>
          <p:nvPr>
            <p:ph sz="quarter" idx="1"/>
          </p:nvPr>
        </p:nvSpPr>
        <p:spPr/>
        <p:txBody>
          <a:bodyPr/>
          <a:lstStyle/>
          <a:p>
            <a:r>
              <a:rPr lang="pt-BR" dirty="0"/>
              <a:t>Mantermos em três anos (já atendemos o que indica a Lei nº 13.415/2017 )</a:t>
            </a:r>
          </a:p>
          <a:p>
            <a:r>
              <a:rPr lang="pt-BR" dirty="0"/>
              <a:t>Utilizar os 20% EAD - forma prevista na Instrução Normativa 03/2016 CTEAD/PROEN.</a:t>
            </a:r>
          </a:p>
          <a:p>
            <a:r>
              <a:rPr lang="pt-BR" dirty="0"/>
              <a:t>Cumprir 200 dias letivos/ano – 40 semanas/ano e 20 semanas/semestre</a:t>
            </a:r>
          </a:p>
          <a:p>
            <a:r>
              <a:rPr lang="pt-BR" dirty="0"/>
              <a:t>Prever espaços e tempos para cumprimento Recuperação Paralela que está disciplinado pelo Regulamento Didático Pedagógico do Ensino e Nota Técnica 05/2017 PROEN.</a:t>
            </a:r>
          </a:p>
          <a:p>
            <a:endParaRPr lang="pt-BR" dirty="0"/>
          </a:p>
          <a:p>
            <a:endParaRPr lang="pt-BR" dirty="0"/>
          </a:p>
        </p:txBody>
      </p:sp>
    </p:spTree>
    <p:extLst>
      <p:ext uri="{BB962C8B-B14F-4D97-AF65-F5344CB8AC3E}">
        <p14:creationId xmlns:p14="http://schemas.microsoft.com/office/powerpoint/2010/main" val="31082506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77868" y="404664"/>
            <a:ext cx="7467600" cy="580926"/>
          </a:xfrm>
        </p:spPr>
        <p:txBody>
          <a:bodyPr/>
          <a:lstStyle/>
          <a:p>
            <a:r>
              <a:rPr lang="pt-BR" dirty="0"/>
              <a:t>Componentes curriculares</a:t>
            </a:r>
          </a:p>
        </p:txBody>
      </p:sp>
      <p:sp>
        <p:nvSpPr>
          <p:cNvPr id="3" name="Espaço Reservado para Conteúdo 2"/>
          <p:cNvSpPr>
            <a:spLocks noGrp="1"/>
          </p:cNvSpPr>
          <p:nvPr>
            <p:ph sz="quarter" idx="1"/>
          </p:nvPr>
        </p:nvSpPr>
        <p:spPr>
          <a:xfrm>
            <a:off x="457200" y="985590"/>
            <a:ext cx="8507288" cy="5488362"/>
          </a:xfrm>
        </p:spPr>
        <p:txBody>
          <a:bodyPr>
            <a:noAutofit/>
          </a:bodyPr>
          <a:lstStyle/>
          <a:p>
            <a:r>
              <a:rPr lang="pt-BR" sz="2200" dirty="0"/>
              <a:t>Mantermos currículo integrado baseado no Art. 36 da Lei Nº 13.415/2017, §3º;</a:t>
            </a:r>
          </a:p>
          <a:p>
            <a:r>
              <a:rPr lang="pt-BR" sz="2200" dirty="0"/>
              <a:t>Sociologia e filosofia continuam como disciplina mas não obrigatória nos três anos;</a:t>
            </a:r>
          </a:p>
          <a:p>
            <a:r>
              <a:rPr lang="pt-BR" sz="2200" dirty="0"/>
              <a:t>Artes, Educação Física e Espanhol também devem estar presentes nos currículos dos cursos Técnicos Integrados ao Ensino Médio do IFPA, podendo adotar essa nomenclatura ou outra, de acordo com o desenho de integração planejado para o curso;</a:t>
            </a:r>
          </a:p>
          <a:p>
            <a:r>
              <a:rPr lang="pt-BR" sz="2200" dirty="0"/>
              <a:t>todas as demais disciplinas do ensino médio podem ser sistematizadas em arranjos distintos, organizando-se por tema, privilegiando a formação do egresso e mantendo o mesmo nome das áreas disciplinares ou arranjos entre disciplinas;</a:t>
            </a:r>
          </a:p>
          <a:p>
            <a:r>
              <a:rPr lang="pt-BR" sz="2200" dirty="0"/>
              <a:t>Matemática e Língua portuguesa obrigatórias nos três anos do ensino médio.</a:t>
            </a:r>
          </a:p>
        </p:txBody>
      </p:sp>
    </p:spTree>
    <p:extLst>
      <p:ext uri="{BB962C8B-B14F-4D97-AF65-F5344CB8AC3E}">
        <p14:creationId xmlns:p14="http://schemas.microsoft.com/office/powerpoint/2010/main" val="15114730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404664"/>
            <a:ext cx="7467600" cy="3384376"/>
          </a:xfrm>
        </p:spPr>
        <p:txBody>
          <a:bodyPr>
            <a:normAutofit/>
          </a:bodyPr>
          <a:lstStyle/>
          <a:p>
            <a:r>
              <a:rPr lang="pt-BR" dirty="0"/>
              <a:t>A Resolução 06 (CNE, 2012), no artigo 13, inciso VI, estabelece como princípio que os currículos dos cursos técnicos contemplem “[...] </a:t>
            </a:r>
            <a:r>
              <a:rPr lang="pt-BR" b="1" dirty="0"/>
              <a:t>fundamentos de empreendedorismo, cooperativismo, tecnologia da informação, legislação trabalhista, ética profissional, gestão ambiental, segurança do trabalho, gestão da inovação e iniciação científica, gestão de pessoas e gestão da qualidade social e ambiental do trabalho</a:t>
            </a:r>
            <a:r>
              <a:rPr lang="pt-BR" dirty="0"/>
              <a:t>”. </a:t>
            </a:r>
          </a:p>
        </p:txBody>
      </p:sp>
      <p:sp>
        <p:nvSpPr>
          <p:cNvPr id="4" name="Retângulo 3"/>
          <p:cNvSpPr/>
          <p:nvPr/>
        </p:nvSpPr>
        <p:spPr>
          <a:xfrm>
            <a:off x="323528" y="4005064"/>
            <a:ext cx="8064896" cy="2308324"/>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wrap="square">
            <a:spAutoFit/>
          </a:bodyPr>
          <a:lstStyle/>
          <a:p>
            <a:pPr algn="ctr"/>
            <a:r>
              <a:rPr lang="pt-BR" sz="2400" b="1" dirty="0"/>
              <a:t>A definição dos componentes curriculares de um curso técnico na forma integrada deve se pautar no PERFIL DO EGRESSO definido no CNCT e as bases cientificas e tecnológicas para essa formação, considerando a formação mais inteira possível para os nossos jovens</a:t>
            </a:r>
          </a:p>
        </p:txBody>
      </p:sp>
    </p:spTree>
    <p:extLst>
      <p:ext uri="{BB962C8B-B14F-4D97-AF65-F5344CB8AC3E}">
        <p14:creationId xmlns:p14="http://schemas.microsoft.com/office/powerpoint/2010/main" val="14532156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404664"/>
            <a:ext cx="8219256" cy="6069288"/>
          </a:xfrm>
        </p:spPr>
        <p:txBody>
          <a:bodyPr>
            <a:normAutofit fontScale="92500" lnSpcReduction="20000"/>
          </a:bodyPr>
          <a:lstStyle/>
          <a:p>
            <a:r>
              <a:rPr lang="pt-BR" dirty="0"/>
              <a:t>Além das disciplinas da educação básica e profissional, constitui-se componente curricular: estágio, prática profissional supervisionada, projetos integradores, disciplinas optativas, como Libras e Espanhol. </a:t>
            </a:r>
          </a:p>
          <a:p>
            <a:r>
              <a:rPr lang="pt-BR" dirty="0"/>
              <a:t>Os trabalhos de conclusão de curso e as atividades complementares não estão recomendados para essa forma de oferta. </a:t>
            </a:r>
          </a:p>
          <a:p>
            <a:r>
              <a:rPr lang="pt-BR" dirty="0"/>
              <a:t>Para fins de melhor operacionalização do sistema acadêmico e acompanhamento da carga horaria docente, os componentes curriculares devem ser organizados em 20, 40, 60, 80, 100 ou em 120 aulas, correspondendo a, respectivamente, 17, 33, 50, 67, 83 ou 100 horas. O arredondamento das horas está previsto pela Resolução nº 472/2017-CONSUP.</a:t>
            </a:r>
          </a:p>
          <a:p>
            <a:r>
              <a:rPr lang="pt-BR" dirty="0"/>
              <a:t>O componente curricular com 20 aulas, isto é de 17 horas, deve ser somente ofertado em curso organizado em regime didático semestral.</a:t>
            </a:r>
          </a:p>
          <a:p>
            <a:r>
              <a:rPr lang="pt-BR" dirty="0"/>
              <a:t>Para qualquer das formas de integração definidas para o Curso Técnico, serão observados que em cada semestre há um limite de até 600 aulas, sendo 30 a cada semana de 5 </a:t>
            </a:r>
            <a:r>
              <a:rPr lang="pt-BR"/>
              <a:t>dias letivos. </a:t>
            </a:r>
            <a:endParaRPr lang="pt-BR" dirty="0"/>
          </a:p>
          <a:p>
            <a:endParaRPr lang="pt-BR" dirty="0"/>
          </a:p>
        </p:txBody>
      </p:sp>
    </p:spTree>
    <p:extLst>
      <p:ext uri="{BB962C8B-B14F-4D97-AF65-F5344CB8AC3E}">
        <p14:creationId xmlns:p14="http://schemas.microsoft.com/office/powerpoint/2010/main" val="399694688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Imagem 7"/>
          <p:cNvPicPr>
            <a:picLocks noChangeAspect="1"/>
          </p:cNvPicPr>
          <p:nvPr/>
        </p:nvPicPr>
        <p:blipFill>
          <a:blip r:embed="rId2" cstate="print"/>
          <a:stretch>
            <a:fillRect/>
          </a:stretch>
        </p:blipFill>
        <p:spPr>
          <a:xfrm>
            <a:off x="539552" y="548680"/>
            <a:ext cx="8064895" cy="4392488"/>
          </a:xfrm>
          <a:prstGeom prst="rect">
            <a:avLst/>
          </a:prstGeom>
        </p:spPr>
      </p:pic>
      <p:sp>
        <p:nvSpPr>
          <p:cNvPr id="9" name="Retângulo 8"/>
          <p:cNvSpPr/>
          <p:nvPr/>
        </p:nvSpPr>
        <p:spPr>
          <a:xfrm>
            <a:off x="798268" y="4653136"/>
            <a:ext cx="7830616" cy="1754326"/>
          </a:xfrm>
          <a:prstGeom prst="rect">
            <a:avLst/>
          </a:prstGeom>
        </p:spPr>
        <p:style>
          <a:lnRef idx="1">
            <a:schemeClr val="accent4"/>
          </a:lnRef>
          <a:fillRef idx="2">
            <a:schemeClr val="accent4"/>
          </a:fillRef>
          <a:effectRef idx="1">
            <a:schemeClr val="accent4"/>
          </a:effectRef>
          <a:fontRef idx="minor">
            <a:schemeClr val="dk1"/>
          </a:fontRef>
        </p:style>
        <p:txBody>
          <a:bodyPr wrap="square">
            <a:spAutoFit/>
          </a:bodyPr>
          <a:lstStyle/>
          <a:p>
            <a:pPr algn="just">
              <a:lnSpc>
                <a:spcPct val="150000"/>
              </a:lnSpc>
              <a:spcAft>
                <a:spcPts val="0"/>
              </a:spcAft>
            </a:pPr>
            <a:r>
              <a:rPr lang="pt-BR" dirty="0">
                <a:latin typeface="Arial" panose="020B0604020202020204" pitchFamily="34" charset="0"/>
                <a:ea typeface="Calibri" panose="020F0502020204030204" pitchFamily="34" charset="0"/>
                <a:cs typeface="Times New Roman" panose="02020603050405020304" pitchFamily="18" charset="0"/>
              </a:rPr>
              <a:t>A cada ano, e conforme a área do curso, o percentual de horas para a formação técnica irá variar de 25% a 50%, compondo-se num arranjo articulado com as horas da formação básica, e </a:t>
            </a:r>
            <a:r>
              <a:rPr lang="pt-BR" b="1" dirty="0">
                <a:latin typeface="Arial" panose="020B0604020202020204" pitchFamily="34" charset="0"/>
                <a:ea typeface="Calibri" panose="020F0502020204030204" pitchFamily="34" charset="0"/>
                <a:cs typeface="Times New Roman" panose="02020603050405020304" pitchFamily="18" charset="0"/>
              </a:rPr>
              <a:t>não deve ultrapassar</a:t>
            </a:r>
            <a:r>
              <a:rPr lang="pt-BR" dirty="0">
                <a:latin typeface="Arial" panose="020B0604020202020204" pitchFamily="34" charset="0"/>
                <a:ea typeface="Calibri" panose="020F0502020204030204" pitchFamily="34" charset="0"/>
                <a:cs typeface="Times New Roman" panose="02020603050405020304" pitchFamily="18" charset="0"/>
              </a:rPr>
              <a:t> </a:t>
            </a:r>
            <a:r>
              <a:rPr lang="pt-BR" b="1" dirty="0">
                <a:latin typeface="Arial" panose="020B0604020202020204" pitchFamily="34" charset="0"/>
                <a:ea typeface="Calibri" panose="020F0502020204030204" pitchFamily="34" charset="0"/>
                <a:cs typeface="Times New Roman" panose="02020603050405020304" pitchFamily="18" charset="0"/>
              </a:rPr>
              <a:t>16 componentes</a:t>
            </a:r>
            <a:r>
              <a:rPr lang="pt-BR" dirty="0">
                <a:latin typeface="Arial" panose="020B0604020202020204" pitchFamily="34" charset="0"/>
                <a:ea typeface="Calibri" panose="020F0502020204030204" pitchFamily="34" charset="0"/>
                <a:cs typeface="Times New Roman" panose="02020603050405020304" pitchFamily="18" charset="0"/>
              </a:rPr>
              <a:t> curriculares/ano e 8 componentes curriculares/semestre.</a:t>
            </a:r>
            <a:endParaRPr lang="pt-BR" sz="16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30755717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04664"/>
            <a:ext cx="7467600" cy="580926"/>
          </a:xfrm>
        </p:spPr>
        <p:txBody>
          <a:bodyPr/>
          <a:lstStyle/>
          <a:p>
            <a:r>
              <a:rPr lang="pt-BR" dirty="0"/>
              <a:t>Organização Curricular</a:t>
            </a:r>
          </a:p>
        </p:txBody>
      </p:sp>
      <p:sp>
        <p:nvSpPr>
          <p:cNvPr id="3" name="Espaço Reservado para Conteúdo 2"/>
          <p:cNvSpPr>
            <a:spLocks noGrp="1"/>
          </p:cNvSpPr>
          <p:nvPr>
            <p:ph sz="quarter" idx="1"/>
          </p:nvPr>
        </p:nvSpPr>
        <p:spPr>
          <a:xfrm>
            <a:off x="457200" y="1196752"/>
            <a:ext cx="8075240" cy="4873752"/>
          </a:xfrm>
        </p:spPr>
        <p:txBody>
          <a:bodyPr>
            <a:normAutofit lnSpcReduction="10000"/>
          </a:bodyPr>
          <a:lstStyle/>
          <a:p>
            <a:r>
              <a:rPr lang="pt-BR" dirty="0"/>
              <a:t>O artigo 22, inciso V, da Resolução 06 (CNE, 2012), orienta que os componentes sejam oferecidos segundo </a:t>
            </a:r>
            <a:r>
              <a:rPr lang="pt-BR" b="1" dirty="0"/>
              <a:t>uma “organização curricular flexível”,</a:t>
            </a:r>
            <a:r>
              <a:rPr lang="pt-BR" dirty="0"/>
              <a:t> na forma de disciplina, projetos, núcleos temáticos ou outras formas de organização. A Lei que cria os Institutos Federais (Lei 11.892/2008) diz que nós somos </a:t>
            </a:r>
            <a:r>
              <a:rPr lang="pt-BR" b="1" dirty="0"/>
              <a:t>instituições inovadoras quanto a proposta político-pedagógica</a:t>
            </a:r>
            <a:r>
              <a:rPr lang="pt-BR" dirty="0"/>
              <a:t>. </a:t>
            </a:r>
          </a:p>
          <a:p>
            <a:r>
              <a:rPr lang="pt-BR" dirty="0"/>
              <a:t>A oferta pode se dar conforme o artigo 23 da LDB (1996), com organização em “[...] séries anuais, períodos semestrais, ciclos, alternância regular de períodos de estudos, grupos não seriados, com base na idade, na competência e em outros critérios, ou por forma diversa de organização, sempre que o interesse do processo de aprendizagem assim o recomendar”. </a:t>
            </a:r>
          </a:p>
        </p:txBody>
      </p:sp>
    </p:spTree>
    <p:extLst>
      <p:ext uri="{BB962C8B-B14F-4D97-AF65-F5344CB8AC3E}">
        <p14:creationId xmlns:p14="http://schemas.microsoft.com/office/powerpoint/2010/main" val="138614412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75921" y="548680"/>
            <a:ext cx="7467600" cy="508918"/>
          </a:xfrm>
        </p:spPr>
        <p:txBody>
          <a:bodyPr>
            <a:normAutofit fontScale="90000"/>
          </a:bodyPr>
          <a:lstStyle/>
          <a:p>
            <a:r>
              <a:rPr lang="pt-BR" dirty="0">
                <a:solidFill>
                  <a:schemeClr val="accent4">
                    <a:lumMod val="75000"/>
                  </a:schemeClr>
                </a:solidFill>
              </a:rPr>
              <a:t>Regime Semestral no Integrado do IFPA</a:t>
            </a:r>
          </a:p>
        </p:txBody>
      </p:sp>
      <p:pic>
        <p:nvPicPr>
          <p:cNvPr id="4" name="Espaço Reservado para Conteúdo 3" descr="C:\Users\elinilze.teodoro\Desktop\c219eb84-a00b-49a3-8bc0-f3655143b65f.jpg"/>
          <p:cNvPicPr>
            <a:picLocks noGrp="1"/>
          </p:cNvPicPr>
          <p:nvPr>
            <p:ph sz="quarter" idx="1"/>
          </p:nvPr>
        </p:nvPicPr>
        <p:blipFill>
          <a:blip r:embed="rId2" cstate="print"/>
          <a:srcRect/>
          <a:stretch>
            <a:fillRect/>
          </a:stretch>
        </p:blipFill>
        <p:spPr bwMode="auto">
          <a:xfrm>
            <a:off x="457200" y="1484784"/>
            <a:ext cx="8363272" cy="4464496"/>
          </a:xfrm>
          <a:prstGeom prst="rect">
            <a:avLst/>
          </a:prstGeom>
          <a:noFill/>
          <a:ln w="9525">
            <a:noFill/>
            <a:miter lim="800000"/>
            <a:headEnd/>
            <a:tailEnd/>
          </a:ln>
        </p:spPr>
      </p:pic>
    </p:spTree>
    <p:extLst>
      <p:ext uri="{BB962C8B-B14F-4D97-AF65-F5344CB8AC3E}">
        <p14:creationId xmlns:p14="http://schemas.microsoft.com/office/powerpoint/2010/main" val="3042681417"/>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332656"/>
            <a:ext cx="7467600" cy="724942"/>
          </a:xfrm>
        </p:spPr>
        <p:txBody>
          <a:bodyPr/>
          <a:lstStyle/>
          <a:p>
            <a:r>
              <a:rPr lang="pt-BR" dirty="0"/>
              <a:t>Matriz Curricular</a:t>
            </a:r>
          </a:p>
        </p:txBody>
      </p:sp>
      <p:sp>
        <p:nvSpPr>
          <p:cNvPr id="3" name="Espaço Reservado para Conteúdo 2"/>
          <p:cNvSpPr>
            <a:spLocks noGrp="1"/>
          </p:cNvSpPr>
          <p:nvPr>
            <p:ph sz="quarter" idx="1"/>
          </p:nvPr>
        </p:nvSpPr>
        <p:spPr>
          <a:xfrm>
            <a:off x="457200" y="1057598"/>
            <a:ext cx="7467600" cy="5416354"/>
          </a:xfrm>
        </p:spPr>
        <p:txBody>
          <a:bodyPr/>
          <a:lstStyle/>
          <a:p>
            <a:r>
              <a:rPr lang="pt-BR" dirty="0"/>
              <a:t>Cada curso poderá escolher a forma de integração curricular que melhor parece; integração do currículo por meio de projetos, de temas, de pontos de fusão entre as disciplinas entre outras possibilidades.</a:t>
            </a:r>
          </a:p>
          <a:p>
            <a:r>
              <a:rPr lang="pt-BR" dirty="0"/>
              <a:t>Esse processo deve envolver todos os professores que atuam nos cursos integrados – formação profissional e formação básica.</a:t>
            </a:r>
          </a:p>
          <a:p>
            <a:r>
              <a:rPr lang="pt-BR" dirty="0"/>
              <a:t>Três propostas: </a:t>
            </a:r>
          </a:p>
          <a:p>
            <a:pPr marL="0" lvl="0" indent="0">
              <a:buNone/>
            </a:pPr>
            <a:r>
              <a:rPr lang="pt-BR" dirty="0"/>
              <a:t>- Cursos Integrados pela área do Ensino Médio</a:t>
            </a:r>
          </a:p>
          <a:p>
            <a:pPr marL="0" lvl="0" indent="0">
              <a:buNone/>
            </a:pPr>
            <a:r>
              <a:rPr lang="pt-BR" dirty="0"/>
              <a:t>- Cursos Integrados por projetos </a:t>
            </a:r>
          </a:p>
          <a:p>
            <a:pPr marL="0" lvl="0" indent="0">
              <a:buNone/>
            </a:pPr>
            <a:r>
              <a:rPr lang="pt-BR" dirty="0"/>
              <a:t>- Cursos Integrados por eixo temático</a:t>
            </a:r>
          </a:p>
          <a:p>
            <a:endParaRPr lang="pt-BR" dirty="0"/>
          </a:p>
        </p:txBody>
      </p:sp>
    </p:spTree>
    <p:extLst>
      <p:ext uri="{BB962C8B-B14F-4D97-AF65-F5344CB8AC3E}">
        <p14:creationId xmlns:p14="http://schemas.microsoft.com/office/powerpoint/2010/main" val="30692852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ítulo 1"/>
          <p:cNvSpPr txBox="1">
            <a:spLocks/>
          </p:cNvSpPr>
          <p:nvPr/>
        </p:nvSpPr>
        <p:spPr>
          <a:xfrm>
            <a:off x="971600" y="3068960"/>
            <a:ext cx="7056784" cy="2016224"/>
          </a:xfrm>
          <a:prstGeom prst="rect">
            <a:avLst/>
          </a:prstGeom>
          <a:ln w="88900" cmpd="dbl">
            <a:noFill/>
          </a:ln>
        </p:spPr>
        <p:txBody>
          <a:bodyPr vert="horz" anchor="ctr">
            <a:normAutofit lnSpcReduction="10000"/>
          </a:bodyPr>
          <a:lstStyle/>
          <a:p>
            <a:pPr algn="ctr"/>
            <a:r>
              <a:rPr lang="pt-BR" sz="3200" b="1" dirty="0"/>
              <a:t>Diretrizes para Reorganização dos Cursos Técnicos na Forma Integrada do IFPA</a:t>
            </a:r>
          </a:p>
          <a:p>
            <a:pPr algn="ctr"/>
            <a:r>
              <a:rPr lang="pt-BR" sz="3200" b="1" dirty="0"/>
              <a:t>2018</a:t>
            </a:r>
            <a:endParaRPr lang="pt-BR" sz="3200" dirty="0"/>
          </a:p>
        </p:txBody>
      </p:sp>
      <p:pic>
        <p:nvPicPr>
          <p:cNvPr id="6" name="Imagem 5"/>
          <p:cNvPicPr>
            <a:picLocks noChangeAspect="1"/>
          </p:cNvPicPr>
          <p:nvPr/>
        </p:nvPicPr>
        <p:blipFill rotWithShape="1">
          <a:blip r:embed="rId2" cstate="print">
            <a:extLst>
              <a:ext uri="{28A0092B-C50C-407E-A947-70E740481C1C}">
                <a14:useLocalDpi xmlns:a14="http://schemas.microsoft.com/office/drawing/2010/main" val="0"/>
              </a:ext>
            </a:extLst>
          </a:blip>
          <a:srcRect b="22806"/>
          <a:stretch/>
        </p:blipFill>
        <p:spPr>
          <a:xfrm>
            <a:off x="4067944" y="2132856"/>
            <a:ext cx="1231965" cy="936104"/>
          </a:xfrm>
          <a:prstGeom prst="rect">
            <a:avLst/>
          </a:prstGeom>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ítulo 3"/>
          <p:cNvSpPr>
            <a:spLocks noGrp="1"/>
          </p:cNvSpPr>
          <p:nvPr>
            <p:ph type="title"/>
          </p:nvPr>
        </p:nvSpPr>
        <p:spPr/>
        <p:txBody>
          <a:bodyPr/>
          <a:lstStyle/>
          <a:p>
            <a:r>
              <a:rPr lang="pt-BR" dirty="0">
                <a:solidFill>
                  <a:schemeClr val="accent1">
                    <a:lumMod val="50000"/>
                  </a:schemeClr>
                </a:solidFill>
              </a:rPr>
              <a:t>Cursos Integrados pelas áreas do ensino médio</a:t>
            </a:r>
          </a:p>
        </p:txBody>
      </p:sp>
    </p:spTree>
    <p:extLst>
      <p:ext uri="{BB962C8B-B14F-4D97-AF65-F5344CB8AC3E}">
        <p14:creationId xmlns:p14="http://schemas.microsoft.com/office/powerpoint/2010/main" val="296363228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Espaço Reservado para Conteúdo 4"/>
          <p:cNvSpPr>
            <a:spLocks noGrp="1"/>
          </p:cNvSpPr>
          <p:nvPr>
            <p:ph sz="quarter" idx="1"/>
          </p:nvPr>
        </p:nvSpPr>
        <p:spPr>
          <a:xfrm>
            <a:off x="107504" y="476672"/>
            <a:ext cx="8856984" cy="5976664"/>
          </a:xfrm>
        </p:spPr>
        <p:txBody>
          <a:bodyPr>
            <a:normAutofit lnSpcReduction="10000"/>
          </a:bodyPr>
          <a:lstStyle/>
          <a:p>
            <a:r>
              <a:rPr lang="pt-BR" dirty="0"/>
              <a:t>A indicação da integração entre Ensino Médio e Educação Profissional toma como ponto de partida as três áreas do Ensino Médio e o campo de conhecimento de maior ênfase no perfil de formação do técnico, ou seja, a integração entre a habilitação e a área do Ensino Médio de acordo com o conhecimento predominante;</a:t>
            </a:r>
          </a:p>
          <a:p>
            <a:r>
              <a:rPr lang="pt-BR" dirty="0"/>
              <a:t>Essa possibilidade de integração entre Ensino Médio e Educação Profissional </a:t>
            </a:r>
            <a:r>
              <a:rPr lang="pt-BR" b="1" dirty="0"/>
              <a:t>passa pela identificação no eixo tecnológico, no curso e no perfil de formação do técnico com qual das áreas do Ensino Médio</a:t>
            </a:r>
            <a:r>
              <a:rPr lang="pt-BR" dirty="0"/>
              <a:t> há mais imbricações. </a:t>
            </a:r>
          </a:p>
          <a:p>
            <a:r>
              <a:rPr lang="pt-BR" dirty="0"/>
              <a:t>Passo seguinte é relacionar as componentes curriculares de maior afinidade e destas os conteúdos que evidenciam mais essa relação. Os conteúdos compartilhados entre Ensino Médio e Educação Profissional serão os indicados para serem aprofundados, mas não repetidos no Ensino Médio e na Educação Profissional. </a:t>
            </a:r>
          </a:p>
        </p:txBody>
      </p:sp>
    </p:spTree>
    <p:extLst>
      <p:ext uri="{BB962C8B-B14F-4D97-AF65-F5344CB8AC3E}">
        <p14:creationId xmlns:p14="http://schemas.microsoft.com/office/powerpoint/2010/main" val="3414664380"/>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m 1"/>
          <p:cNvPicPr>
            <a:picLocks noChangeAspect="1"/>
          </p:cNvPicPr>
          <p:nvPr/>
        </p:nvPicPr>
        <p:blipFill>
          <a:blip r:embed="rId2" cstate="print"/>
          <a:stretch>
            <a:fillRect/>
          </a:stretch>
        </p:blipFill>
        <p:spPr>
          <a:xfrm>
            <a:off x="971600" y="404664"/>
            <a:ext cx="7200800" cy="6120680"/>
          </a:xfrm>
          <a:prstGeom prst="rect">
            <a:avLst/>
          </a:prstGeom>
        </p:spPr>
      </p:pic>
    </p:spTree>
    <p:extLst>
      <p:ext uri="{BB962C8B-B14F-4D97-AF65-F5344CB8AC3E}">
        <p14:creationId xmlns:p14="http://schemas.microsoft.com/office/powerpoint/2010/main" val="22324239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a:solidFill>
                  <a:schemeClr val="accent1">
                    <a:lumMod val="50000"/>
                  </a:schemeClr>
                </a:solidFill>
              </a:rPr>
              <a:t>Cursos Integrados por Projetos </a:t>
            </a:r>
          </a:p>
        </p:txBody>
      </p:sp>
    </p:spTree>
    <p:extLst>
      <p:ext uri="{BB962C8B-B14F-4D97-AF65-F5344CB8AC3E}">
        <p14:creationId xmlns:p14="http://schemas.microsoft.com/office/powerpoint/2010/main" val="154523783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476672"/>
            <a:ext cx="8579296" cy="5997280"/>
          </a:xfrm>
        </p:spPr>
        <p:txBody>
          <a:bodyPr/>
          <a:lstStyle/>
          <a:p>
            <a:r>
              <a:rPr lang="pt-BR" dirty="0"/>
              <a:t>Essa proposta toma três importantes princípios como norteadores: trabalho na acepção ontológica; a pesquisa como instrumento de articulação e a atuação comunitária.</a:t>
            </a:r>
          </a:p>
          <a:p>
            <a:r>
              <a:rPr lang="pt-BR" dirty="0"/>
              <a:t>O currículo nessa proposta se organiza com as áreas do EM que propõem </a:t>
            </a:r>
            <a:r>
              <a:rPr lang="pt-BR" b="1" dirty="0"/>
              <a:t>atividades de aprendizagem</a:t>
            </a:r>
            <a:r>
              <a:rPr lang="pt-BR" dirty="0"/>
              <a:t> que subsidiarão as atividades do Núcleo.</a:t>
            </a:r>
          </a:p>
          <a:p>
            <a:r>
              <a:rPr lang="pt-BR" b="1" dirty="0"/>
              <a:t>O Núcleo de preparação para o trabalho e demais práticas sociais</a:t>
            </a:r>
            <a:r>
              <a:rPr lang="pt-BR" dirty="0"/>
              <a:t>, onde serão desenvolvidos os objetivos da educação profissional técnica, na habilitação definida. É o elemento que promove a integração do currículo e o principal responsável por garantir que o trabalho e a pesquisa se constituam em princípios educativos efetivos.</a:t>
            </a:r>
          </a:p>
          <a:p>
            <a:endParaRPr lang="pt-BR" dirty="0"/>
          </a:p>
        </p:txBody>
      </p:sp>
    </p:spTree>
    <p:extLst>
      <p:ext uri="{BB962C8B-B14F-4D97-AF65-F5344CB8AC3E}">
        <p14:creationId xmlns:p14="http://schemas.microsoft.com/office/powerpoint/2010/main" val="3130429998"/>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548680"/>
            <a:ext cx="8435280" cy="5925272"/>
          </a:xfrm>
        </p:spPr>
        <p:txBody>
          <a:bodyPr>
            <a:normAutofit lnSpcReduction="10000"/>
          </a:bodyPr>
          <a:lstStyle/>
          <a:p>
            <a:pPr lvl="0"/>
            <a:r>
              <a:rPr lang="pt-BR" b="1" dirty="0"/>
              <a:t>O projeto do primeiro – Escola e Moradia como ambientes de Aprendizagem – </a:t>
            </a:r>
            <a:r>
              <a:rPr lang="pt-BR" dirty="0"/>
              <a:t>As atividades devem ser construídas de modo contextualizado à habilitação profissional do curso. Prevê o engajamento do jovem na transformação da sua escola em uma comunidade de aprendizagem cada vez mais efetiva e da sua moradia em um ambiente de aprendizagem cada vez mais favorável.</a:t>
            </a:r>
          </a:p>
          <a:p>
            <a:pPr lvl="0"/>
            <a:r>
              <a:rPr lang="pt-BR" b="1" dirty="0"/>
              <a:t>O projeto do segundo ano – Projeto de Ação Comunitária –</a:t>
            </a:r>
            <a:r>
              <a:rPr lang="pt-BR" dirty="0"/>
              <a:t> Tem como contexto a comunidade que circunda a escola ou um território delimitado a partir dela abordada com olhar mais orientado pela formação técnica. </a:t>
            </a:r>
          </a:p>
          <a:p>
            <a:pPr lvl="0"/>
            <a:r>
              <a:rPr lang="pt-BR" b="1" dirty="0"/>
              <a:t>O projeto do terceiro ano – Projeto de Vida e Sociedade</a:t>
            </a:r>
            <a:r>
              <a:rPr lang="pt-BR" dirty="0"/>
              <a:t> – amplia a abrangência do contexto de pesquisa e transformação no espaço (mundo) e no tempo (história) e deve se apoiar no conhecimento da habilitação profissional escolhida.</a:t>
            </a:r>
          </a:p>
          <a:p>
            <a:endParaRPr lang="pt-BR" dirty="0"/>
          </a:p>
        </p:txBody>
      </p:sp>
    </p:spTree>
    <p:extLst>
      <p:ext uri="{BB962C8B-B14F-4D97-AF65-F5344CB8AC3E}">
        <p14:creationId xmlns:p14="http://schemas.microsoft.com/office/powerpoint/2010/main" val="3603870406"/>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395536" y="548680"/>
            <a:ext cx="8291264" cy="2448272"/>
          </a:xfrm>
        </p:spPr>
        <p:txBody>
          <a:bodyPr/>
          <a:lstStyle/>
          <a:p>
            <a:r>
              <a:rPr lang="pt-BR" dirty="0"/>
              <a:t>O trabalho, a cultura, a ciência e a tecnologia são </a:t>
            </a:r>
            <a:r>
              <a:rPr lang="pt-BR" b="1" dirty="0"/>
              <a:t>dimensões articuladoras do currículo</a:t>
            </a:r>
            <a:r>
              <a:rPr lang="pt-BR" dirty="0"/>
              <a:t>. Elas devem ser categorias que organizarão questões, problemas ou variáveis de investigação que se originam dos objetivos das áreas e têm como contexto o projeto anual do Núcleo, podem ser levantados ao tempo do diagnóstico.</a:t>
            </a:r>
          </a:p>
          <a:p>
            <a:endParaRPr lang="pt-BR" dirty="0"/>
          </a:p>
        </p:txBody>
      </p:sp>
      <p:sp>
        <p:nvSpPr>
          <p:cNvPr id="4" name="Retângulo 3"/>
          <p:cNvSpPr/>
          <p:nvPr/>
        </p:nvSpPr>
        <p:spPr>
          <a:xfrm>
            <a:off x="238944" y="3068960"/>
            <a:ext cx="8604448" cy="3406061"/>
          </a:xfrm>
          <a:prstGeom prst="rect">
            <a:avLst/>
          </a:prstGeom>
        </p:spPr>
        <p:style>
          <a:lnRef idx="1">
            <a:schemeClr val="accent1"/>
          </a:lnRef>
          <a:fillRef idx="3">
            <a:schemeClr val="accent1"/>
          </a:fillRef>
          <a:effectRef idx="2">
            <a:schemeClr val="accent1"/>
          </a:effectRef>
          <a:fontRef idx="minor">
            <a:schemeClr val="lt1"/>
          </a:fontRef>
        </p:style>
        <p:txBody>
          <a:bodyPr wrap="square">
            <a:spAutoFit/>
          </a:bodyPr>
          <a:lstStyle/>
          <a:p>
            <a:pPr marL="457200" algn="just">
              <a:lnSpc>
                <a:spcPct val="150000"/>
              </a:lnSpc>
              <a:spcAft>
                <a:spcPts val="0"/>
              </a:spcAft>
            </a:pPr>
            <a:r>
              <a:rPr lang="pt-BR" dirty="0">
                <a:latin typeface="Arial" panose="020B0604020202020204" pitchFamily="34" charset="0"/>
                <a:ea typeface="Calibri" panose="020F0502020204030204" pitchFamily="34" charset="0"/>
                <a:cs typeface="Times New Roman" panose="02020603050405020304" pitchFamily="18" charset="0"/>
              </a:rPr>
              <a:t>Para operar com esse currículo recomenda-se:</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pt-BR" dirty="0">
                <a:latin typeface="Arial" panose="020B0604020202020204" pitchFamily="34" charset="0"/>
                <a:ea typeface="Calibri" panose="020F0502020204030204" pitchFamily="34" charset="0"/>
                <a:cs typeface="Times New Roman" panose="02020603050405020304" pitchFamily="18" charset="0"/>
              </a:rPr>
              <a:t>Revisão Anual do currículo e do projeto pedagógico</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pt-BR" dirty="0">
                <a:latin typeface="Arial" panose="020B0604020202020204" pitchFamily="34" charset="0"/>
                <a:ea typeface="Calibri" panose="020F0502020204030204" pitchFamily="34" charset="0"/>
                <a:cs typeface="Times New Roman" panose="02020603050405020304" pitchFamily="18" charset="0"/>
              </a:rPr>
              <a:t>Semana de Integração</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pt-BR" dirty="0">
                <a:latin typeface="Arial" panose="020B0604020202020204" pitchFamily="34" charset="0"/>
                <a:ea typeface="Calibri" panose="020F0502020204030204" pitchFamily="34" charset="0"/>
                <a:cs typeface="Times New Roman" panose="02020603050405020304" pitchFamily="18" charset="0"/>
              </a:rPr>
              <a:t>Semanas de diagnóstico e planejamento </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pt-BR" dirty="0">
                <a:latin typeface="Arial" panose="020B0604020202020204" pitchFamily="34" charset="0"/>
                <a:ea typeface="Calibri" panose="020F0502020204030204" pitchFamily="34" charset="0"/>
                <a:cs typeface="Times New Roman" panose="02020603050405020304" pitchFamily="18" charset="0"/>
              </a:rPr>
              <a:t>Execução do projeto do Núcleo e das atividades de aprendizagem das áreas;</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0"/>
              </a:spcAft>
              <a:buFont typeface="Wingdings" panose="05000000000000000000" pitchFamily="2" charset="2"/>
              <a:buChar char=""/>
            </a:pPr>
            <a:r>
              <a:rPr lang="pt-BR" dirty="0">
                <a:latin typeface="Arial" panose="020B0604020202020204" pitchFamily="34" charset="0"/>
                <a:ea typeface="Calibri" panose="020F0502020204030204" pitchFamily="34" charset="0"/>
                <a:cs typeface="Times New Roman" panose="02020603050405020304" pitchFamily="18" charset="0"/>
              </a:rPr>
              <a:t>Semana de apresentação dos resultados dos projetos;</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342900" lvl="0" indent="-342900" algn="just">
              <a:lnSpc>
                <a:spcPct val="150000"/>
              </a:lnSpc>
              <a:spcAft>
                <a:spcPts val="1000"/>
              </a:spcAft>
              <a:buFont typeface="Wingdings" panose="05000000000000000000" pitchFamily="2" charset="2"/>
              <a:buChar char=""/>
            </a:pPr>
            <a:r>
              <a:rPr lang="pt-BR" dirty="0">
                <a:latin typeface="Arial" panose="020B0604020202020204" pitchFamily="34" charset="0"/>
                <a:ea typeface="Calibri" panose="020F0502020204030204" pitchFamily="34" charset="0"/>
                <a:cs typeface="Times New Roman" panose="02020603050405020304" pitchFamily="18" charset="0"/>
              </a:rPr>
              <a:t>Sequência metodológica: ação – reflexão – ação;</a:t>
            </a:r>
            <a:endParaRPr lang="pt-BR" sz="1600" dirty="0">
              <a:latin typeface="Calibri" panose="020F0502020204030204" pitchFamily="34" charset="0"/>
              <a:ea typeface="Calibri" panose="020F0502020204030204" pitchFamily="34" charset="0"/>
              <a:cs typeface="Times New Roman" panose="02020603050405020304" pitchFamily="18" charset="0"/>
            </a:endParaRPr>
          </a:p>
          <a:p>
            <a:pPr marL="285750" indent="-285750">
              <a:buFont typeface="Wingdings" panose="05000000000000000000" pitchFamily="2" charset="2"/>
              <a:buChar char="§"/>
            </a:pPr>
            <a:r>
              <a:rPr lang="pt-BR" dirty="0">
                <a:latin typeface="Arial" panose="020B0604020202020204" pitchFamily="34" charset="0"/>
                <a:ea typeface="Calibri" panose="020F0502020204030204" pitchFamily="34" charset="0"/>
              </a:rPr>
              <a:t>Uma avaliação integrada </a:t>
            </a:r>
            <a:endParaRPr lang="pt-BR" dirty="0"/>
          </a:p>
        </p:txBody>
      </p:sp>
    </p:spTree>
    <p:extLst>
      <p:ext uri="{BB962C8B-B14F-4D97-AF65-F5344CB8AC3E}">
        <p14:creationId xmlns:p14="http://schemas.microsoft.com/office/powerpoint/2010/main" val="114134400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m 3"/>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55576" y="548680"/>
            <a:ext cx="7776864" cy="5832647"/>
          </a:xfrm>
          <a:prstGeom prst="rect">
            <a:avLst/>
          </a:prstGeom>
          <a:noFill/>
          <a:ln>
            <a:noFill/>
          </a:ln>
        </p:spPr>
      </p:pic>
    </p:spTree>
    <p:extLst>
      <p:ext uri="{BB962C8B-B14F-4D97-AF65-F5344CB8AC3E}">
        <p14:creationId xmlns:p14="http://schemas.microsoft.com/office/powerpoint/2010/main" val="2643823642"/>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ctrTitle"/>
          </p:nvPr>
        </p:nvSpPr>
        <p:spPr/>
        <p:txBody>
          <a:bodyPr/>
          <a:lstStyle/>
          <a:p>
            <a:r>
              <a:rPr lang="pt-BR" dirty="0">
                <a:solidFill>
                  <a:schemeClr val="accent1">
                    <a:lumMod val="50000"/>
                  </a:schemeClr>
                </a:solidFill>
              </a:rPr>
              <a:t>Cursos Integrados por eixo temático</a:t>
            </a:r>
          </a:p>
        </p:txBody>
      </p:sp>
    </p:spTree>
    <p:extLst>
      <p:ext uri="{BB962C8B-B14F-4D97-AF65-F5344CB8AC3E}">
        <p14:creationId xmlns:p14="http://schemas.microsoft.com/office/powerpoint/2010/main" val="1049155790"/>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404664"/>
            <a:ext cx="8363272" cy="6069288"/>
          </a:xfrm>
        </p:spPr>
        <p:txBody>
          <a:bodyPr>
            <a:normAutofit lnSpcReduction="10000"/>
          </a:bodyPr>
          <a:lstStyle/>
          <a:p>
            <a:r>
              <a:rPr lang="pt-BR" dirty="0"/>
              <a:t>O Currículo assume claramente a função de formação mais inteira, na perspectiva de sua inserção no mundo do trabalho e sua participação social e política sustentada por uma formação técnico-científica, sociopolítica, ambiental, metodológica e ético-cultural comprometida com a emancipação humana.</a:t>
            </a:r>
          </a:p>
          <a:p>
            <a:r>
              <a:rPr lang="pt-BR" dirty="0"/>
              <a:t> A escolha de cada eixo temático deve ser decidida a partir do planejamento coletivo dos professores que fazem parte do NDE do curso. </a:t>
            </a:r>
          </a:p>
          <a:p>
            <a:r>
              <a:rPr lang="pt-BR" dirty="0"/>
              <a:t>O processo de escolha deve ter como referência o caminho que se quer percorrer para a materialização dos objetivos específicos com a finalidade de construir os conhecimentos necessários para a formação do egresso do curso. Os temas dos eixos temáticos devem ser interdependentes e se inter-relacionar a um Eixo Articulador que será o tema central (ou macro) do curso</a:t>
            </a:r>
          </a:p>
        </p:txBody>
      </p:sp>
    </p:spTree>
    <p:extLst>
      <p:ext uri="{BB962C8B-B14F-4D97-AF65-F5344CB8AC3E}">
        <p14:creationId xmlns:p14="http://schemas.microsoft.com/office/powerpoint/2010/main" val="257876813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9" name="Imagem 8"/>
          <p:cNvPicPr>
            <a:picLocks noChangeAspect="1"/>
          </p:cNvPicPr>
          <p:nvPr/>
        </p:nvPicPr>
        <p:blipFill rotWithShape="1">
          <a:blip r:embed="rId2" cstate="print">
            <a:extLst>
              <a:ext uri="{28A0092B-C50C-407E-A947-70E740481C1C}">
                <a14:useLocalDpi xmlns:a14="http://schemas.microsoft.com/office/drawing/2010/main" val="0"/>
              </a:ext>
            </a:extLst>
          </a:blip>
          <a:srcRect b="22806"/>
          <a:stretch/>
        </p:blipFill>
        <p:spPr>
          <a:xfrm>
            <a:off x="7893" y="548680"/>
            <a:ext cx="1231965" cy="936104"/>
          </a:xfrm>
          <a:prstGeom prst="rect">
            <a:avLst/>
          </a:prstGeom>
        </p:spPr>
      </p:pic>
      <p:sp>
        <p:nvSpPr>
          <p:cNvPr id="10" name="Espaço Reservado para Conteúdo 2"/>
          <p:cNvSpPr>
            <a:spLocks noGrp="1"/>
          </p:cNvSpPr>
          <p:nvPr>
            <p:ph sz="quarter" idx="1"/>
          </p:nvPr>
        </p:nvSpPr>
        <p:spPr>
          <a:xfrm>
            <a:off x="457200" y="1844824"/>
            <a:ext cx="8291264" cy="1656184"/>
          </a:xfrm>
          <a:ln>
            <a:noFill/>
          </a:ln>
        </p:spPr>
        <p:txBody>
          <a:bodyPr>
            <a:noAutofit/>
          </a:bodyPr>
          <a:lstStyle/>
          <a:p>
            <a:pPr algn="just" fontAlgn="base">
              <a:buFontTx/>
              <a:buChar char="-"/>
            </a:pPr>
            <a:r>
              <a:rPr lang="pt-BR" sz="3200" dirty="0" smtClean="0">
                <a:latin typeface="Open Sans" panose="020B0606030504020204" pitchFamily="34" charset="0"/>
                <a:ea typeface="Open Sans" panose="020B0606030504020204" pitchFamily="34" charset="0"/>
                <a:cs typeface="Open Sans" panose="020B0606030504020204" pitchFamily="34" charset="0"/>
              </a:rPr>
              <a:t>Sobre como se deu o processo de construção de nossos cursos</a:t>
            </a:r>
          </a:p>
          <a:p>
            <a:pPr algn="just" fontAlgn="base">
              <a:buFontTx/>
              <a:buChar char="-"/>
            </a:pPr>
            <a:r>
              <a:rPr lang="pt-BR" sz="3200" dirty="0" smtClean="0">
                <a:latin typeface="Open Sans" panose="020B0606030504020204" pitchFamily="34" charset="0"/>
                <a:ea typeface="Open Sans" panose="020B0606030504020204" pitchFamily="34" charset="0"/>
                <a:cs typeface="Open Sans" panose="020B0606030504020204" pitchFamily="34" charset="0"/>
              </a:rPr>
              <a:t>O Efeito da LEI da Reforma do EM</a:t>
            </a:r>
          </a:p>
          <a:p>
            <a:pPr algn="just" fontAlgn="base">
              <a:buFontTx/>
              <a:buChar char="-"/>
            </a:pPr>
            <a:r>
              <a:rPr lang="pt-BR" sz="3200" dirty="0" smtClean="0">
                <a:latin typeface="Open Sans" panose="020B0606030504020204" pitchFamily="34" charset="0"/>
                <a:ea typeface="Open Sans" panose="020B0606030504020204" pitchFamily="34" charset="0"/>
                <a:cs typeface="Open Sans" panose="020B0606030504020204" pitchFamily="34" charset="0"/>
              </a:rPr>
              <a:t>A defesa do Integrado – o sentido politico</a:t>
            </a:r>
          </a:p>
          <a:p>
            <a:pPr algn="just" fontAlgn="base">
              <a:buFontTx/>
              <a:buChar char="-"/>
            </a:pPr>
            <a:r>
              <a:rPr lang="pt-BR" sz="3200" dirty="0" smtClean="0">
                <a:latin typeface="Open Sans" panose="020B0606030504020204" pitchFamily="34" charset="0"/>
                <a:ea typeface="Open Sans" panose="020B0606030504020204" pitchFamily="34" charset="0"/>
                <a:cs typeface="Open Sans" panose="020B0606030504020204" pitchFamily="34" charset="0"/>
              </a:rPr>
              <a:t>O diagnóstico após alterações de </a:t>
            </a:r>
            <a:r>
              <a:rPr lang="pt-BR" sz="3200" dirty="0" err="1" smtClean="0">
                <a:latin typeface="Open Sans" panose="020B0606030504020204" pitchFamily="34" charset="0"/>
                <a:ea typeface="Open Sans" panose="020B0606030504020204" pitchFamily="34" charset="0"/>
                <a:cs typeface="Open Sans" panose="020B0606030504020204" pitchFamily="34" charset="0"/>
              </a:rPr>
              <a:t>PPcs</a:t>
            </a:r>
            <a:r>
              <a:rPr lang="pt-BR" sz="3200" dirty="0" smtClean="0">
                <a:latin typeface="Open Sans" panose="020B0606030504020204" pitchFamily="34" charset="0"/>
                <a:ea typeface="Open Sans" panose="020B0606030504020204" pitchFamily="34" charset="0"/>
                <a:cs typeface="Open Sans" panose="020B0606030504020204" pitchFamily="34" charset="0"/>
              </a:rPr>
              <a:t> em 2016/2017</a:t>
            </a:r>
          </a:p>
          <a:p>
            <a:pPr algn="just" fontAlgn="base">
              <a:buFontTx/>
              <a:buChar char="-"/>
            </a:pPr>
            <a:endParaRPr lang="pt-BR" sz="3200"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Título 1"/>
          <p:cNvSpPr>
            <a:spLocks noGrp="1"/>
          </p:cNvSpPr>
          <p:nvPr>
            <p:ph type="title"/>
          </p:nvPr>
        </p:nvSpPr>
        <p:spPr>
          <a:xfrm>
            <a:off x="457200" y="548680"/>
            <a:ext cx="8075240" cy="864096"/>
          </a:xfrm>
          <a:ln w="88900" cmpd="dbl">
            <a:noFill/>
          </a:ln>
        </p:spPr>
        <p:txBody>
          <a:bodyPr anchor="ctr">
            <a:normAutofit/>
          </a:bodyPr>
          <a:lstStyle/>
          <a:p>
            <a:pPr algn="ctr"/>
            <a:r>
              <a:rPr lang="pt-BR" b="1" dirty="0" smtClean="0">
                <a:solidFill>
                  <a:schemeClr val="tx1"/>
                </a:solidFill>
                <a:latin typeface="Open Sans" panose="020B0606030504020204" pitchFamily="34" charset="0"/>
                <a:ea typeface="Open Sans" panose="020B0606030504020204" pitchFamily="34" charset="0"/>
                <a:cs typeface="Open Sans" panose="020B0606030504020204" pitchFamily="34" charset="0"/>
              </a:rPr>
              <a:t>O MOTIVO</a:t>
            </a:r>
            <a:endParaRPr lang="pt-BR" dirty="0">
              <a:solidFill>
                <a:schemeClr val="tx1"/>
              </a:solidFill>
              <a:latin typeface="Open Sans" panose="020B0606030504020204" pitchFamily="34" charset="0"/>
              <a:ea typeface="Open Sans" panose="020B0606030504020204" pitchFamily="34" charset="0"/>
              <a:cs typeface="Open Sans" panose="020B0606030504020204" pitchFamily="34" charset="0"/>
            </a:endParaRPr>
          </a:p>
        </p:txBody>
      </p:sp>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548680"/>
            <a:ext cx="8291264" cy="5925272"/>
          </a:xfrm>
        </p:spPr>
        <p:txBody>
          <a:bodyPr>
            <a:normAutofit/>
          </a:bodyPr>
          <a:lstStyle/>
          <a:p>
            <a:r>
              <a:rPr lang="pt-BR" dirty="0"/>
              <a:t>Para melhor entender essa definições e proposta curricular, apresentamos um exemplo para o Curso Técnico em Informática.</a:t>
            </a:r>
          </a:p>
          <a:p>
            <a:r>
              <a:rPr lang="pt-BR" dirty="0"/>
              <a:t>Primeiro passo: análise do Perfil do Egresso</a:t>
            </a:r>
          </a:p>
          <a:p>
            <a:r>
              <a:rPr lang="pt-BR" dirty="0"/>
              <a:t>Segundo passo - a Justificativa do curso: </a:t>
            </a:r>
          </a:p>
          <a:p>
            <a:r>
              <a:rPr lang="pt-BR" dirty="0"/>
              <a:t>Em seguida, deve-se construir coletivamente:</a:t>
            </a:r>
          </a:p>
          <a:p>
            <a:r>
              <a:rPr lang="pt-BR" dirty="0"/>
              <a:t> Eixo articulador: Inclusão digital na Amazônia Paraense</a:t>
            </a:r>
          </a:p>
          <a:p>
            <a:pPr marL="0" lvl="0" indent="0">
              <a:buNone/>
            </a:pPr>
            <a:r>
              <a:rPr lang="pt-BR" dirty="0"/>
              <a:t>- 1º Eixo Temático: Eu e a Tecnologia</a:t>
            </a:r>
          </a:p>
          <a:p>
            <a:pPr marL="0" lvl="0" indent="0">
              <a:buNone/>
            </a:pPr>
            <a:r>
              <a:rPr lang="pt-BR" dirty="0"/>
              <a:t>- 2º Eixo Temático: A realidade tecnológica do município e suas potencialidades</a:t>
            </a:r>
          </a:p>
          <a:p>
            <a:pPr marL="0" lvl="0" indent="0">
              <a:buNone/>
            </a:pPr>
            <a:r>
              <a:rPr lang="pt-BR" dirty="0"/>
              <a:t>- 3º Eixo Temático: Trabalho e cidadania por meio da inclusão social</a:t>
            </a:r>
          </a:p>
          <a:p>
            <a:endParaRPr lang="pt-BR" dirty="0"/>
          </a:p>
          <a:p>
            <a:endParaRPr lang="pt-BR" dirty="0"/>
          </a:p>
        </p:txBody>
      </p:sp>
    </p:spTree>
    <p:extLst>
      <p:ext uri="{BB962C8B-B14F-4D97-AF65-F5344CB8AC3E}">
        <p14:creationId xmlns:p14="http://schemas.microsoft.com/office/powerpoint/2010/main" val="2481318913"/>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404664"/>
            <a:ext cx="8579296" cy="6069288"/>
          </a:xfrm>
        </p:spPr>
        <p:txBody>
          <a:bodyPr/>
          <a:lstStyle/>
          <a:p>
            <a:r>
              <a:rPr lang="pt-BR" dirty="0"/>
              <a:t>O percurso formativo do curso integrado por eixos temáticos materializa-se por meio de questões-problemas sobre a realidade social do aluno que orientarão as práticas metodológicas integradoras do curso no processo de elaboração de conhecimentos a partir das correlações culturais, políticas, econômicas, sociais e educacionais que serão realizadas.</a:t>
            </a:r>
          </a:p>
          <a:p>
            <a:r>
              <a:rPr lang="pt-BR" dirty="0"/>
              <a:t>As perguntas são formuladas indagando sobre as percepções que os alunos têm de si, do lugar onde vive do mundo do trabalho, da relação com a comunidade, com as reivindicações por garantia direitos, de organização social dos sujeitos coletivos e do seu protagonismo como agente de mudança social, relacionando questões-problemas que objetivem reflexões de cunho sujeito individual/coletivo, local/global/local e perspectivas de passado/presente/futuro</a:t>
            </a:r>
          </a:p>
        </p:txBody>
      </p:sp>
    </p:spTree>
    <p:extLst>
      <p:ext uri="{BB962C8B-B14F-4D97-AF65-F5344CB8AC3E}">
        <p14:creationId xmlns:p14="http://schemas.microsoft.com/office/powerpoint/2010/main" val="30498509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ela 1"/>
          <p:cNvGraphicFramePr>
            <a:graphicFrameLocks noGrp="1"/>
          </p:cNvGraphicFramePr>
          <p:nvPr>
            <p:extLst>
              <p:ext uri="{D42A27DB-BD31-4B8C-83A1-F6EECF244321}">
                <p14:modId xmlns:p14="http://schemas.microsoft.com/office/powerpoint/2010/main" val="962801255"/>
              </p:ext>
            </p:extLst>
          </p:nvPr>
        </p:nvGraphicFramePr>
        <p:xfrm>
          <a:off x="395536" y="404664"/>
          <a:ext cx="8424936" cy="5976663"/>
        </p:xfrm>
        <a:graphic>
          <a:graphicData uri="http://schemas.openxmlformats.org/drawingml/2006/table">
            <a:tbl>
              <a:tblPr firstRow="1" firstCol="1" bandRow="1">
                <a:tableStyleId>{5C22544A-7EE6-4342-B048-85BDC9FD1C3A}</a:tableStyleId>
              </a:tblPr>
              <a:tblGrid>
                <a:gridCol w="8424936">
                  <a:extLst>
                    <a:ext uri="{9D8B030D-6E8A-4147-A177-3AD203B41FA5}">
                      <a16:colId xmlns="" xmlns:a16="http://schemas.microsoft.com/office/drawing/2014/main" val="20000"/>
                    </a:ext>
                  </a:extLst>
                </a:gridCol>
              </a:tblGrid>
              <a:tr h="328287">
                <a:tc>
                  <a:txBody>
                    <a:bodyPr/>
                    <a:lstStyle/>
                    <a:p>
                      <a:pPr algn="ctr">
                        <a:lnSpc>
                          <a:spcPct val="150000"/>
                        </a:lnSpc>
                        <a:spcAft>
                          <a:spcPts val="0"/>
                        </a:spcAft>
                      </a:pPr>
                      <a:r>
                        <a:rPr lang="pt-BR" sz="1200" dirty="0">
                          <a:effectLst/>
                        </a:rPr>
                        <a:t>1º ano</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9717" marR="29717" marT="0" marB="0"/>
                </a:tc>
                <a:extLst>
                  <a:ext uri="{0D108BD9-81ED-4DB2-BD59-A6C34878D82A}">
                    <a16:rowId xmlns="" xmlns:a16="http://schemas.microsoft.com/office/drawing/2014/main" val="10000"/>
                  </a:ext>
                </a:extLst>
              </a:tr>
              <a:tr h="625318">
                <a:tc>
                  <a:txBody>
                    <a:bodyPr/>
                    <a:lstStyle/>
                    <a:p>
                      <a:pPr algn="ctr">
                        <a:lnSpc>
                          <a:spcPct val="150000"/>
                        </a:lnSpc>
                        <a:spcAft>
                          <a:spcPts val="0"/>
                        </a:spcAft>
                      </a:pPr>
                      <a:r>
                        <a:rPr lang="pt-BR" sz="1200" dirty="0">
                          <a:effectLst/>
                        </a:rPr>
                        <a:t>Eixo temático: Eu e a Tecnologia</a:t>
                      </a:r>
                    </a:p>
                    <a:p>
                      <a:pPr algn="ctr">
                        <a:lnSpc>
                          <a:spcPct val="150000"/>
                        </a:lnSpc>
                        <a:spcAft>
                          <a:spcPts val="0"/>
                        </a:spcAft>
                      </a:pPr>
                      <a:r>
                        <a:rPr lang="pt-BR" sz="1200" dirty="0">
                          <a:effectLst/>
                        </a:rPr>
                        <a:t>Objetivo: Caracterizar o homem no lugar e sua relação com a tecnologia.</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9717" marR="29717" marT="0" marB="0"/>
                </a:tc>
                <a:extLst>
                  <a:ext uri="{0D108BD9-81ED-4DB2-BD59-A6C34878D82A}">
                    <a16:rowId xmlns="" xmlns:a16="http://schemas.microsoft.com/office/drawing/2014/main" val="10001"/>
                  </a:ext>
                </a:extLst>
              </a:tr>
              <a:tr h="1875954">
                <a:tc>
                  <a:txBody>
                    <a:bodyPr/>
                    <a:lstStyle/>
                    <a:p>
                      <a:pPr algn="just">
                        <a:lnSpc>
                          <a:spcPct val="150000"/>
                        </a:lnSpc>
                        <a:spcAft>
                          <a:spcPts val="0"/>
                        </a:spcAft>
                      </a:pPr>
                      <a:r>
                        <a:rPr lang="pt-BR" sz="1200" dirty="0">
                          <a:effectLst/>
                        </a:rPr>
                        <a:t> </a:t>
                      </a:r>
                    </a:p>
                    <a:p>
                      <a:pPr algn="just">
                        <a:lnSpc>
                          <a:spcPct val="150000"/>
                        </a:lnSpc>
                        <a:spcAft>
                          <a:spcPts val="0"/>
                        </a:spcAft>
                      </a:pPr>
                      <a:r>
                        <a:rPr lang="pt-BR" sz="1200" dirty="0">
                          <a:effectLst/>
                        </a:rPr>
                        <a:t>Construção da História de Vida dos sujeitos (PESQUISA COMO PRINCÍPIO EDUCATIVO):</a:t>
                      </a:r>
                    </a:p>
                    <a:p>
                      <a:pPr marL="342900" lvl="0" indent="-342900" algn="just">
                        <a:lnSpc>
                          <a:spcPct val="150000"/>
                        </a:lnSpc>
                        <a:spcAft>
                          <a:spcPts val="0"/>
                        </a:spcAft>
                        <a:buFont typeface="Symbol" panose="05050102010706020507" pitchFamily="18" charset="2"/>
                        <a:buChar char=""/>
                      </a:pPr>
                      <a:r>
                        <a:rPr lang="pt-BR" sz="1200" dirty="0">
                          <a:effectLst/>
                        </a:rPr>
                        <a:t>Quem sou eu? De onde eu venho? Quais práticas socioculturais participo (como eu vivo)? Qual o meu projeto de futuro?</a:t>
                      </a:r>
                    </a:p>
                    <a:p>
                      <a:pPr marL="342900" lvl="0" indent="-342900" algn="just">
                        <a:lnSpc>
                          <a:spcPct val="150000"/>
                        </a:lnSpc>
                        <a:spcAft>
                          <a:spcPts val="0"/>
                        </a:spcAft>
                        <a:buFont typeface="Symbol" panose="05050102010706020507" pitchFamily="18" charset="2"/>
                        <a:buChar char=""/>
                      </a:pPr>
                      <a:r>
                        <a:rPr lang="pt-BR" sz="1200" dirty="0">
                          <a:effectLst/>
                        </a:rPr>
                        <a:t>Qual a sua primeira experiência com informática? Qual o primeiro contato que tive com o computador? Qual a relação da tecnologia com o contexto sociocultural dos sujeitos?</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9717" marR="29717" marT="0" marB="0"/>
                </a:tc>
                <a:extLst>
                  <a:ext uri="{0D108BD9-81ED-4DB2-BD59-A6C34878D82A}">
                    <a16:rowId xmlns="" xmlns:a16="http://schemas.microsoft.com/office/drawing/2014/main" val="10002"/>
                  </a:ext>
                </a:extLst>
              </a:tr>
              <a:tr h="2501272">
                <a:tc>
                  <a:txBody>
                    <a:bodyPr/>
                    <a:lstStyle/>
                    <a:p>
                      <a:pPr algn="just">
                        <a:lnSpc>
                          <a:spcPct val="150000"/>
                        </a:lnSpc>
                        <a:spcAft>
                          <a:spcPts val="0"/>
                        </a:spcAft>
                      </a:pPr>
                      <a:r>
                        <a:rPr lang="pt-BR" sz="1200" dirty="0">
                          <a:effectLst/>
                        </a:rPr>
                        <a:t> </a:t>
                      </a:r>
                    </a:p>
                    <a:p>
                      <a:pPr algn="just">
                        <a:lnSpc>
                          <a:spcPct val="150000"/>
                        </a:lnSpc>
                        <a:spcAft>
                          <a:spcPts val="0"/>
                        </a:spcAft>
                      </a:pPr>
                      <a:r>
                        <a:rPr lang="pt-BR" sz="1200" dirty="0">
                          <a:effectLst/>
                        </a:rPr>
                        <a:t>Na História de Vida que conceitos/conhecimentos são importantes para que os sujeitos compreendam a si próprios e o seu mundo (suas percepções, crenças, valores são construídas com base nas suas experiências);</a:t>
                      </a:r>
                    </a:p>
                    <a:p>
                      <a:pPr>
                        <a:lnSpc>
                          <a:spcPct val="150000"/>
                        </a:lnSpc>
                        <a:spcAft>
                          <a:spcPts val="0"/>
                        </a:spcAft>
                      </a:pPr>
                      <a:r>
                        <a:rPr lang="pt-BR" sz="1200" dirty="0">
                          <a:effectLst/>
                        </a:rPr>
                        <a:t> </a:t>
                      </a:r>
                    </a:p>
                    <a:p>
                      <a:pPr>
                        <a:lnSpc>
                          <a:spcPct val="150000"/>
                        </a:lnSpc>
                        <a:spcAft>
                          <a:spcPts val="0"/>
                        </a:spcAft>
                      </a:pPr>
                      <a:r>
                        <a:rPr lang="pt-BR" sz="1200" dirty="0">
                          <a:effectLst/>
                        </a:rPr>
                        <a:t>Alguns Componentes Curriculares: </a:t>
                      </a:r>
                    </a:p>
                    <a:p>
                      <a:pPr algn="just">
                        <a:lnSpc>
                          <a:spcPct val="150000"/>
                        </a:lnSpc>
                        <a:spcAft>
                          <a:spcPts val="0"/>
                        </a:spcAft>
                      </a:pPr>
                      <a:r>
                        <a:rPr lang="pt-BR" sz="1200" dirty="0">
                          <a:effectLst/>
                        </a:rPr>
                        <a:t>Filosofia, Sociologia, Fundamentos de Informática, Língua Portuguesa, Matemática, Artes, Geografia, História, Inglês, Física, Educação Física, Química, Biologia.</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9717" marR="29717" marT="0" marB="0"/>
                </a:tc>
                <a:extLst>
                  <a:ext uri="{0D108BD9-81ED-4DB2-BD59-A6C34878D82A}">
                    <a16:rowId xmlns="" xmlns:a16="http://schemas.microsoft.com/office/drawing/2014/main" val="10003"/>
                  </a:ext>
                </a:extLst>
              </a:tr>
              <a:tr h="645832">
                <a:tc>
                  <a:txBody>
                    <a:bodyPr/>
                    <a:lstStyle/>
                    <a:p>
                      <a:pPr algn="just">
                        <a:lnSpc>
                          <a:spcPct val="150000"/>
                        </a:lnSpc>
                        <a:spcAft>
                          <a:spcPts val="0"/>
                        </a:spcAft>
                      </a:pPr>
                      <a:r>
                        <a:rPr lang="pt-BR" sz="1200" dirty="0">
                          <a:effectLst/>
                        </a:rPr>
                        <a:t>PRODUTO: Elaboração da história de vida e os marcos de vida inter-relacionados com a tecnologia com ênfase na informática</a:t>
                      </a:r>
                      <a:endParaRPr lang="pt-BR" sz="1200" dirty="0">
                        <a:effectLst/>
                        <a:latin typeface="Calibri" panose="020F0502020204030204" pitchFamily="34" charset="0"/>
                        <a:ea typeface="Calibri" panose="020F0502020204030204" pitchFamily="34" charset="0"/>
                        <a:cs typeface="Times New Roman" panose="02020603050405020304" pitchFamily="18" charset="0"/>
                      </a:endParaRPr>
                    </a:p>
                  </a:txBody>
                  <a:tcPr marL="29717" marR="29717" marT="0" marB="0"/>
                </a:tc>
                <a:extLst>
                  <a:ext uri="{0D108BD9-81ED-4DB2-BD59-A6C34878D82A}">
                    <a16:rowId xmlns="" xmlns:a16="http://schemas.microsoft.com/office/drawing/2014/main" val="10004"/>
                  </a:ext>
                </a:extLst>
              </a:tr>
            </a:tbl>
          </a:graphicData>
        </a:graphic>
      </p:graphicFrame>
    </p:spTree>
    <p:extLst>
      <p:ext uri="{BB962C8B-B14F-4D97-AF65-F5344CB8AC3E}">
        <p14:creationId xmlns:p14="http://schemas.microsoft.com/office/powerpoint/2010/main" val="2735354120"/>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476672"/>
            <a:ext cx="8219256" cy="5997280"/>
          </a:xfrm>
        </p:spPr>
        <p:txBody>
          <a:bodyPr>
            <a:normAutofit lnSpcReduction="10000"/>
          </a:bodyPr>
          <a:lstStyle/>
          <a:p>
            <a:r>
              <a:rPr lang="pt-BR" dirty="0"/>
              <a:t>Uma característica fundamental desse tipo de organização curricular é a pesquisa como princípio educativo </a:t>
            </a:r>
          </a:p>
          <a:p>
            <a:r>
              <a:rPr lang="pt-BR" dirty="0"/>
              <a:t>realimentará o currículo e esse processo possibilitará aos alunos compreenderem sua própria realidade para além das suas vivências numa relação de diálogo com os conhecimentos científicos, para que, dessa forma, possam constituir-se como sínteses da apropriação histórica da realidade material e social do homem.</a:t>
            </a:r>
          </a:p>
          <a:p>
            <a:r>
              <a:rPr lang="pt-BR" dirty="0"/>
              <a:t>O curso integrado por eixos temáticos também pode ser uma possibilidade de organização curricular dos cursos técnicos ofertados em regime de alternância. A pesquisa acontecerá por meio do tempo comunidade a partir das questões-problema de cada eixo temático e contribuirá para desenvolver práticas interdisciplinares referenciadas na alternância pedagógica,</a:t>
            </a:r>
          </a:p>
        </p:txBody>
      </p:sp>
    </p:spTree>
    <p:extLst>
      <p:ext uri="{BB962C8B-B14F-4D97-AF65-F5344CB8AC3E}">
        <p14:creationId xmlns:p14="http://schemas.microsoft.com/office/powerpoint/2010/main" val="27267031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44555" y="548680"/>
            <a:ext cx="7467600" cy="436910"/>
          </a:xfrm>
        </p:spPr>
        <p:txBody>
          <a:bodyPr>
            <a:normAutofit fontScale="90000"/>
          </a:bodyPr>
          <a:lstStyle/>
          <a:p>
            <a:r>
              <a:rPr lang="pt-BR" dirty="0">
                <a:solidFill>
                  <a:srgbClr val="FF0000"/>
                </a:solidFill>
              </a:rPr>
              <a:t>O que é preciso observar...</a:t>
            </a:r>
          </a:p>
        </p:txBody>
      </p:sp>
      <p:sp>
        <p:nvSpPr>
          <p:cNvPr id="3" name="Espaço Reservado para Conteúdo 2"/>
          <p:cNvSpPr>
            <a:spLocks noGrp="1"/>
          </p:cNvSpPr>
          <p:nvPr>
            <p:ph sz="quarter" idx="1"/>
          </p:nvPr>
        </p:nvSpPr>
        <p:spPr>
          <a:xfrm>
            <a:off x="444805" y="1340768"/>
            <a:ext cx="7467600" cy="4873752"/>
          </a:xfrm>
        </p:spPr>
        <p:txBody>
          <a:bodyPr>
            <a:normAutofit lnSpcReduction="10000"/>
          </a:bodyPr>
          <a:lstStyle/>
          <a:p>
            <a:r>
              <a:rPr lang="pt-BR" dirty="0"/>
              <a:t>É necessário salientar que para a efetivação desse modo curricular é imprescindível que seja realizado, periodicamente, planejamentos coletivos com todos os docentes que irão atuar no curso por semestre. Assim, as diferentes áreas do conhecimento e experiência deverão entrelaçar-se, complementar-se e reforçar-se mutuamente, para contribuir de modo mais eficaz e significativo com esse trabalho de construção e reconstrução do conhecimento, possibilitando ao processo educacional que os conceitos sejam apreendidos como sistema de relações de uma totalidade concreta que se pretende explicar, compreender e aplicar.</a:t>
            </a:r>
          </a:p>
          <a:p>
            <a:endParaRPr lang="pt-BR" dirty="0"/>
          </a:p>
        </p:txBody>
      </p:sp>
    </p:spTree>
    <p:extLst>
      <p:ext uri="{BB962C8B-B14F-4D97-AF65-F5344CB8AC3E}">
        <p14:creationId xmlns:p14="http://schemas.microsoft.com/office/powerpoint/2010/main" val="2366665057"/>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404664"/>
            <a:ext cx="7467600" cy="724942"/>
          </a:xfrm>
        </p:spPr>
        <p:txBody>
          <a:bodyPr>
            <a:normAutofit/>
          </a:bodyPr>
          <a:lstStyle/>
          <a:p>
            <a:r>
              <a:rPr lang="pt-BR" dirty="0"/>
              <a:t>Orientações Finais para esse trabalho</a:t>
            </a:r>
          </a:p>
        </p:txBody>
      </p:sp>
      <p:sp>
        <p:nvSpPr>
          <p:cNvPr id="3" name="Espaço Reservado para Conteúdo 2"/>
          <p:cNvSpPr>
            <a:spLocks noGrp="1"/>
          </p:cNvSpPr>
          <p:nvPr>
            <p:ph sz="quarter" idx="1"/>
          </p:nvPr>
        </p:nvSpPr>
        <p:spPr>
          <a:xfrm>
            <a:off x="457200" y="1129606"/>
            <a:ext cx="8147248" cy="5344346"/>
          </a:xfrm>
        </p:spPr>
        <p:txBody>
          <a:bodyPr>
            <a:normAutofit fontScale="92500" lnSpcReduction="10000"/>
          </a:bodyPr>
          <a:lstStyle/>
          <a:p>
            <a:r>
              <a:rPr lang="pt-BR" dirty="0"/>
              <a:t>Inicio com diagnóstico amplo do curso coordenado pelo coordenador de curso;</a:t>
            </a:r>
          </a:p>
          <a:p>
            <a:r>
              <a:rPr lang="pt-BR" dirty="0"/>
              <a:t>Definição junto com os docentes que atuam no curso: metodologia do trabalho, dias de reuniões, divisão de trabalhos entre NDE e todos os docentes que atuam no curso, bem como as metodologias de integração que serão adotadas no curso, a forma de integração e a avaliação. Veja, que todas essas decisões antecedem ao momento de revisão propriamente do Projeto Pedagógico de Curso </a:t>
            </a:r>
          </a:p>
          <a:p>
            <a:r>
              <a:rPr lang="pt-BR" dirty="0"/>
              <a:t>O trabalho de compatibilizar ementas só é possível após termos clareza sobre o perfil do profissional que queremos formar (o perfil do egresso), pois esse norte permitirá melhores decisões sobre o que é essencial o que pode ser tratado por projetos, o que pode ser tratado nos eventos do curso, e não precisam integrar componentes curriculares e inclusive, o que pode ser eliminado.</a:t>
            </a:r>
          </a:p>
        </p:txBody>
      </p:sp>
    </p:spTree>
    <p:extLst>
      <p:ext uri="{BB962C8B-B14F-4D97-AF65-F5344CB8AC3E}">
        <p14:creationId xmlns:p14="http://schemas.microsoft.com/office/powerpoint/2010/main" val="407939603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476672"/>
            <a:ext cx="8686800" cy="5997280"/>
          </a:xfrm>
        </p:spPr>
        <p:txBody>
          <a:bodyPr/>
          <a:lstStyle/>
          <a:p>
            <a:r>
              <a:rPr lang="pt-BR" dirty="0"/>
              <a:t>De posse de todas essas construções recomenda-se que o NDE apresente uma proposta de matriz e organização curricular ao grupo de docentes para discussão e finalização das ideias coletivas, e em seguida finalize a sistematização do documento.</a:t>
            </a:r>
          </a:p>
          <a:p>
            <a:r>
              <a:rPr lang="pt-BR"/>
              <a:t>O campus pode iniciar de imediato o trabalho, conforme o diagnóstico dos cursos que já dispõe ou planejar essa ação de modo paulatino nos próximos dois anos.</a:t>
            </a:r>
            <a:endParaRPr lang="pt-BR" dirty="0"/>
          </a:p>
        </p:txBody>
      </p:sp>
    </p:spTree>
    <p:extLst>
      <p:ext uri="{BB962C8B-B14F-4D97-AF65-F5344CB8AC3E}">
        <p14:creationId xmlns:p14="http://schemas.microsoft.com/office/powerpoint/2010/main" val="718366467"/>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457200" y="332656"/>
            <a:ext cx="7467600" cy="652934"/>
          </a:xfrm>
        </p:spPr>
        <p:txBody>
          <a:bodyPr/>
          <a:lstStyle/>
          <a:p>
            <a:r>
              <a:rPr lang="pt-BR" dirty="0" smtClean="0"/>
              <a:t>Roteiro</a:t>
            </a:r>
            <a:endParaRPr lang="pt-BR" dirty="0"/>
          </a:p>
        </p:txBody>
      </p:sp>
      <p:sp>
        <p:nvSpPr>
          <p:cNvPr id="3" name="Espaço Reservado para Conteúdo 2"/>
          <p:cNvSpPr>
            <a:spLocks noGrp="1"/>
          </p:cNvSpPr>
          <p:nvPr>
            <p:ph sz="quarter" idx="1"/>
          </p:nvPr>
        </p:nvSpPr>
        <p:spPr>
          <a:xfrm>
            <a:off x="457200" y="985590"/>
            <a:ext cx="8507288" cy="5488362"/>
          </a:xfrm>
        </p:spPr>
        <p:txBody>
          <a:bodyPr>
            <a:normAutofit lnSpcReduction="10000"/>
          </a:bodyPr>
          <a:lstStyle/>
          <a:p>
            <a:r>
              <a:rPr lang="pt-BR" dirty="0" smtClean="0"/>
              <a:t>Abertura da reunião com exposição do motivo (reunião com todos os docentes que atuam no curso)</a:t>
            </a:r>
          </a:p>
          <a:p>
            <a:r>
              <a:rPr lang="pt-BR" dirty="0" smtClean="0"/>
              <a:t>Diagnóstico do curso</a:t>
            </a:r>
          </a:p>
          <a:p>
            <a:r>
              <a:rPr lang="pt-BR" dirty="0" smtClean="0"/>
              <a:t>Estudo do documento das Diretrizes/documento Fortalecimento do Integrado no IFPA</a:t>
            </a:r>
          </a:p>
          <a:p>
            <a:r>
              <a:rPr lang="pt-BR" dirty="0" smtClean="0"/>
              <a:t>Discussão sobre as possibilidades de integração e qual forma melhor se adapta ao curso e aos docentes</a:t>
            </a:r>
          </a:p>
          <a:p>
            <a:r>
              <a:rPr lang="pt-BR" dirty="0" smtClean="0"/>
              <a:t>Discutir as metodologias integradoras que vamos adotar ao longo do curso: eventos, feiras, visitas, práticas, projetos integradores, como serão nossas avaliações e como concebemos o estagio.</a:t>
            </a:r>
          </a:p>
          <a:p>
            <a:r>
              <a:rPr lang="pt-BR" dirty="0"/>
              <a:t>Compatibilização das ementas e indicação de ajustes quanto ao tempo em que será ofertada, enxugamentos, aglutinações. Definir a sequencia dos conhecimentos no curso, definir as disciplinas com perfil EAD.</a:t>
            </a:r>
            <a:endParaRPr lang="pt-BR" dirty="0" smtClean="0"/>
          </a:p>
          <a:p>
            <a:endParaRPr lang="pt-BR" dirty="0"/>
          </a:p>
        </p:txBody>
      </p:sp>
    </p:spTree>
    <p:extLst>
      <p:ext uri="{BB962C8B-B14F-4D97-AF65-F5344CB8AC3E}">
        <p14:creationId xmlns:p14="http://schemas.microsoft.com/office/powerpoint/2010/main" val="2084246470"/>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457200" y="404664"/>
            <a:ext cx="8291264" cy="6192688"/>
          </a:xfrm>
        </p:spPr>
        <p:txBody>
          <a:bodyPr>
            <a:normAutofit/>
          </a:bodyPr>
          <a:lstStyle/>
          <a:p>
            <a:r>
              <a:rPr lang="pt-BR" dirty="0" smtClean="0"/>
              <a:t>Registrar todas as decisões e indicações e repassar ao NDE.</a:t>
            </a:r>
          </a:p>
          <a:p>
            <a:r>
              <a:rPr lang="pt-BR" dirty="0" smtClean="0"/>
              <a:t>Elaborar proposta educacional e matriz que contemple as propostas apresentadas – NDE</a:t>
            </a:r>
          </a:p>
          <a:p>
            <a:r>
              <a:rPr lang="pt-BR" dirty="0" smtClean="0"/>
              <a:t>Apresentação da proposta pensada pelo NDE ao grupo de docentes e fechamento de acordos e da proposta.</a:t>
            </a:r>
          </a:p>
          <a:p>
            <a:r>
              <a:rPr lang="pt-BR" dirty="0" smtClean="0"/>
              <a:t>NDE – finalizar os ajustes propostos e apresentar novamente ao grupo de docentes.</a:t>
            </a:r>
          </a:p>
          <a:p>
            <a:r>
              <a:rPr lang="pt-BR" dirty="0" smtClean="0"/>
              <a:t>NDE finalizar o ajuste do Plano do Curso de modo completo, e remeter a avaliação pedagógica no campus, homologação da direção de ensino e envio à PROEN.</a:t>
            </a:r>
          </a:p>
          <a:p>
            <a:r>
              <a:rPr lang="pt-BR" dirty="0" smtClean="0"/>
              <a:t>Enviar à PROEN ate o final de MAIO </a:t>
            </a:r>
          </a:p>
          <a:p>
            <a:r>
              <a:rPr lang="pt-BR" dirty="0" smtClean="0"/>
              <a:t>Junho para apreciação e aprovação</a:t>
            </a:r>
          </a:p>
          <a:p>
            <a:r>
              <a:rPr lang="pt-BR" dirty="0" smtClean="0"/>
              <a:t>Agosto – período para adaptação curricular/mover </a:t>
            </a:r>
            <a:r>
              <a:rPr lang="pt-BR" smtClean="0"/>
              <a:t>alunos </a:t>
            </a:r>
            <a:endParaRPr lang="pt-BR" dirty="0" smtClean="0"/>
          </a:p>
          <a:p>
            <a:endParaRPr lang="pt-BR" dirty="0"/>
          </a:p>
        </p:txBody>
      </p:sp>
    </p:spTree>
    <p:extLst>
      <p:ext uri="{BB962C8B-B14F-4D97-AF65-F5344CB8AC3E}">
        <p14:creationId xmlns:p14="http://schemas.microsoft.com/office/powerpoint/2010/main" val="104263727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txBox="1">
            <a:spLocks/>
          </p:cNvSpPr>
          <p:nvPr/>
        </p:nvSpPr>
        <p:spPr>
          <a:xfrm>
            <a:off x="304800" y="476672"/>
            <a:ext cx="8686800" cy="838200"/>
          </a:xfrm>
          <a:prstGeom prst="rect">
            <a:avLst/>
          </a:prstGeom>
        </p:spPr>
        <p:txBody>
          <a:bodyPr/>
          <a:lstStyle/>
          <a:p>
            <a:pPr eaLnBrk="0" hangingPunct="0">
              <a:defRPr/>
            </a:pPr>
            <a:r>
              <a:rPr lang="pt-BR" sz="3600" cap="all" dirty="0">
                <a:solidFill>
                  <a:schemeClr val="tx2"/>
                </a:solidFill>
                <a:effectLst>
                  <a:reflection blurRad="12700" stA="48000" endA="300" endPos="55000" dir="5400000" sy="-90000" algn="bl" rotWithShape="0"/>
                </a:effectLst>
                <a:latin typeface="+mj-lt"/>
                <a:ea typeface="+mj-ea"/>
                <a:cs typeface="+mj-cs"/>
              </a:rPr>
              <a:t>REFERÊNCIAS BIBLIOGRÁFICAS</a:t>
            </a:r>
          </a:p>
        </p:txBody>
      </p:sp>
      <p:sp>
        <p:nvSpPr>
          <p:cNvPr id="28675" name="Espaço Reservado para Conteúdo 2"/>
          <p:cNvSpPr txBox="1">
            <a:spLocks/>
          </p:cNvSpPr>
          <p:nvPr/>
        </p:nvSpPr>
        <p:spPr bwMode="auto">
          <a:xfrm>
            <a:off x="304800" y="1573213"/>
            <a:ext cx="8686800" cy="4683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marL="342900" indent="-342900" eaLnBrk="0" hangingPunct="0">
              <a:defRPr>
                <a:solidFill>
                  <a:schemeClr val="tx1"/>
                </a:solidFill>
                <a:latin typeface="Arial" panose="020B0604020202020204" pitchFamily="34" charset="0"/>
                <a:cs typeface="Arial" panose="020B0604020202020204" pitchFamily="34" charset="0"/>
              </a:defRPr>
            </a:lvl1pPr>
            <a:lvl2pPr marL="742950" indent="-285750" eaLnBrk="0" hangingPunct="0">
              <a:defRPr>
                <a:solidFill>
                  <a:schemeClr val="tx1"/>
                </a:solidFill>
                <a:latin typeface="Arial" panose="020B0604020202020204" pitchFamily="34" charset="0"/>
                <a:cs typeface="Arial" panose="020B0604020202020204" pitchFamily="34" charset="0"/>
              </a:defRPr>
            </a:lvl2pPr>
            <a:lvl3pPr marL="1143000" indent="-228600" eaLnBrk="0" hangingPunct="0">
              <a:defRPr>
                <a:solidFill>
                  <a:schemeClr val="tx1"/>
                </a:solidFill>
                <a:latin typeface="Arial" panose="020B0604020202020204" pitchFamily="34" charset="0"/>
                <a:cs typeface="Arial" panose="020B0604020202020204" pitchFamily="34" charset="0"/>
              </a:defRPr>
            </a:lvl3pPr>
            <a:lvl4pPr marL="1600200" indent="-228600" eaLnBrk="0" hangingPunct="0">
              <a:defRPr>
                <a:solidFill>
                  <a:schemeClr val="tx1"/>
                </a:solidFill>
                <a:latin typeface="Arial" panose="020B0604020202020204" pitchFamily="34" charset="0"/>
                <a:cs typeface="Arial" panose="020B0604020202020204" pitchFamily="34" charset="0"/>
              </a:defRPr>
            </a:lvl4pPr>
            <a:lvl5pPr marL="2057400" indent="-228600" eaLnBrk="0" hangingPunct="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just" eaLnBrk="1" hangingPunct="1">
              <a:spcBef>
                <a:spcPct val="20000"/>
              </a:spcBef>
              <a:buClr>
                <a:schemeClr val="accent1"/>
              </a:buClr>
              <a:buSzPct val="70000"/>
              <a:buFont typeface="Wingdings 2" panose="05020102010507070707" pitchFamily="18" charset="2"/>
              <a:buChar char=""/>
            </a:pPr>
            <a:r>
              <a:rPr lang="pt-BR" altLang="pt-BR" dirty="0"/>
              <a:t>FRANCO, Maria Ciavatta. A Formação Integrada: a escola e o trabalho como lugares de memória e de identidade. In: FRIGOTTO, Gaudêncio; CIAVATTA, Maria; RAMOS, </a:t>
            </a:r>
            <a:r>
              <a:rPr lang="pt-BR" altLang="pt-BR" dirty="0" err="1"/>
              <a:t>Marise</a:t>
            </a:r>
            <a:r>
              <a:rPr lang="pt-BR" altLang="pt-BR" dirty="0"/>
              <a:t>. Ensino Médio Integrado: concepções e contradições. São Paulo: Cortez, 2005.</a:t>
            </a:r>
          </a:p>
          <a:p>
            <a:pPr algn="just" eaLnBrk="1" hangingPunct="1">
              <a:spcBef>
                <a:spcPct val="20000"/>
              </a:spcBef>
              <a:buClr>
                <a:schemeClr val="accent1"/>
              </a:buClr>
              <a:buSzPct val="70000"/>
              <a:buFont typeface="Wingdings 2" panose="05020102010507070707" pitchFamily="18" charset="2"/>
              <a:buChar char=""/>
            </a:pPr>
            <a:r>
              <a:rPr lang="pt-BR" altLang="pt-BR" dirty="0"/>
              <a:t>SANTOMÉ, J. T. </a:t>
            </a:r>
            <a:r>
              <a:rPr lang="pt-BR" altLang="pt-BR" i="1" dirty="0"/>
              <a:t>Globalização e Interdisciplinaridade: o currículo integrado</a:t>
            </a:r>
            <a:r>
              <a:rPr lang="pt-BR" altLang="pt-BR" dirty="0"/>
              <a:t>. </a:t>
            </a:r>
            <a:r>
              <a:rPr lang="en-US" altLang="pt-BR" dirty="0" err="1"/>
              <a:t>Trad</a:t>
            </a:r>
            <a:r>
              <a:rPr lang="en-US" altLang="pt-BR" dirty="0"/>
              <a:t>. </a:t>
            </a:r>
            <a:r>
              <a:rPr lang="en-US" altLang="pt-BR" dirty="0" err="1"/>
              <a:t>Cláudia</a:t>
            </a:r>
            <a:r>
              <a:rPr lang="en-US" altLang="pt-BR" dirty="0"/>
              <a:t> Schilling. </a:t>
            </a:r>
            <a:r>
              <a:rPr lang="pt-BR" altLang="pt-BR" dirty="0"/>
              <a:t>Porto Alegre: Artes Médicas, 1998.</a:t>
            </a:r>
          </a:p>
          <a:p>
            <a:pPr algn="just" eaLnBrk="1" hangingPunct="1">
              <a:spcBef>
                <a:spcPct val="20000"/>
              </a:spcBef>
              <a:buClr>
                <a:schemeClr val="accent1"/>
              </a:buClr>
              <a:buSzPct val="70000"/>
              <a:buFont typeface="Wingdings 2" panose="05020102010507070707" pitchFamily="18" charset="2"/>
              <a:buChar char=""/>
            </a:pPr>
            <a:r>
              <a:rPr lang="pt-BR" altLang="pt-BR" dirty="0"/>
              <a:t>SAVIANI. </a:t>
            </a:r>
            <a:r>
              <a:rPr lang="pt-BR" altLang="pt-BR" b="1" dirty="0"/>
              <a:t>Trabalho e perspectiva de formação dos trabalhadores:</a:t>
            </a:r>
            <a:r>
              <a:rPr lang="pt-BR" altLang="pt-BR" dirty="0"/>
              <a:t> para além da formação politécnica. Revista Brasileira de Educação vol. 12 n. 34. Campinas: Autores Associados, 2007. p 152- 165</a:t>
            </a:r>
            <a:r>
              <a:rPr lang="pt-BR" altLang="pt-BR" dirty="0" smtClean="0"/>
              <a:t>.</a:t>
            </a:r>
          </a:p>
          <a:p>
            <a:pPr algn="just" eaLnBrk="1" hangingPunct="1">
              <a:spcBef>
                <a:spcPct val="20000"/>
              </a:spcBef>
              <a:buClr>
                <a:schemeClr val="accent1"/>
              </a:buClr>
              <a:buSzPct val="70000"/>
              <a:buFont typeface="Wingdings 2" panose="05020102010507070707" pitchFamily="18" charset="2"/>
              <a:buChar char=""/>
            </a:pPr>
            <a:r>
              <a:rPr lang="pt-BR" altLang="pt-BR" dirty="0" smtClean="0"/>
              <a:t>IFPA. Documento </a:t>
            </a:r>
            <a:r>
              <a:rPr lang="pt-BR" altLang="pt-BR" dirty="0" err="1" smtClean="0"/>
              <a:t>Base:Estratégias</a:t>
            </a:r>
            <a:r>
              <a:rPr lang="pt-BR" altLang="pt-BR" dirty="0" smtClean="0"/>
              <a:t> </a:t>
            </a:r>
            <a:r>
              <a:rPr lang="pt-BR" altLang="pt-BR" dirty="0"/>
              <a:t>para Fortalecimento da Educação Profissional Integrada </a:t>
            </a:r>
            <a:r>
              <a:rPr lang="pt-BR" altLang="pt-BR" dirty="0" smtClean="0"/>
              <a:t>ao Ensino </a:t>
            </a:r>
            <a:r>
              <a:rPr lang="pt-BR" altLang="pt-BR" dirty="0"/>
              <a:t>Médio no Contexto da Lei </a:t>
            </a:r>
            <a:r>
              <a:rPr lang="pt-BR" altLang="pt-BR" dirty="0" smtClean="0"/>
              <a:t>13.415/2017. PROEN, out/2017 disponível em: proen.ifpa.edu.br </a:t>
            </a:r>
          </a:p>
          <a:p>
            <a:pPr algn="just" eaLnBrk="1" hangingPunct="1">
              <a:spcBef>
                <a:spcPct val="20000"/>
              </a:spcBef>
              <a:buClr>
                <a:schemeClr val="accent1"/>
              </a:buClr>
              <a:buSzPct val="70000"/>
              <a:buFont typeface="Wingdings 2" panose="05020102010507070707" pitchFamily="18" charset="2"/>
              <a:buChar char=""/>
            </a:pPr>
            <a:r>
              <a:rPr lang="pt-BR" altLang="pt-BR" smtClean="0"/>
              <a:t>IFPA. Diretrizes </a:t>
            </a:r>
            <a:r>
              <a:rPr lang="pt-BR" altLang="pt-BR" dirty="0" smtClean="0"/>
              <a:t>para Reorganização dos Cursos Integrados no IFPA, 2018.</a:t>
            </a:r>
          </a:p>
          <a:p>
            <a:pPr algn="just" eaLnBrk="1" hangingPunct="1">
              <a:spcBef>
                <a:spcPct val="20000"/>
              </a:spcBef>
              <a:buClr>
                <a:schemeClr val="accent1"/>
              </a:buClr>
              <a:buSzPct val="70000"/>
              <a:buFont typeface="Wingdings 2" panose="05020102010507070707" pitchFamily="18" charset="2"/>
              <a:buChar char=""/>
            </a:pPr>
            <a:endParaRPr lang="pt-BR" altLang="pt-BR" dirty="0"/>
          </a:p>
          <a:p>
            <a:pPr algn="just" eaLnBrk="1" hangingPunct="1">
              <a:spcBef>
                <a:spcPct val="20000"/>
              </a:spcBef>
              <a:buClr>
                <a:schemeClr val="accent1"/>
              </a:buClr>
              <a:buSzPct val="70000"/>
            </a:pPr>
            <a:endParaRPr lang="pt-BR" altLang="pt-BR" dirty="0"/>
          </a:p>
        </p:txBody>
      </p:sp>
    </p:spTree>
    <p:extLst>
      <p:ext uri="{BB962C8B-B14F-4D97-AF65-F5344CB8AC3E}">
        <p14:creationId xmlns:p14="http://schemas.microsoft.com/office/powerpoint/2010/main" val="99863687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pt-BR" dirty="0" smtClean="0"/>
              <a:t>As ações</a:t>
            </a:r>
            <a:endParaRPr lang="pt-BR" dirty="0"/>
          </a:p>
        </p:txBody>
      </p:sp>
      <p:sp>
        <p:nvSpPr>
          <p:cNvPr id="3" name="Espaço Reservado para Conteúdo 2"/>
          <p:cNvSpPr>
            <a:spLocks noGrp="1"/>
          </p:cNvSpPr>
          <p:nvPr>
            <p:ph sz="quarter" idx="1"/>
          </p:nvPr>
        </p:nvSpPr>
        <p:spPr/>
        <p:txBody>
          <a:bodyPr/>
          <a:lstStyle/>
          <a:p>
            <a:r>
              <a:rPr lang="pt-BR" dirty="0" smtClean="0"/>
              <a:t>Promover mudanças nas práticas pedagógicas de nossos cursos;</a:t>
            </a:r>
          </a:p>
          <a:p>
            <a:r>
              <a:rPr lang="pt-BR" dirty="0" smtClean="0"/>
              <a:t>Integrar o integrado</a:t>
            </a:r>
            <a:r>
              <a:rPr lang="pt-BR" dirty="0"/>
              <a:t> </a:t>
            </a:r>
            <a:r>
              <a:rPr lang="pt-BR" dirty="0" smtClean="0"/>
              <a:t>– para iniciar</a:t>
            </a:r>
          </a:p>
          <a:p>
            <a:r>
              <a:rPr lang="pt-BR" dirty="0" smtClean="0"/>
              <a:t>Envolver docentes da educação profissional e básica com os objetivos formativos – educação inteira</a:t>
            </a:r>
          </a:p>
          <a:p>
            <a:r>
              <a:rPr lang="pt-BR" dirty="0" smtClean="0"/>
              <a:t>Reformular o currículo como resultado de um processo de reformulação de concepções, de metodologias e de praticas para integração;</a:t>
            </a:r>
          </a:p>
          <a:p>
            <a:endParaRPr lang="pt-BR" dirty="0" smtClean="0"/>
          </a:p>
        </p:txBody>
      </p:sp>
    </p:spTree>
    <p:extLst>
      <p:ext uri="{BB962C8B-B14F-4D97-AF65-F5344CB8AC3E}">
        <p14:creationId xmlns:p14="http://schemas.microsoft.com/office/powerpoint/2010/main" val="162360763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l="-4000" r="-4000"/>
          </a:stretch>
        </a:blipFill>
        <a:effectLst/>
      </p:bgPr>
    </p:bg>
    <p:spTree>
      <p:nvGrpSpPr>
        <p:cNvPr id="1" name=""/>
        <p:cNvGrpSpPr/>
        <p:nvPr/>
      </p:nvGrpSpPr>
      <p:grpSpPr>
        <a:xfrm>
          <a:off x="0" y="0"/>
          <a:ext cx="0" cy="0"/>
          <a:chOff x="0" y="0"/>
          <a:chExt cx="0" cy="0"/>
        </a:xfrm>
      </p:grpSpPr>
      <p:pic>
        <p:nvPicPr>
          <p:cNvPr id="7" name="Imagem 6"/>
          <p:cNvPicPr>
            <a:picLocks noChangeAspect="1"/>
          </p:cNvPicPr>
          <p:nvPr/>
        </p:nvPicPr>
        <p:blipFill rotWithShape="1">
          <a:blip r:embed="rId3" cstate="print">
            <a:extLst>
              <a:ext uri="{28A0092B-C50C-407E-A947-70E740481C1C}">
                <a14:useLocalDpi xmlns:a14="http://schemas.microsoft.com/office/drawing/2010/main" val="0"/>
              </a:ext>
            </a:extLst>
          </a:blip>
          <a:srcRect b="23865"/>
          <a:stretch/>
        </p:blipFill>
        <p:spPr>
          <a:xfrm>
            <a:off x="2555776" y="1700808"/>
            <a:ext cx="4131634" cy="3096344"/>
          </a:xfrm>
          <a:prstGeom prst="rect">
            <a:avLst/>
          </a:prstGeom>
        </p:spPr>
      </p:pic>
    </p:spTree>
    <p:extLst>
      <p:ext uri="{BB962C8B-B14F-4D97-AF65-F5344CB8AC3E}">
        <p14:creationId xmlns:p14="http://schemas.microsoft.com/office/powerpoint/2010/main" val="4319063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pPr fontAlgn="auto">
              <a:spcAft>
                <a:spcPts val="0"/>
              </a:spcAft>
              <a:defRPr/>
            </a:pPr>
            <a:r>
              <a:rPr lang="pt-BR" sz="4400" dirty="0" smtClean="0">
                <a:effectLst>
                  <a:outerShdw blurRad="38100" dist="38100" dir="2700000" algn="tl">
                    <a:srgbClr val="000000">
                      <a:alpha val="43137"/>
                    </a:srgbClr>
                  </a:outerShdw>
                </a:effectLst>
              </a:rPr>
              <a:t>O que se quer integrar?</a:t>
            </a:r>
            <a:endParaRPr lang="pt-BR" sz="4400" dirty="0">
              <a:effectLst>
                <a:outerShdw blurRad="38100" dist="38100" dir="2700000" algn="tl">
                  <a:srgbClr val="000000">
                    <a:alpha val="43137"/>
                  </a:srgbClr>
                </a:outerShdw>
              </a:effectLst>
            </a:endParaRPr>
          </a:p>
        </p:txBody>
      </p:sp>
      <p:sp>
        <p:nvSpPr>
          <p:cNvPr id="12291" name="Espaço Reservado para Conteúdo 2"/>
          <p:cNvSpPr>
            <a:spLocks noGrp="1"/>
          </p:cNvSpPr>
          <p:nvPr>
            <p:ph sz="quarter" idx="1"/>
          </p:nvPr>
        </p:nvSpPr>
        <p:spPr>
          <a:xfrm>
            <a:off x="468313" y="1628775"/>
            <a:ext cx="8229600" cy="4937125"/>
          </a:xfrm>
        </p:spPr>
        <p:txBody>
          <a:bodyPr>
            <a:normAutofit lnSpcReduction="10000"/>
          </a:bodyPr>
          <a:lstStyle/>
          <a:p>
            <a:r>
              <a:rPr lang="pt-BR" altLang="pt-BR" sz="3000" smtClean="0"/>
              <a:t>Educação Básica (EJA - Ensino Médio) e a Educação Profissional</a:t>
            </a:r>
          </a:p>
          <a:p>
            <a:r>
              <a:rPr lang="pt-BR" altLang="pt-BR" sz="3000" smtClean="0"/>
              <a:t>O específico com o geral, a parte com o todo</a:t>
            </a:r>
          </a:p>
          <a:p>
            <a:r>
              <a:rPr lang="pt-BR" altLang="pt-BR" sz="3000" smtClean="0"/>
              <a:t>Disciplinas e/ou várias áreas do conhecimento</a:t>
            </a:r>
          </a:p>
          <a:p>
            <a:r>
              <a:rPr lang="pt-BR" altLang="pt-BR" sz="3000" smtClean="0"/>
              <a:t>Saberes advindos do mundo do trabalho, da ciência e tecnologia e das tradições culturais</a:t>
            </a:r>
          </a:p>
          <a:p>
            <a:r>
              <a:rPr lang="pt-BR" altLang="pt-BR" sz="3000" smtClean="0"/>
              <a:t>conhecimentos científicos e a realidade dos sujeitos</a:t>
            </a:r>
          </a:p>
          <a:p>
            <a:r>
              <a:rPr lang="pt-BR" altLang="pt-BR" sz="3000" smtClean="0"/>
              <a:t>O fazer e o pensar</a:t>
            </a:r>
          </a:p>
        </p:txBody>
      </p:sp>
    </p:spTree>
    <p:extLst>
      <p:ext uri="{BB962C8B-B14F-4D97-AF65-F5344CB8AC3E}">
        <p14:creationId xmlns:p14="http://schemas.microsoft.com/office/powerpoint/2010/main" val="290409819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normAutofit/>
          </a:bodyPr>
          <a:lstStyle/>
          <a:p>
            <a:pPr fontAlgn="auto">
              <a:spcAft>
                <a:spcPts val="0"/>
              </a:spcAft>
              <a:defRPr/>
            </a:pPr>
            <a:r>
              <a:rPr lang="pt-BR" dirty="0" smtClean="0"/>
              <a:t>TRABALHO COMO PRINCÍPIO EDUCATIVO</a:t>
            </a:r>
            <a:endParaRPr lang="pt-BR" dirty="0"/>
          </a:p>
        </p:txBody>
      </p:sp>
      <p:sp>
        <p:nvSpPr>
          <p:cNvPr id="13315" name="Espaço Reservado para Conteúdo 2"/>
          <p:cNvSpPr>
            <a:spLocks noGrp="1"/>
          </p:cNvSpPr>
          <p:nvPr>
            <p:ph sz="quarter" idx="1"/>
          </p:nvPr>
        </p:nvSpPr>
        <p:spPr>
          <a:xfrm>
            <a:off x="447183" y="1417638"/>
            <a:ext cx="8686800" cy="5184775"/>
          </a:xfrm>
        </p:spPr>
        <p:txBody>
          <a:bodyPr/>
          <a:lstStyle/>
          <a:p>
            <a:pPr>
              <a:buFont typeface="Wingdings 2" panose="05020102010507070707" pitchFamily="18" charset="2"/>
              <a:buChar char=""/>
            </a:pPr>
            <a:r>
              <a:rPr lang="pt-BR" altLang="pt-BR" dirty="0" smtClean="0"/>
              <a:t>Tomar o trabalho como princípio educativo e pedagógico requer o reconhecimento de que o trabalho se insere na escola pelo conteúdo e pelos métodos. </a:t>
            </a:r>
          </a:p>
          <a:p>
            <a:pPr>
              <a:buFont typeface="Wingdings 2" panose="05020102010507070707" pitchFamily="18" charset="2"/>
              <a:buChar char=""/>
            </a:pPr>
            <a:r>
              <a:rPr lang="pt-BR" altLang="pt-BR" dirty="0" smtClean="0"/>
              <a:t>Sentido ontológico – onde o homem se produz humano – sua existência e sua relação com os outros. </a:t>
            </a:r>
          </a:p>
          <a:p>
            <a:pPr>
              <a:buFont typeface="Wingdings 2" panose="05020102010507070707" pitchFamily="18" charset="2"/>
              <a:buChar char=""/>
            </a:pPr>
            <a:r>
              <a:rPr lang="pt-BR" altLang="pt-BR" dirty="0" smtClean="0"/>
              <a:t>A  ideia de práxis, que pressupõe a articulação da teoria com a prática, mas orientada pela ideia de transformação social.</a:t>
            </a:r>
          </a:p>
          <a:p>
            <a:r>
              <a:rPr lang="pt-BR" altLang="pt-BR" dirty="0"/>
              <a:t>Quer se contrapor ao sentido histórico do trabalho assalariado que também orienta finalidades da formação, nesse caso mais restrita.</a:t>
            </a:r>
          </a:p>
          <a:p>
            <a:r>
              <a:rPr lang="pt-BR" altLang="pt-BR" dirty="0"/>
              <a:t>A essa concepção se associa a concepção de ciência – conhecimentos historicamente produzidos</a:t>
            </a:r>
            <a:endParaRPr lang="pt-BR" altLang="pt-BR" dirty="0" smtClean="0"/>
          </a:p>
          <a:p>
            <a:endParaRPr lang="pt-BR" altLang="pt-BR" dirty="0" smtClean="0"/>
          </a:p>
        </p:txBody>
      </p:sp>
    </p:spTree>
    <p:extLst>
      <p:ext uri="{BB962C8B-B14F-4D97-AF65-F5344CB8AC3E}">
        <p14:creationId xmlns:p14="http://schemas.microsoft.com/office/powerpoint/2010/main" val="58043263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Espaço Reservado para Conteúdo 2"/>
          <p:cNvSpPr>
            <a:spLocks noGrp="1"/>
          </p:cNvSpPr>
          <p:nvPr>
            <p:ph sz="quarter" idx="1"/>
          </p:nvPr>
        </p:nvSpPr>
        <p:spPr>
          <a:xfrm>
            <a:off x="323528" y="620688"/>
            <a:ext cx="8229600" cy="4937125"/>
          </a:xfrm>
        </p:spPr>
        <p:txBody>
          <a:bodyPr>
            <a:normAutofit fontScale="92500"/>
          </a:bodyPr>
          <a:lstStyle/>
          <a:p>
            <a:pPr marL="274320" indent="-274320" fontAlgn="auto">
              <a:spcAft>
                <a:spcPts val="0"/>
              </a:spcAft>
              <a:buFont typeface="Wingdings 2"/>
              <a:buChar char=""/>
              <a:defRPr/>
            </a:pPr>
            <a:r>
              <a:rPr lang="pt-BR" sz="4000" dirty="0" smtClean="0"/>
              <a:t>A formação profissional é um meio pelo qual o conhecimento cientifico adquire, para o trabalhador, sentido de força produtiva traduzindo-se em técnicas e procedimentos, a partir da compreensão dos conceitos científicos e tecnológicos básicos (Ramos)</a:t>
            </a:r>
          </a:p>
        </p:txBody>
      </p:sp>
    </p:spTree>
    <p:extLst>
      <p:ext uri="{BB962C8B-B14F-4D97-AF65-F5344CB8AC3E}">
        <p14:creationId xmlns:p14="http://schemas.microsoft.com/office/powerpoint/2010/main" val="315084742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ítulo 1"/>
          <p:cNvSpPr>
            <a:spLocks noGrp="1"/>
          </p:cNvSpPr>
          <p:nvPr>
            <p:ph type="title"/>
          </p:nvPr>
        </p:nvSpPr>
        <p:spPr/>
        <p:txBody>
          <a:bodyPr/>
          <a:lstStyle/>
          <a:p>
            <a:pPr>
              <a:defRPr/>
            </a:pPr>
            <a:r>
              <a:rPr lang="pt-BR" sz="3800" smtClean="0"/>
              <a:t>O Currículo Integrado</a:t>
            </a:r>
          </a:p>
        </p:txBody>
      </p:sp>
      <p:pic>
        <p:nvPicPr>
          <p:cNvPr id="16387" name="Picture 2" descr="C:\Users\elinilze\AppData\Local\Microsoft\Windows\Temporary Internet Files\Content.IE5\LSV9MTQO\MP900427825[1].jpg"/>
          <p:cNvPicPr>
            <a:picLocks noGrp="1" noChangeAspect="1" noChangeArrowheads="1"/>
          </p:cNvPicPr>
          <p:nvPr>
            <p:ph sz="quarter" idx="1"/>
          </p:nvPr>
        </p:nvPicPr>
        <p:blipFill>
          <a:blip r:embed="rId2">
            <a:extLst>
              <a:ext uri="{28A0092B-C50C-407E-A947-70E740481C1C}">
                <a14:useLocalDpi xmlns:a14="http://schemas.microsoft.com/office/drawing/2010/main" val="0"/>
              </a:ext>
            </a:extLst>
          </a:blip>
          <a:srcRect/>
          <a:stretch>
            <a:fillRect/>
          </a:stretch>
        </p:blipFill>
        <p:spPr>
          <a:xfrm>
            <a:off x="304800" y="2079625"/>
            <a:ext cx="3906838" cy="3765550"/>
          </a:xfrm>
          <a:noFill/>
        </p:spPr>
      </p:pic>
      <p:sp>
        <p:nvSpPr>
          <p:cNvPr id="16388" name="Espaço Reservado para Conteúdo 3"/>
          <p:cNvSpPr>
            <a:spLocks noGrp="1"/>
          </p:cNvSpPr>
          <p:nvPr>
            <p:ph sz="quarter" idx="2"/>
          </p:nvPr>
        </p:nvSpPr>
        <p:spPr>
          <a:xfrm>
            <a:off x="4427538" y="1700213"/>
            <a:ext cx="4564062" cy="4897437"/>
          </a:xfrm>
        </p:spPr>
        <p:txBody>
          <a:bodyPr/>
          <a:lstStyle/>
          <a:p>
            <a:pPr>
              <a:buFont typeface="Wingdings 2" panose="05020102010507070707" pitchFamily="18" charset="2"/>
              <a:buChar char=""/>
            </a:pPr>
            <a:r>
              <a:rPr lang="pt-BR" altLang="pt-BR" sz="2600" smtClean="0"/>
              <a:t>Envolve integração epistemológica, de conteúdo, de metodologias e de práticas  educativas. </a:t>
            </a:r>
          </a:p>
          <a:p>
            <a:pPr>
              <a:buFont typeface="Wingdings 2" panose="05020102010507070707" pitchFamily="18" charset="2"/>
              <a:buChar char=""/>
            </a:pPr>
            <a:r>
              <a:rPr lang="pt-BR" altLang="pt-BR" sz="2600" smtClean="0"/>
              <a:t>Refere-se a uma integração teoria-prática, entre o saber e o saber fazer.</a:t>
            </a:r>
          </a:p>
          <a:p>
            <a:pPr>
              <a:buFont typeface="Wingdings 2" panose="05020102010507070707" pitchFamily="18" charset="2"/>
              <a:buChar char=""/>
            </a:pPr>
            <a:r>
              <a:rPr lang="pt-BR" altLang="pt-BR" sz="2600" smtClean="0"/>
              <a:t>Formação humana mais geral compreendendo ciências, artes, esporte e tecnologia</a:t>
            </a:r>
          </a:p>
        </p:txBody>
      </p:sp>
    </p:spTree>
    <p:extLst>
      <p:ext uri="{BB962C8B-B14F-4D97-AF65-F5344CB8AC3E}">
        <p14:creationId xmlns:p14="http://schemas.microsoft.com/office/powerpoint/2010/main" val="89389941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a:xfrm>
            <a:off x="250825" y="548680"/>
            <a:ext cx="8686800" cy="841375"/>
          </a:xfrm>
        </p:spPr>
        <p:txBody>
          <a:bodyPr>
            <a:noAutofit/>
          </a:bodyPr>
          <a:lstStyle/>
          <a:p>
            <a:pPr fontAlgn="auto">
              <a:spcAft>
                <a:spcPts val="0"/>
              </a:spcAft>
              <a:defRPr/>
            </a:pPr>
            <a:r>
              <a:rPr lang="pt-BR" dirty="0" smtClean="0">
                <a:effectLst>
                  <a:outerShdw blurRad="38100" dist="38100" dir="2700000" algn="tl">
                    <a:srgbClr val="000000">
                      <a:alpha val="43137"/>
                    </a:srgbClr>
                  </a:outerShdw>
                </a:effectLst>
              </a:rPr>
              <a:t>O princípio da integração pode traduzir-se nas seguintes possibilidades</a:t>
            </a:r>
            <a:endParaRPr lang="pt-BR" dirty="0">
              <a:effectLst>
                <a:outerShdw blurRad="38100" dist="38100" dir="2700000" algn="tl">
                  <a:srgbClr val="000000">
                    <a:alpha val="43137"/>
                  </a:srgbClr>
                </a:outerShdw>
              </a:effectLst>
            </a:endParaRPr>
          </a:p>
        </p:txBody>
      </p:sp>
      <p:sp>
        <p:nvSpPr>
          <p:cNvPr id="3" name="Espaço Reservado para Conteúdo 2"/>
          <p:cNvSpPr>
            <a:spLocks noGrp="1"/>
          </p:cNvSpPr>
          <p:nvPr>
            <p:ph sz="quarter" idx="1"/>
          </p:nvPr>
        </p:nvSpPr>
        <p:spPr>
          <a:xfrm>
            <a:off x="250825" y="1557338"/>
            <a:ext cx="4191000" cy="4911725"/>
          </a:xfrm>
        </p:spPr>
        <p:txBody>
          <a:bodyPr>
            <a:normAutofit fontScale="92500" lnSpcReduction="10000"/>
          </a:bodyPr>
          <a:lstStyle/>
          <a:p>
            <a:pPr marL="274320" indent="-274320" fontAlgn="auto">
              <a:spcAft>
                <a:spcPts val="0"/>
              </a:spcAft>
              <a:buFont typeface="Wingdings 2"/>
              <a:buChar char=""/>
              <a:defRPr/>
            </a:pPr>
            <a:r>
              <a:rPr lang="pt-BR" sz="3000" dirty="0" smtClean="0"/>
              <a:t>Integração que correlacione várias disciplinas;</a:t>
            </a:r>
          </a:p>
          <a:p>
            <a:pPr marL="274320" indent="-274320" fontAlgn="auto">
              <a:spcAft>
                <a:spcPts val="0"/>
              </a:spcAft>
              <a:buFont typeface="Wingdings 2"/>
              <a:buChar char=""/>
              <a:defRPr/>
            </a:pPr>
            <a:r>
              <a:rPr lang="pt-BR" sz="3000" dirty="0" smtClean="0"/>
              <a:t>Integração entre temas, tópicos ou idéias (estruturada por área do conhecimento ou por disciplina);</a:t>
            </a:r>
          </a:p>
          <a:p>
            <a:pPr marL="274320" indent="-274320" fontAlgn="auto">
              <a:spcAft>
                <a:spcPts val="0"/>
              </a:spcAft>
              <a:buFont typeface="Wingdings 2"/>
              <a:buChar char=""/>
              <a:defRPr/>
            </a:pPr>
            <a:r>
              <a:rPr lang="pt-BR" sz="3000" dirty="0" smtClean="0"/>
              <a:t>Integração em torno de uma questão da vida prática e diária;</a:t>
            </a:r>
          </a:p>
        </p:txBody>
      </p:sp>
      <p:pic>
        <p:nvPicPr>
          <p:cNvPr id="17412" name="Picture 2" descr="C:\Users\elinilze\AppData\Local\Microsoft\Windows\Temporary Internet Files\Content.IE5\9OGG116C\MP900309630[1].jpg"/>
          <p:cNvPicPr>
            <a:picLocks noGrp="1" noChangeAspect="1" noChangeArrowheads="1"/>
          </p:cNvPicPr>
          <p:nvPr>
            <p:ph sz="quarter" idx="2"/>
          </p:nvPr>
        </p:nvPicPr>
        <p:blipFill>
          <a:blip r:embed="rId2">
            <a:extLst>
              <a:ext uri="{28A0092B-C50C-407E-A947-70E740481C1C}">
                <a14:useLocalDpi xmlns:a14="http://schemas.microsoft.com/office/drawing/2010/main" val="0"/>
              </a:ext>
            </a:extLst>
          </a:blip>
          <a:srcRect/>
          <a:stretch>
            <a:fillRect/>
          </a:stretch>
        </p:blipFill>
        <p:spPr>
          <a:xfrm>
            <a:off x="4824413" y="2379663"/>
            <a:ext cx="3657600" cy="2609850"/>
          </a:xfrm>
          <a:noFill/>
        </p:spPr>
      </p:pic>
    </p:spTree>
    <p:extLst>
      <p:ext uri="{BB962C8B-B14F-4D97-AF65-F5344CB8AC3E}">
        <p14:creationId xmlns:p14="http://schemas.microsoft.com/office/powerpoint/2010/main" val="3749896534"/>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alcão Envidraçado">
  <a:themeElements>
    <a:clrScheme name="Balcão Envidraçado">
      <a:dk1>
        <a:sysClr val="windowText" lastClr="000000"/>
      </a:dk1>
      <a:lt1>
        <a:sysClr val="window" lastClr="FFFFFF"/>
      </a:lt1>
      <a:dk2>
        <a:srgbClr val="575F6D"/>
      </a:dk2>
      <a:lt2>
        <a:srgbClr val="FFF39D"/>
      </a:lt2>
      <a:accent1>
        <a:srgbClr val="FE8637"/>
      </a:accent1>
      <a:accent2>
        <a:srgbClr val="7598D9"/>
      </a:accent2>
      <a:accent3>
        <a:srgbClr val="B32C16"/>
      </a:accent3>
      <a:accent4>
        <a:srgbClr val="F5CD2D"/>
      </a:accent4>
      <a:accent5>
        <a:srgbClr val="AEBAD5"/>
      </a:accent5>
      <a:accent6>
        <a:srgbClr val="777C84"/>
      </a:accent6>
      <a:hlink>
        <a:srgbClr val="D2611C"/>
      </a:hlink>
      <a:folHlink>
        <a:srgbClr val="3B435B"/>
      </a:folHlink>
    </a:clrScheme>
    <a:fontScheme name="Balcão Envidraçado">
      <a:majorFont>
        <a:latin typeface="Century Schoolbook"/>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entury Schoolbook"/>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Balcão Envidraçado">
      <a:fillStyleLst>
        <a:solidFill>
          <a:schemeClr val="phClr"/>
        </a:solidFill>
        <a:gradFill rotWithShape="1">
          <a:gsLst>
            <a:gs pos="0">
              <a:schemeClr val="phClr">
                <a:tint val="35000"/>
                <a:satMod val="260000"/>
              </a:schemeClr>
            </a:gs>
            <a:gs pos="30000">
              <a:schemeClr val="phClr">
                <a:tint val="38000"/>
                <a:satMod val="260000"/>
              </a:schemeClr>
            </a:gs>
            <a:gs pos="75000">
              <a:schemeClr val="phClr">
                <a:tint val="55000"/>
                <a:satMod val="255000"/>
              </a:schemeClr>
            </a:gs>
            <a:gs pos="100000">
              <a:schemeClr val="phClr">
                <a:tint val="70000"/>
                <a:satMod val="255000"/>
              </a:schemeClr>
            </a:gs>
          </a:gsLst>
          <a:path path="circle">
            <a:fillToRect l="5000" t="100000" r="120000" b="10000"/>
          </a:path>
        </a:gradFill>
        <a:gradFill rotWithShape="1">
          <a:gsLst>
            <a:gs pos="0">
              <a:schemeClr val="phClr">
                <a:shade val="63000"/>
                <a:satMod val="165000"/>
              </a:schemeClr>
            </a:gs>
            <a:gs pos="30000">
              <a:schemeClr val="phClr">
                <a:shade val="58000"/>
                <a:satMod val="165000"/>
              </a:schemeClr>
            </a:gs>
            <a:gs pos="75000">
              <a:schemeClr val="phClr">
                <a:shade val="30000"/>
                <a:satMod val="175000"/>
              </a:schemeClr>
            </a:gs>
            <a:gs pos="100000">
              <a:schemeClr val="phClr">
                <a:shade val="15000"/>
                <a:satMod val="175000"/>
              </a:schemeClr>
            </a:gs>
          </a:gsLst>
          <a:path path="circle">
            <a:fillToRect l="5000" t="100000" r="120000" b="10000"/>
          </a:path>
        </a:gradFill>
      </a:fillStyleLst>
      <a:lnStyleLst>
        <a:ln w="12700" cap="flat" cmpd="sng" algn="ctr">
          <a:solidFill>
            <a:schemeClr val="phClr">
              <a:shade val="70000"/>
              <a:satMod val="150000"/>
            </a:schemeClr>
          </a:solidFill>
          <a:prstDash val="solid"/>
        </a:ln>
        <a:ln w="25400" cap="flat" cmpd="sng" algn="ctr">
          <a:solidFill>
            <a:schemeClr val="phClr"/>
          </a:solidFill>
          <a:prstDash val="solid"/>
        </a:ln>
        <a:ln w="34925" cap="flat" cmpd="sng" algn="ctr">
          <a:solidFill>
            <a:schemeClr val="phClr"/>
          </a:solidFill>
          <a:prstDash val="solid"/>
        </a:ln>
      </a:lnStyleLst>
      <a:effectStyleLst>
        <a:effectStyle>
          <a:effectLst>
            <a:outerShdw blurRad="50800" dist="25000" dir="5400000" rotWithShape="0">
              <a:srgbClr val="000000">
                <a:alpha val="40000"/>
              </a:srgbClr>
            </a:outerShdw>
          </a:effectLst>
        </a:effectStyle>
        <a:effectStyle>
          <a:effectLst>
            <a:outerShdw blurRad="50800" dist="20000" dir="5400000" rotWithShape="0">
              <a:srgbClr val="000000">
                <a:alpha val="42000"/>
              </a:srgbClr>
            </a:outerShdw>
          </a:effectLst>
        </a:effectStyle>
        <a:effectStyle>
          <a:effectLst>
            <a:outerShdw blurRad="50800" dist="20000" dir="5400000" rotWithShape="0">
              <a:srgbClr val="000000">
                <a:alpha val="42000"/>
              </a:srgbClr>
            </a:outerShdw>
          </a:effectLst>
          <a:scene3d>
            <a:camera prst="orthographicFront">
              <a:rot lat="0" lon="0" rev="0"/>
            </a:camera>
            <a:lightRig rig="balanced" dir="t">
              <a:rot lat="0" lon="0" rev="0"/>
            </a:lightRig>
          </a:scene3d>
          <a:sp3d>
            <a:bevelT w="47625" h="69850"/>
            <a:contourClr>
              <a:schemeClr val="lt1"/>
            </a:contourClr>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Oriel</Template>
  <TotalTime>1440</TotalTime>
  <Words>2972</Words>
  <Application>Microsoft Office PowerPoint</Application>
  <PresentationFormat>Apresentação na tela (4:3)</PresentationFormat>
  <Paragraphs>182</Paragraphs>
  <Slides>40</Slides>
  <Notes>0</Notes>
  <HiddenSlides>0</HiddenSlides>
  <MMClips>0</MMClips>
  <ScaleCrop>false</ScaleCrop>
  <HeadingPairs>
    <vt:vector size="6" baseType="variant">
      <vt:variant>
        <vt:lpstr>Fontes usadas</vt:lpstr>
      </vt:variant>
      <vt:variant>
        <vt:i4>8</vt:i4>
      </vt:variant>
      <vt:variant>
        <vt:lpstr>Tema</vt:lpstr>
      </vt:variant>
      <vt:variant>
        <vt:i4>1</vt:i4>
      </vt:variant>
      <vt:variant>
        <vt:lpstr>Títulos de slides</vt:lpstr>
      </vt:variant>
      <vt:variant>
        <vt:i4>40</vt:i4>
      </vt:variant>
    </vt:vector>
  </HeadingPairs>
  <TitlesOfParts>
    <vt:vector size="49" baseType="lpstr">
      <vt:lpstr>Arial</vt:lpstr>
      <vt:lpstr>Calibri</vt:lpstr>
      <vt:lpstr>Century Schoolbook</vt:lpstr>
      <vt:lpstr>Open Sans</vt:lpstr>
      <vt:lpstr>Symbol</vt:lpstr>
      <vt:lpstr>Times New Roman</vt:lpstr>
      <vt:lpstr>Wingdings</vt:lpstr>
      <vt:lpstr>Wingdings 2</vt:lpstr>
      <vt:lpstr>Balcão Envidraçado</vt:lpstr>
      <vt:lpstr>Apresentação do PowerPoint</vt:lpstr>
      <vt:lpstr>Apresentação do PowerPoint</vt:lpstr>
      <vt:lpstr>O MOTIVO</vt:lpstr>
      <vt:lpstr>As ações</vt:lpstr>
      <vt:lpstr>O que se quer integrar?</vt:lpstr>
      <vt:lpstr>TRABALHO COMO PRINCÍPIO EDUCATIVO</vt:lpstr>
      <vt:lpstr>Apresentação do PowerPoint</vt:lpstr>
      <vt:lpstr>O Currículo Integrado</vt:lpstr>
      <vt:lpstr>O princípio da integração pode traduzir-se nas seguintes possibilidades</vt:lpstr>
      <vt:lpstr>Apresentação do PowerPoint</vt:lpstr>
      <vt:lpstr>Duração dos Cursos</vt:lpstr>
      <vt:lpstr>Duração dos CURSOS</vt:lpstr>
      <vt:lpstr>Componentes curriculares</vt:lpstr>
      <vt:lpstr>Apresentação do PowerPoint</vt:lpstr>
      <vt:lpstr>Apresentação do PowerPoint</vt:lpstr>
      <vt:lpstr>Apresentação do PowerPoint</vt:lpstr>
      <vt:lpstr>Organização Curricular</vt:lpstr>
      <vt:lpstr>Regime Semestral no Integrado do IFPA</vt:lpstr>
      <vt:lpstr>Matriz Curricular</vt:lpstr>
      <vt:lpstr>Cursos Integrados pelas áreas do ensino médio</vt:lpstr>
      <vt:lpstr>Apresentação do PowerPoint</vt:lpstr>
      <vt:lpstr>Apresentação do PowerPoint</vt:lpstr>
      <vt:lpstr>Cursos Integrados por Projetos </vt:lpstr>
      <vt:lpstr>Apresentação do PowerPoint</vt:lpstr>
      <vt:lpstr>Apresentação do PowerPoint</vt:lpstr>
      <vt:lpstr>Apresentação do PowerPoint</vt:lpstr>
      <vt:lpstr>Apresentação do PowerPoint</vt:lpstr>
      <vt:lpstr>Cursos Integrados por eixo temático</vt:lpstr>
      <vt:lpstr>Apresentação do PowerPoint</vt:lpstr>
      <vt:lpstr>Apresentação do PowerPoint</vt:lpstr>
      <vt:lpstr>Apresentação do PowerPoint</vt:lpstr>
      <vt:lpstr>Apresentação do PowerPoint</vt:lpstr>
      <vt:lpstr>Apresentação do PowerPoint</vt:lpstr>
      <vt:lpstr>O que é preciso observar...</vt:lpstr>
      <vt:lpstr>Orientações Finais para esse trabalho</vt:lpstr>
      <vt:lpstr>Apresentação do PowerPoint</vt:lpstr>
      <vt:lpstr>Roteiro</vt:lpstr>
      <vt:lpstr>Apresentação do PowerPoint</vt:lpstr>
      <vt:lpstr>Apresentação do PowerPoint</vt:lpstr>
      <vt:lpstr>Apresentação do PowerPoint</vt:lpstr>
    </vt:vector>
  </TitlesOfParts>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Pontos para Gravação</dc:title>
  <dc:creator>kamila</dc:creator>
  <cp:lastModifiedBy>Elinilze Teodoro</cp:lastModifiedBy>
  <cp:revision>58</cp:revision>
  <dcterms:created xsi:type="dcterms:W3CDTF">2016-12-10T01:18:23Z</dcterms:created>
  <dcterms:modified xsi:type="dcterms:W3CDTF">2018-06-13T12:31:15Z</dcterms:modified>
</cp:coreProperties>
</file>