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9"/>
  </p:notesMasterIdLst>
  <p:sldIdLst>
    <p:sldId id="264" r:id="rId2"/>
    <p:sldId id="256" r:id="rId3"/>
    <p:sldId id="324" r:id="rId4"/>
    <p:sldId id="325" r:id="rId5"/>
    <p:sldId id="326" r:id="rId6"/>
    <p:sldId id="327" r:id="rId7"/>
    <p:sldId id="289" r:id="rId8"/>
    <p:sldId id="328" r:id="rId9"/>
    <p:sldId id="320" r:id="rId10"/>
    <p:sldId id="329" r:id="rId11"/>
    <p:sldId id="322" r:id="rId12"/>
    <p:sldId id="330" r:id="rId13"/>
    <p:sldId id="290" r:id="rId14"/>
    <p:sldId id="331" r:id="rId15"/>
    <p:sldId id="332" r:id="rId16"/>
    <p:sldId id="333" r:id="rId17"/>
    <p:sldId id="334" r:id="rId18"/>
    <p:sldId id="335" r:id="rId19"/>
    <p:sldId id="291" r:id="rId20"/>
    <p:sldId id="336" r:id="rId21"/>
    <p:sldId id="319" r:id="rId22"/>
    <p:sldId id="337" r:id="rId23"/>
    <p:sldId id="292" r:id="rId24"/>
    <p:sldId id="338" r:id="rId25"/>
    <p:sldId id="293" r:id="rId26"/>
    <p:sldId id="297" r:id="rId27"/>
    <p:sldId id="339" r:id="rId28"/>
    <p:sldId id="340" r:id="rId29"/>
    <p:sldId id="298" r:id="rId30"/>
    <p:sldId id="341" r:id="rId31"/>
    <p:sldId id="342" r:id="rId32"/>
    <p:sldId id="301" r:id="rId33"/>
    <p:sldId id="343" r:id="rId34"/>
    <p:sldId id="304" r:id="rId35"/>
    <p:sldId id="344" r:id="rId36"/>
    <p:sldId id="306" r:id="rId37"/>
    <p:sldId id="345" r:id="rId38"/>
    <p:sldId id="308" r:id="rId39"/>
    <p:sldId id="346" r:id="rId40"/>
    <p:sldId id="310" r:id="rId41"/>
    <p:sldId id="347" r:id="rId42"/>
    <p:sldId id="312" r:id="rId43"/>
    <p:sldId id="348" r:id="rId44"/>
    <p:sldId id="314" r:id="rId45"/>
    <p:sldId id="349" r:id="rId46"/>
    <p:sldId id="350" r:id="rId47"/>
    <p:sldId id="316" r:id="rId4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1741" autoAdjust="0"/>
  </p:normalViewPr>
  <p:slideViewPr>
    <p:cSldViewPr>
      <p:cViewPr varScale="1">
        <p:scale>
          <a:sx n="67" d="100"/>
          <a:sy n="67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 Ananindeua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Ananindeua!$D$12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Ananindeua!$C$13:$C$14</c:f>
              <c:strCache>
                <c:ptCount val="2"/>
                <c:pt idx="0">
                  <c:v>2016 2</c:v>
                </c:pt>
                <c:pt idx="1">
                  <c:v>2018 1</c:v>
                </c:pt>
              </c:strCache>
            </c:strRef>
          </c:cat>
          <c:val>
            <c:numRef>
              <c:f>Ananindeua!$D$13:$D$14</c:f>
              <c:numCache>
                <c:formatCode>General</c:formatCode>
                <c:ptCount val="2"/>
                <c:pt idx="0">
                  <c:v>223</c:v>
                </c:pt>
                <c:pt idx="1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04-4166-B984-C94BCEF1F15B}"/>
            </c:ext>
          </c:extLst>
        </c:ser>
        <c:ser>
          <c:idx val="1"/>
          <c:order val="1"/>
          <c:tx>
            <c:strRef>
              <c:f>Ananindeua!$E$12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Ananindeua!$C$13:$C$14</c:f>
              <c:strCache>
                <c:ptCount val="2"/>
                <c:pt idx="0">
                  <c:v>2016 2</c:v>
                </c:pt>
                <c:pt idx="1">
                  <c:v>2018 1</c:v>
                </c:pt>
              </c:strCache>
            </c:strRef>
          </c:cat>
          <c:val>
            <c:numRef>
              <c:f>Ananindeua!$E$13:$E$14</c:f>
              <c:numCache>
                <c:formatCode>General</c:formatCode>
                <c:ptCount val="2"/>
                <c:pt idx="0">
                  <c:v>222</c:v>
                </c:pt>
                <c:pt idx="1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04-4166-B984-C94BCEF1F15B}"/>
            </c:ext>
          </c:extLst>
        </c:ser>
        <c:ser>
          <c:idx val="2"/>
          <c:order val="2"/>
          <c:tx>
            <c:strRef>
              <c:f>Ananindeua!$F$12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cat>
            <c:strRef>
              <c:f>Ananindeua!$C$13:$C$14</c:f>
              <c:strCache>
                <c:ptCount val="2"/>
                <c:pt idx="0">
                  <c:v>2016 2</c:v>
                </c:pt>
                <c:pt idx="1">
                  <c:v>2018 1</c:v>
                </c:pt>
              </c:strCache>
            </c:strRef>
          </c:cat>
          <c:val>
            <c:numRef>
              <c:f>Ananindeua!$F$13:$F$14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04-4166-B984-C94BCEF1F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10300160"/>
        <c:axId val="110302336"/>
      </c:barChart>
      <c:catAx>
        <c:axId val="110300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10302336"/>
        <c:crosses val="autoZero"/>
        <c:auto val="1"/>
        <c:lblAlgn val="ctr"/>
        <c:lblOffset val="100"/>
        <c:noMultiLvlLbl val="0"/>
      </c:catAx>
      <c:valAx>
        <c:axId val="11030233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1030016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Campus</a:t>
            </a:r>
            <a:r>
              <a:rPr lang="pt-BR" baseline="0" dirty="0"/>
              <a:t> Cametá </a:t>
            </a:r>
            <a:endParaRPr lang="pt-BR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Cametá!$D$14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Cametá!$C$15:$C$17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Cametá!$D$15:$D$17</c:f>
              <c:numCache>
                <c:formatCode>General</c:formatCode>
                <c:ptCount val="3"/>
                <c:pt idx="0">
                  <c:v>87</c:v>
                </c:pt>
                <c:pt idx="1">
                  <c:v>157</c:v>
                </c:pt>
                <c:pt idx="2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1C-43A2-9204-5AEDD85925F0}"/>
            </c:ext>
          </c:extLst>
        </c:ser>
        <c:ser>
          <c:idx val="1"/>
          <c:order val="1"/>
          <c:tx>
            <c:strRef>
              <c:f>Cametá!$E$14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Cametá!$C$15:$C$17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Cametá!$E$15:$E$17</c:f>
              <c:numCache>
                <c:formatCode>General</c:formatCode>
                <c:ptCount val="3"/>
                <c:pt idx="0">
                  <c:v>87</c:v>
                </c:pt>
                <c:pt idx="1">
                  <c:v>122</c:v>
                </c:pt>
                <c:pt idx="2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1C-43A2-9204-5AEDD85925F0}"/>
            </c:ext>
          </c:extLst>
        </c:ser>
        <c:ser>
          <c:idx val="2"/>
          <c:order val="2"/>
          <c:tx>
            <c:strRef>
              <c:f>Cametá!$F$14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Cametá!$C$15:$C$17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Cametá!$F$15:$F$17</c:f>
              <c:numCache>
                <c:formatCode>General</c:formatCode>
                <c:ptCount val="3"/>
                <c:pt idx="0">
                  <c:v>0</c:v>
                </c:pt>
                <c:pt idx="1">
                  <c:v>35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1C-43A2-9204-5AEDD8592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9123200"/>
        <c:axId val="99124736"/>
      </c:barChart>
      <c:catAx>
        <c:axId val="99123200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99124736"/>
        <c:crosses val="autoZero"/>
        <c:auto val="1"/>
        <c:lblAlgn val="ctr"/>
        <c:lblOffset val="100"/>
        <c:noMultiLvlLbl val="0"/>
      </c:catAx>
      <c:valAx>
        <c:axId val="9912473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991232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</a:t>
            </a:r>
            <a:r>
              <a:rPr lang="pt-BR" baseline="0"/>
              <a:t> Itaituba</a:t>
            </a:r>
            <a:endParaRPr lang="pt-BR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Itaituba!$D$1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Itaituba!$C$2</c:f>
              <c:numCache>
                <c:formatCode>General</c:formatCode>
                <c:ptCount val="1"/>
                <c:pt idx="0">
                  <c:v>2018</c:v>
                </c:pt>
              </c:numCache>
            </c:numRef>
          </c:cat>
          <c:val>
            <c:numRef>
              <c:f>Itaituba!$D$2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8A-4804-9A75-97404007AAA4}"/>
            </c:ext>
          </c:extLst>
        </c:ser>
        <c:ser>
          <c:idx val="1"/>
          <c:order val="1"/>
          <c:tx>
            <c:strRef>
              <c:f>Itaituba!$E$1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Itaituba!$C$2</c:f>
              <c:numCache>
                <c:formatCode>General</c:formatCode>
                <c:ptCount val="1"/>
                <c:pt idx="0">
                  <c:v>2018</c:v>
                </c:pt>
              </c:numCache>
            </c:numRef>
          </c:cat>
          <c:val>
            <c:numRef>
              <c:f>Itaituba!$E$2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8A-4804-9A75-97404007AA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9264768"/>
        <c:axId val="99560064"/>
      </c:barChart>
      <c:catAx>
        <c:axId val="9926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9560064"/>
        <c:crosses val="autoZero"/>
        <c:auto val="1"/>
        <c:lblAlgn val="ctr"/>
        <c:lblOffset val="100"/>
        <c:noMultiLvlLbl val="0"/>
      </c:catAx>
      <c:valAx>
        <c:axId val="9956006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9926476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 Marabá Industrial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'Marabá Industrial'!$D$27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'Marabá Industrial'!$C$28</c:f>
              <c:numCache>
                <c:formatCode>#\ ?/?</c:formatCode>
                <c:ptCount val="1"/>
                <c:pt idx="0">
                  <c:v>2017.5</c:v>
                </c:pt>
              </c:numCache>
            </c:numRef>
          </c:cat>
          <c:val>
            <c:numRef>
              <c:f>'Marabá Industrial'!$D$28</c:f>
              <c:numCache>
                <c:formatCode>General</c:formatCode>
                <c:ptCount val="1"/>
                <c:pt idx="0">
                  <c:v>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4F-41B2-8D61-2CC6E43B97F2}"/>
            </c:ext>
          </c:extLst>
        </c:ser>
        <c:ser>
          <c:idx val="1"/>
          <c:order val="1"/>
          <c:tx>
            <c:strRef>
              <c:f>'Marabá Industrial'!$E$27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'Marabá Industrial'!$C$28</c:f>
              <c:numCache>
                <c:formatCode>#\ ?/?</c:formatCode>
                <c:ptCount val="1"/>
                <c:pt idx="0">
                  <c:v>2017.5</c:v>
                </c:pt>
              </c:numCache>
            </c:numRef>
          </c:cat>
          <c:val>
            <c:numRef>
              <c:f>'Marabá Industrial'!$E$28</c:f>
              <c:numCache>
                <c:formatCode>General</c:formatCode>
                <c:ptCount val="1"/>
                <c:pt idx="0">
                  <c:v>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4F-41B2-8D61-2CC6E43B97F2}"/>
            </c:ext>
          </c:extLst>
        </c:ser>
        <c:ser>
          <c:idx val="2"/>
          <c:order val="2"/>
          <c:tx>
            <c:strRef>
              <c:f>'Marabá Industrial'!$F$27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'Marabá Industrial'!$C$28</c:f>
              <c:numCache>
                <c:formatCode>#\ ?/?</c:formatCode>
                <c:ptCount val="1"/>
                <c:pt idx="0">
                  <c:v>2017.5</c:v>
                </c:pt>
              </c:numCache>
            </c:numRef>
          </c:cat>
          <c:val>
            <c:numRef>
              <c:f>'Marabá Industrial'!$F$28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4F-41B2-8D61-2CC6E43B97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8655232"/>
        <c:axId val="98693888"/>
      </c:barChart>
      <c:catAx>
        <c:axId val="98655232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98693888"/>
        <c:crosses val="autoZero"/>
        <c:auto val="1"/>
        <c:lblAlgn val="ctr"/>
        <c:lblOffset val="100"/>
        <c:noMultiLvlLbl val="0"/>
      </c:catAx>
      <c:valAx>
        <c:axId val="9869388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986552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 Marabá Rural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'Marabá Rural'!$D$12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'Marabá Rural'!$C$13:$C$15</c:f>
              <c:numCache>
                <c:formatCode>#\ ?/?</c:formatCode>
                <c:ptCount val="3"/>
                <c:pt idx="0">
                  <c:v>2015.5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'Marabá Rural'!$D$13:$D$15</c:f>
              <c:numCache>
                <c:formatCode>General</c:formatCode>
                <c:ptCount val="3"/>
                <c:pt idx="0">
                  <c:v>43</c:v>
                </c:pt>
                <c:pt idx="1">
                  <c:v>45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C0-43E7-92F1-FD6249685A20}"/>
            </c:ext>
          </c:extLst>
        </c:ser>
        <c:ser>
          <c:idx val="1"/>
          <c:order val="1"/>
          <c:tx>
            <c:strRef>
              <c:f>'Marabá Rural'!$E$12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'Marabá Rural'!$C$13:$C$15</c:f>
              <c:numCache>
                <c:formatCode>#\ ?/?</c:formatCode>
                <c:ptCount val="3"/>
                <c:pt idx="0">
                  <c:v>2015.5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'Marabá Rural'!$E$13:$E$15</c:f>
              <c:numCache>
                <c:formatCode>General</c:formatCode>
                <c:ptCount val="3"/>
                <c:pt idx="0">
                  <c:v>44</c:v>
                </c:pt>
                <c:pt idx="1">
                  <c:v>47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C0-43E7-92F1-FD6249685A20}"/>
            </c:ext>
          </c:extLst>
        </c:ser>
        <c:ser>
          <c:idx val="2"/>
          <c:order val="2"/>
          <c:tx>
            <c:strRef>
              <c:f>'Marabá Rural'!$F$12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8.3333333333333332E-3"/>
                  <c:y val="0.106481481481481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3C0-43E7-92F1-FD6249685A20}"/>
                </c:ext>
              </c:extLst>
            </c:dLbl>
            <c:dLbl>
              <c:idx val="1"/>
              <c:layout>
                <c:manualLayout>
                  <c:x val="-5.5555555555555558E-3"/>
                  <c:y val="0.115740740740740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3C0-43E7-92F1-FD6249685A2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'Marabá Rural'!$C$13:$C$15</c:f>
              <c:numCache>
                <c:formatCode>#\ ?/?</c:formatCode>
                <c:ptCount val="3"/>
                <c:pt idx="0">
                  <c:v>2015.5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'Marabá Rural'!$F$13:$F$15</c:f>
              <c:numCache>
                <c:formatCode>General</c:formatCode>
                <c:ptCount val="3"/>
                <c:pt idx="0">
                  <c:v>-1</c:v>
                </c:pt>
                <c:pt idx="1">
                  <c:v>-2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C0-43E7-92F1-FD6249685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4022272"/>
        <c:axId val="94048640"/>
      </c:barChart>
      <c:catAx>
        <c:axId val="94022272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94048640"/>
        <c:crosses val="autoZero"/>
        <c:auto val="1"/>
        <c:lblAlgn val="ctr"/>
        <c:lblOffset val="100"/>
        <c:noMultiLvlLbl val="0"/>
      </c:catAx>
      <c:valAx>
        <c:axId val="9404864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940222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 Óbidos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Óbidos!$D$13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Óbidos!$C$14:$C$16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Óbidos!$D$14:$D$16</c:f>
              <c:numCache>
                <c:formatCode>General</c:formatCode>
                <c:ptCount val="3"/>
                <c:pt idx="0">
                  <c:v>41</c:v>
                </c:pt>
                <c:pt idx="1">
                  <c:v>117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25-4888-81B2-8EC5BB86EECB}"/>
            </c:ext>
          </c:extLst>
        </c:ser>
        <c:ser>
          <c:idx val="1"/>
          <c:order val="1"/>
          <c:tx>
            <c:strRef>
              <c:f>Óbidos!$E$13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Óbidos!$C$14:$C$16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Óbidos!$E$14:$E$16</c:f>
              <c:numCache>
                <c:formatCode>General</c:formatCode>
                <c:ptCount val="3"/>
                <c:pt idx="0">
                  <c:v>41</c:v>
                </c:pt>
                <c:pt idx="1">
                  <c:v>117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25-4888-81B2-8EC5BB86EECB}"/>
            </c:ext>
          </c:extLst>
        </c:ser>
        <c:ser>
          <c:idx val="2"/>
          <c:order val="2"/>
          <c:tx>
            <c:strRef>
              <c:f>Óbidos!$F$13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Óbidos!$C$14:$C$16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Óbidos!$F$14:$F$16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25-4888-81B2-8EC5BB86E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1733376"/>
        <c:axId val="91745664"/>
      </c:barChart>
      <c:catAx>
        <c:axId val="91733376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91745664"/>
        <c:crosses val="autoZero"/>
        <c:auto val="1"/>
        <c:lblAlgn val="ctr"/>
        <c:lblOffset val="100"/>
        <c:noMultiLvlLbl val="0"/>
      </c:catAx>
      <c:valAx>
        <c:axId val="9174566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917333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 Paragominas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Paragominas!$D$12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Paragominas!$C$13:$C$14</c:f>
              <c:numCache>
                <c:formatCode>#\ ?/?</c:formatCode>
                <c:ptCount val="2"/>
                <c:pt idx="0">
                  <c:v>2016.5</c:v>
                </c:pt>
                <c:pt idx="1">
                  <c:v>2018.5</c:v>
                </c:pt>
              </c:numCache>
            </c:numRef>
          </c:cat>
          <c:val>
            <c:numRef>
              <c:f>Paragominas!$D$13:$D$14</c:f>
              <c:numCache>
                <c:formatCode>General</c:formatCode>
                <c:ptCount val="2"/>
                <c:pt idx="0">
                  <c:v>219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EA-4B87-AEE4-1F351D0A9148}"/>
            </c:ext>
          </c:extLst>
        </c:ser>
        <c:ser>
          <c:idx val="1"/>
          <c:order val="1"/>
          <c:tx>
            <c:strRef>
              <c:f>Paragominas!$E$12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Paragominas!$C$13:$C$14</c:f>
              <c:numCache>
                <c:formatCode>#\ ?/?</c:formatCode>
                <c:ptCount val="2"/>
                <c:pt idx="0">
                  <c:v>2016.5</c:v>
                </c:pt>
                <c:pt idx="1">
                  <c:v>2018.5</c:v>
                </c:pt>
              </c:numCache>
            </c:numRef>
          </c:cat>
          <c:val>
            <c:numRef>
              <c:f>Paragominas!$E$13:$E$14</c:f>
              <c:numCache>
                <c:formatCode>General</c:formatCode>
                <c:ptCount val="2"/>
                <c:pt idx="0">
                  <c:v>131</c:v>
                </c:pt>
                <c:pt idx="1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EA-4B87-AEE4-1F351D0A9148}"/>
            </c:ext>
          </c:extLst>
        </c:ser>
        <c:ser>
          <c:idx val="2"/>
          <c:order val="2"/>
          <c:tx>
            <c:strRef>
              <c:f>Paragominas!$F$12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Paragominas!$C$13:$C$14</c:f>
              <c:numCache>
                <c:formatCode>#\ ?/?</c:formatCode>
                <c:ptCount val="2"/>
                <c:pt idx="0">
                  <c:v>2016.5</c:v>
                </c:pt>
                <c:pt idx="1">
                  <c:v>2018.5</c:v>
                </c:pt>
              </c:numCache>
            </c:numRef>
          </c:cat>
          <c:val>
            <c:numRef>
              <c:f>Paragominas!$F$13:$F$14</c:f>
              <c:numCache>
                <c:formatCode>General</c:formatCode>
                <c:ptCount val="2"/>
                <c:pt idx="0">
                  <c:v>88</c:v>
                </c:pt>
                <c:pt idx="1">
                  <c:v>-1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EA-4B87-AEE4-1F351D0A91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6167424"/>
        <c:axId val="76189696"/>
      </c:barChart>
      <c:catAx>
        <c:axId val="76167424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76189696"/>
        <c:crosses val="autoZero"/>
        <c:auto val="1"/>
        <c:lblAlgn val="ctr"/>
        <c:lblOffset val="100"/>
        <c:noMultiLvlLbl val="0"/>
      </c:catAx>
      <c:valAx>
        <c:axId val="7618969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7616742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</a:t>
            </a:r>
            <a:r>
              <a:rPr lang="pt-BR" baseline="0"/>
              <a:t> Parauapebas</a:t>
            </a:r>
            <a:endParaRPr lang="pt-BR"/>
          </a:p>
        </c:rich>
      </c:tx>
      <c:layout>
        <c:manualLayout>
          <c:xMode val="edge"/>
          <c:yMode val="edge"/>
          <c:x val="0.31903477690288712"/>
          <c:y val="4.1666666666666664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Parauapebas!$D$10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Parauapebas!$C$11</c:f>
              <c:numCache>
                <c:formatCode>#\ ?/?</c:formatCode>
                <c:ptCount val="1"/>
                <c:pt idx="0">
                  <c:v>2017.5</c:v>
                </c:pt>
              </c:numCache>
            </c:numRef>
          </c:cat>
          <c:val>
            <c:numRef>
              <c:f>Parauapebas!$D$11</c:f>
              <c:numCache>
                <c:formatCode>General</c:formatCode>
                <c:ptCount val="1"/>
                <c:pt idx="0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07-4F5A-8E56-989529437094}"/>
            </c:ext>
          </c:extLst>
        </c:ser>
        <c:ser>
          <c:idx val="1"/>
          <c:order val="1"/>
          <c:tx>
            <c:strRef>
              <c:f>Parauapebas!$E$10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Parauapebas!$C$11</c:f>
              <c:numCache>
                <c:formatCode>#\ ?/?</c:formatCode>
                <c:ptCount val="1"/>
                <c:pt idx="0">
                  <c:v>2017.5</c:v>
                </c:pt>
              </c:numCache>
            </c:numRef>
          </c:cat>
          <c:val>
            <c:numRef>
              <c:f>Parauapebas!$E$11</c:f>
              <c:numCache>
                <c:formatCode>General</c:formatCode>
                <c:ptCount val="1"/>
                <c:pt idx="0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07-4F5A-8E56-989529437094}"/>
            </c:ext>
          </c:extLst>
        </c:ser>
        <c:ser>
          <c:idx val="2"/>
          <c:order val="2"/>
          <c:tx>
            <c:strRef>
              <c:f>Parauapebas!$F$10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Parauapebas!$C$11</c:f>
              <c:numCache>
                <c:formatCode>#\ ?/?</c:formatCode>
                <c:ptCount val="1"/>
                <c:pt idx="0">
                  <c:v>2017.5</c:v>
                </c:pt>
              </c:numCache>
            </c:numRef>
          </c:cat>
          <c:val>
            <c:numRef>
              <c:f>Parauapebas!$F$11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07-4F5A-8E56-9895294370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8511616"/>
        <c:axId val="68513152"/>
      </c:barChart>
      <c:catAx>
        <c:axId val="68511616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68513152"/>
        <c:crosses val="autoZero"/>
        <c:auto val="1"/>
        <c:lblAlgn val="ctr"/>
        <c:lblOffset val="100"/>
        <c:noMultiLvlLbl val="0"/>
      </c:catAx>
      <c:valAx>
        <c:axId val="6851315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685116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</a:t>
            </a:r>
            <a:r>
              <a:rPr lang="pt-BR" baseline="0"/>
              <a:t> Santarém</a:t>
            </a:r>
            <a:endParaRPr lang="pt-BR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4682852143482062E-2"/>
          <c:y val="0.16740959463400409"/>
          <c:w val="0.87087270341207346"/>
          <c:h val="0.642300962379702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Santarém!$D$17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Santarém!$C$18:$C$20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Santarém!$D$18:$D$20</c:f>
              <c:numCache>
                <c:formatCode>General</c:formatCode>
                <c:ptCount val="3"/>
                <c:pt idx="0">
                  <c:v>30</c:v>
                </c:pt>
                <c:pt idx="1">
                  <c:v>120</c:v>
                </c:pt>
                <c:pt idx="2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3-45DC-AF58-0EF5339A29D7}"/>
            </c:ext>
          </c:extLst>
        </c:ser>
        <c:ser>
          <c:idx val="1"/>
          <c:order val="1"/>
          <c:tx>
            <c:strRef>
              <c:f>Santarém!$E$17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Santarém!$C$18:$C$20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Santarém!$E$18:$E$20</c:f>
              <c:numCache>
                <c:formatCode>General</c:formatCode>
                <c:ptCount val="3"/>
                <c:pt idx="0">
                  <c:v>60</c:v>
                </c:pt>
                <c:pt idx="1">
                  <c:v>81</c:v>
                </c:pt>
                <c:pt idx="2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53-45DC-AF58-0EF5339A29D7}"/>
            </c:ext>
          </c:extLst>
        </c:ser>
        <c:ser>
          <c:idx val="2"/>
          <c:order val="2"/>
          <c:tx>
            <c:strRef>
              <c:f>Santarém!$F$17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8.3333333333333332E-3"/>
                  <c:y val="0.217592592592592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853-45DC-AF58-0EF5339A29D7}"/>
                </c:ext>
              </c:extLst>
            </c:dLbl>
            <c:dLbl>
              <c:idx val="2"/>
              <c:layout>
                <c:manualLayout>
                  <c:x val="1.0185067526415994E-16"/>
                  <c:y val="0.11111111111111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853-45DC-AF58-0EF5339A29D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Santarém!$C$18:$C$20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Santarém!$F$18:$F$20</c:f>
              <c:numCache>
                <c:formatCode>General</c:formatCode>
                <c:ptCount val="3"/>
                <c:pt idx="0">
                  <c:v>-30</c:v>
                </c:pt>
                <c:pt idx="1">
                  <c:v>39</c:v>
                </c:pt>
                <c:pt idx="2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53-45DC-AF58-0EF5339A29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8160512"/>
        <c:axId val="12604160"/>
      </c:barChart>
      <c:catAx>
        <c:axId val="68160512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12604160"/>
        <c:crosses val="autoZero"/>
        <c:auto val="1"/>
        <c:lblAlgn val="ctr"/>
        <c:lblOffset val="100"/>
        <c:noMultiLvlLbl val="0"/>
      </c:catAx>
      <c:valAx>
        <c:axId val="1260416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681605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 Tucuruí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Tucuruí!$D$20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Tucuruí!$C$21:$C$23</c:f>
              <c:numCache>
                <c:formatCode>#\ ?/?</c:formatCode>
                <c:ptCount val="3"/>
                <c:pt idx="0">
                  <c:v>2015.5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Tucuruí!$D$21:$D$23</c:f>
              <c:numCache>
                <c:formatCode>General</c:formatCode>
                <c:ptCount val="3"/>
                <c:pt idx="0">
                  <c:v>105</c:v>
                </c:pt>
                <c:pt idx="1">
                  <c:v>107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88-4A8D-BD77-73459917E7F4}"/>
            </c:ext>
          </c:extLst>
        </c:ser>
        <c:ser>
          <c:idx val="1"/>
          <c:order val="1"/>
          <c:tx>
            <c:strRef>
              <c:f>Tucuruí!$E$20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Tucuruí!$C$21:$C$23</c:f>
              <c:numCache>
                <c:formatCode>#\ ?/?</c:formatCode>
                <c:ptCount val="3"/>
                <c:pt idx="0">
                  <c:v>2015.5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Tucuruí!$E$21:$E$23</c:f>
              <c:numCache>
                <c:formatCode>General</c:formatCode>
                <c:ptCount val="3"/>
                <c:pt idx="0">
                  <c:v>105</c:v>
                </c:pt>
                <c:pt idx="1">
                  <c:v>107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88-4A8D-BD77-73459917E7F4}"/>
            </c:ext>
          </c:extLst>
        </c:ser>
        <c:ser>
          <c:idx val="2"/>
          <c:order val="2"/>
          <c:tx>
            <c:strRef>
              <c:f>Tucuruí!$F$20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cat>
            <c:numRef>
              <c:f>Tucuruí!$C$21:$C$23</c:f>
              <c:numCache>
                <c:formatCode>#\ ?/?</c:formatCode>
                <c:ptCount val="3"/>
                <c:pt idx="0">
                  <c:v>2015.5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Tucuruí!$F$21:$F$23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88-4A8D-BD77-73459917E7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3425920"/>
        <c:axId val="63511168"/>
      </c:barChart>
      <c:catAx>
        <c:axId val="63425920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63511168"/>
        <c:crosses val="autoZero"/>
        <c:auto val="1"/>
        <c:lblAlgn val="ctr"/>
        <c:lblOffset val="100"/>
        <c:noMultiLvlLbl val="0"/>
      </c:catAx>
      <c:valAx>
        <c:axId val="635111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6342592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</a:t>
            </a:r>
            <a:r>
              <a:rPr lang="pt-BR" baseline="0"/>
              <a:t> Vigia</a:t>
            </a:r>
            <a:endParaRPr lang="pt-BR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Vigia!$D$21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Vigia!$C$22:$C$24</c:f>
              <c:numCache>
                <c:formatCode>#\ ?/?</c:formatCode>
                <c:ptCount val="3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</c:numCache>
            </c:numRef>
          </c:cat>
          <c:val>
            <c:numRef>
              <c:f>Vigia!$D$22:$D$24</c:f>
              <c:numCache>
                <c:formatCode>General</c:formatCode>
                <c:ptCount val="3"/>
                <c:pt idx="0">
                  <c:v>164</c:v>
                </c:pt>
                <c:pt idx="1">
                  <c:v>88</c:v>
                </c:pt>
                <c:pt idx="2">
                  <c:v>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D9-4C6D-A441-BD32DD0B8E1F}"/>
            </c:ext>
          </c:extLst>
        </c:ser>
        <c:ser>
          <c:idx val="1"/>
          <c:order val="1"/>
          <c:tx>
            <c:strRef>
              <c:f>Vigia!$E$21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Vigia!$C$22:$C$24</c:f>
              <c:numCache>
                <c:formatCode>#\ ?/?</c:formatCode>
                <c:ptCount val="3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</c:numCache>
            </c:numRef>
          </c:cat>
          <c:val>
            <c:numRef>
              <c:f>Vigia!$E$22:$E$24</c:f>
              <c:numCache>
                <c:formatCode>General</c:formatCode>
                <c:ptCount val="3"/>
                <c:pt idx="0">
                  <c:v>165</c:v>
                </c:pt>
                <c:pt idx="1">
                  <c:v>88</c:v>
                </c:pt>
                <c:pt idx="2">
                  <c:v>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D9-4C6D-A441-BD32DD0B8E1F}"/>
            </c:ext>
          </c:extLst>
        </c:ser>
        <c:ser>
          <c:idx val="2"/>
          <c:order val="2"/>
          <c:tx>
            <c:strRef>
              <c:f>Vigia!$F$21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cat>
            <c:numRef>
              <c:f>Vigia!$C$22:$C$24</c:f>
              <c:numCache>
                <c:formatCode>#\ ?/?</c:formatCode>
                <c:ptCount val="3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</c:numCache>
            </c:numRef>
          </c:cat>
          <c:val>
            <c:numRef>
              <c:f>Vigia!$F$22:$F$24</c:f>
              <c:numCache>
                <c:formatCode>General</c:formatCode>
                <c:ptCount val="3"/>
                <c:pt idx="0">
                  <c:v>-1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D9-4C6D-A441-BD32DD0B8E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3159296"/>
        <c:axId val="52593024"/>
      </c:barChart>
      <c:catAx>
        <c:axId val="63159296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52593024"/>
        <c:crosses val="autoZero"/>
        <c:auto val="1"/>
        <c:lblAlgn val="ctr"/>
        <c:lblOffset val="100"/>
        <c:noMultiLvlLbl val="0"/>
      </c:catAx>
      <c:valAx>
        <c:axId val="525930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6315929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</a:t>
            </a:r>
            <a:r>
              <a:rPr lang="pt-BR" baseline="0"/>
              <a:t> Abaetetuba para 7 cursos subsequentes</a:t>
            </a:r>
            <a:endParaRPr lang="pt-BR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Abaetetuba!$E$45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Abaetetuba!$D$46:$D$49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Abaetetuba!$E$46:$E$49</c:f>
              <c:numCache>
                <c:formatCode>General</c:formatCode>
                <c:ptCount val="4"/>
                <c:pt idx="0">
                  <c:v>310</c:v>
                </c:pt>
                <c:pt idx="1">
                  <c:v>281</c:v>
                </c:pt>
                <c:pt idx="2">
                  <c:v>237</c:v>
                </c:pt>
                <c:pt idx="3">
                  <c:v>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2D-484F-BC7C-DC749E8F0EC3}"/>
            </c:ext>
          </c:extLst>
        </c:ser>
        <c:ser>
          <c:idx val="1"/>
          <c:order val="1"/>
          <c:tx>
            <c:strRef>
              <c:f>Abaetetuba!$F$45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Abaetetuba!$D$46:$D$49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Abaetetuba!$F$46:$F$49</c:f>
              <c:numCache>
                <c:formatCode>General</c:formatCode>
                <c:ptCount val="4"/>
                <c:pt idx="0">
                  <c:v>269</c:v>
                </c:pt>
                <c:pt idx="1">
                  <c:v>282</c:v>
                </c:pt>
                <c:pt idx="2">
                  <c:v>238</c:v>
                </c:pt>
                <c:pt idx="3">
                  <c:v>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2D-484F-BC7C-DC749E8F0EC3}"/>
            </c:ext>
          </c:extLst>
        </c:ser>
        <c:ser>
          <c:idx val="2"/>
          <c:order val="2"/>
          <c:tx>
            <c:strRef>
              <c:f>Abaetetuba!$G$45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C2D-484F-BC7C-DC749E8F0EC3}"/>
                </c:ext>
              </c:extLst>
            </c:dLbl>
            <c:dLbl>
              <c:idx val="2"/>
              <c:layout>
                <c:manualLayout>
                  <c:x val="-2.7777777777777809E-3"/>
                  <c:y val="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C2D-484F-BC7C-DC749E8F0EC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Abaetetuba!$D$46:$D$49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Abaetetuba!$G$46:$G$49</c:f>
              <c:numCache>
                <c:formatCode>General</c:formatCode>
                <c:ptCount val="4"/>
                <c:pt idx="0">
                  <c:v>41</c:v>
                </c:pt>
                <c:pt idx="1">
                  <c:v>-1</c:v>
                </c:pt>
                <c:pt idx="2">
                  <c:v>-1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2D-484F-BC7C-DC749E8F0E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3771264"/>
        <c:axId val="75112448"/>
      </c:barChart>
      <c:catAx>
        <c:axId val="73771264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75112448"/>
        <c:crosses val="autoZero"/>
        <c:auto val="1"/>
        <c:lblAlgn val="ctr"/>
        <c:lblOffset val="100"/>
        <c:noMultiLvlLbl val="0"/>
      </c:catAx>
      <c:valAx>
        <c:axId val="7511244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737712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 Altamira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Altamira!$D$19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Altamira!$C$20:$C$23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Altamira!$D$20:$D$23</c:f>
              <c:numCache>
                <c:formatCode>General</c:formatCode>
                <c:ptCount val="4"/>
                <c:pt idx="0">
                  <c:v>124</c:v>
                </c:pt>
                <c:pt idx="1">
                  <c:v>68</c:v>
                </c:pt>
                <c:pt idx="2">
                  <c:v>220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89-48F8-AE38-0D492CA2B0CF}"/>
            </c:ext>
          </c:extLst>
        </c:ser>
        <c:ser>
          <c:idx val="1"/>
          <c:order val="1"/>
          <c:tx>
            <c:strRef>
              <c:f>Altamira!$E$19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Altamira!$C$20:$C$23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Altamira!$E$20:$E$23</c:f>
              <c:numCache>
                <c:formatCode>General</c:formatCode>
                <c:ptCount val="4"/>
                <c:pt idx="0">
                  <c:v>124</c:v>
                </c:pt>
                <c:pt idx="1">
                  <c:v>67</c:v>
                </c:pt>
                <c:pt idx="2">
                  <c:v>220</c:v>
                </c:pt>
                <c:pt idx="3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89-48F8-AE38-0D492CA2B0CF}"/>
            </c:ext>
          </c:extLst>
        </c:ser>
        <c:ser>
          <c:idx val="2"/>
          <c:order val="2"/>
          <c:tx>
            <c:strRef>
              <c:f>Altamira!$F$19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Altamira!$C$20:$C$23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Altamira!$F$20:$F$23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89-48F8-AE38-0D492CA2B0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09598976"/>
        <c:axId val="109604864"/>
      </c:barChart>
      <c:catAx>
        <c:axId val="109598976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109604864"/>
        <c:crosses val="autoZero"/>
        <c:auto val="1"/>
        <c:lblAlgn val="ctr"/>
        <c:lblOffset val="100"/>
        <c:noMultiLvlLbl val="0"/>
      </c:catAx>
      <c:valAx>
        <c:axId val="10960486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095989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</a:t>
            </a:r>
            <a:r>
              <a:rPr lang="pt-BR" baseline="0"/>
              <a:t> Cametá </a:t>
            </a:r>
            <a:endParaRPr lang="pt-BR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Cametá!$D$14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Cametá!$C$15:$C$17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Cametá!$D$15:$D$17</c:f>
              <c:numCache>
                <c:formatCode>General</c:formatCode>
                <c:ptCount val="3"/>
                <c:pt idx="0">
                  <c:v>87</c:v>
                </c:pt>
                <c:pt idx="1">
                  <c:v>157</c:v>
                </c:pt>
                <c:pt idx="2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1B-4A98-8A44-616894D6916E}"/>
            </c:ext>
          </c:extLst>
        </c:ser>
        <c:ser>
          <c:idx val="1"/>
          <c:order val="1"/>
          <c:tx>
            <c:strRef>
              <c:f>Cametá!$E$14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Cametá!$C$15:$C$17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Cametá!$E$15:$E$17</c:f>
              <c:numCache>
                <c:formatCode>General</c:formatCode>
                <c:ptCount val="3"/>
                <c:pt idx="0">
                  <c:v>87</c:v>
                </c:pt>
                <c:pt idx="1">
                  <c:v>122</c:v>
                </c:pt>
                <c:pt idx="2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1B-4A98-8A44-616894D6916E}"/>
            </c:ext>
          </c:extLst>
        </c:ser>
        <c:ser>
          <c:idx val="2"/>
          <c:order val="2"/>
          <c:tx>
            <c:strRef>
              <c:f>Cametá!$F$14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Cametá!$C$15:$C$17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Cametá!$F$15:$F$17</c:f>
              <c:numCache>
                <c:formatCode>General</c:formatCode>
                <c:ptCount val="3"/>
                <c:pt idx="0">
                  <c:v>0</c:v>
                </c:pt>
                <c:pt idx="1">
                  <c:v>35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1B-4A98-8A44-616894D691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9123200"/>
        <c:axId val="99124736"/>
      </c:barChart>
      <c:catAx>
        <c:axId val="99123200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99124736"/>
        <c:crosses val="autoZero"/>
        <c:auto val="1"/>
        <c:lblAlgn val="ctr"/>
        <c:lblOffset val="100"/>
        <c:noMultiLvlLbl val="0"/>
      </c:catAx>
      <c:valAx>
        <c:axId val="9912473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991232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</a:t>
            </a:r>
            <a:r>
              <a:rPr lang="pt-BR" baseline="0"/>
              <a:t> Conceição do Araguaia</a:t>
            </a:r>
            <a:endParaRPr lang="pt-BR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'Conc. Do Araguaia'!$D$22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'Conc. Do Araguaia'!$C$23:$C$26</c:f>
              <c:numCache>
                <c:formatCode>#\ ?/?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'Conc. Do Araguaia'!$D$23:$D$26</c:f>
              <c:numCache>
                <c:formatCode>General</c:formatCode>
                <c:ptCount val="4"/>
                <c:pt idx="0">
                  <c:v>112</c:v>
                </c:pt>
                <c:pt idx="1">
                  <c:v>76</c:v>
                </c:pt>
                <c:pt idx="2">
                  <c:v>128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8B-42E7-A17F-EE70DB268978}"/>
            </c:ext>
          </c:extLst>
        </c:ser>
        <c:ser>
          <c:idx val="1"/>
          <c:order val="1"/>
          <c:tx>
            <c:strRef>
              <c:f>'Conc. Do Araguaia'!$E$22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'Conc. Do Araguaia'!$C$23:$C$26</c:f>
              <c:numCache>
                <c:formatCode>#\ ?/?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'Conc. Do Araguaia'!$E$23:$E$26</c:f>
              <c:numCache>
                <c:formatCode>General</c:formatCode>
                <c:ptCount val="4"/>
                <c:pt idx="0">
                  <c:v>114</c:v>
                </c:pt>
                <c:pt idx="1">
                  <c:v>91</c:v>
                </c:pt>
                <c:pt idx="2">
                  <c:v>127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8B-42E7-A17F-EE70DB268978}"/>
            </c:ext>
          </c:extLst>
        </c:ser>
        <c:ser>
          <c:idx val="2"/>
          <c:order val="2"/>
          <c:tx>
            <c:strRef>
              <c:f>'Conc. Do Araguaia'!$F$22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0.11111111111111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B8B-42E7-A17F-EE70DB268978}"/>
                </c:ext>
              </c:extLst>
            </c:dLbl>
            <c:dLbl>
              <c:idx val="1"/>
              <c:layout>
                <c:manualLayout>
                  <c:x val="0"/>
                  <c:y val="0.1666666666666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B8B-42E7-A17F-EE70DB26897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'Conc. Do Araguaia'!$C$23:$C$26</c:f>
              <c:numCache>
                <c:formatCode>#\ ?/?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'Conc. Do Araguaia'!$F$23:$F$26</c:f>
              <c:numCache>
                <c:formatCode>General</c:formatCode>
                <c:ptCount val="4"/>
                <c:pt idx="0">
                  <c:v>-2</c:v>
                </c:pt>
                <c:pt idx="1">
                  <c:v>-15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8B-42E7-A17F-EE70DB2689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85120128"/>
        <c:axId val="85121664"/>
      </c:barChart>
      <c:catAx>
        <c:axId val="85120128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85121664"/>
        <c:crosses val="autoZero"/>
        <c:auto val="1"/>
        <c:lblAlgn val="ctr"/>
        <c:lblOffset val="100"/>
        <c:noMultiLvlLbl val="0"/>
      </c:catAx>
      <c:valAx>
        <c:axId val="8512166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8512012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Campus</a:t>
            </a:r>
            <a:r>
              <a:rPr lang="pt-BR" baseline="0" dirty="0"/>
              <a:t> Belém </a:t>
            </a:r>
            <a:endParaRPr lang="pt-BR" dirty="0"/>
          </a:p>
        </c:rich>
      </c:tx>
      <c:layout>
        <c:manualLayout>
          <c:xMode val="edge"/>
          <c:yMode val="edge"/>
          <c:x val="0.31269087385352246"/>
          <c:y val="1.9579226492080947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Belém!$D$139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Belém!$C$140:$C$143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Belém!$D$140:$D$143</c:f>
              <c:numCache>
                <c:formatCode>General</c:formatCode>
                <c:ptCount val="4"/>
                <c:pt idx="0">
                  <c:v>375</c:v>
                </c:pt>
                <c:pt idx="1">
                  <c:v>658</c:v>
                </c:pt>
                <c:pt idx="2">
                  <c:v>374</c:v>
                </c:pt>
                <c:pt idx="3">
                  <c:v>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A4-40B5-AC01-6E37F202717D}"/>
            </c:ext>
          </c:extLst>
        </c:ser>
        <c:ser>
          <c:idx val="1"/>
          <c:order val="1"/>
          <c:tx>
            <c:strRef>
              <c:f>Belém!$E$139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Belém!$C$140:$C$143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Belém!$E$140:$E$143</c:f>
              <c:numCache>
                <c:formatCode>General</c:formatCode>
                <c:ptCount val="4"/>
                <c:pt idx="0">
                  <c:v>141</c:v>
                </c:pt>
                <c:pt idx="1">
                  <c:v>676</c:v>
                </c:pt>
                <c:pt idx="2">
                  <c:v>342</c:v>
                </c:pt>
                <c:pt idx="3">
                  <c:v>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A4-40B5-AC01-6E37F202717D}"/>
            </c:ext>
          </c:extLst>
        </c:ser>
        <c:ser>
          <c:idx val="2"/>
          <c:order val="2"/>
          <c:tx>
            <c:strRef>
              <c:f>Belém!$F$139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7777777777777779E-3"/>
                  <c:y val="0.101851851851851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FA4-40B5-AC01-6E37F202717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Belém!$C$140:$C$143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Belém!$F$140:$F$143</c:f>
              <c:numCache>
                <c:formatCode>General</c:formatCode>
                <c:ptCount val="4"/>
                <c:pt idx="0">
                  <c:v>234</c:v>
                </c:pt>
                <c:pt idx="1">
                  <c:v>-18</c:v>
                </c:pt>
                <c:pt idx="2">
                  <c:v>32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A4-40B5-AC01-6E37F2027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9403264"/>
        <c:axId val="99549952"/>
      </c:barChart>
      <c:catAx>
        <c:axId val="99403264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99549952"/>
        <c:crosses val="autoZero"/>
        <c:auto val="1"/>
        <c:lblAlgn val="ctr"/>
        <c:lblOffset val="100"/>
        <c:noMultiLvlLbl val="0"/>
      </c:catAx>
      <c:valAx>
        <c:axId val="9954995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994032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Campus</a:t>
            </a:r>
            <a:r>
              <a:rPr lang="pt-BR" baseline="0" dirty="0"/>
              <a:t> </a:t>
            </a:r>
            <a:r>
              <a:rPr lang="pt-BR" baseline="0" dirty="0" smtClean="0"/>
              <a:t>Bragança </a:t>
            </a:r>
            <a:endParaRPr lang="pt-BR" dirty="0"/>
          </a:p>
        </c:rich>
      </c:tx>
      <c:layout>
        <c:manualLayout>
          <c:xMode val="edge"/>
          <c:yMode val="edge"/>
          <c:x val="0.31269087385352246"/>
          <c:y val="1.9579226492080947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Belém!$D$139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Belém!$C$140:$C$143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Belém!$D$140:$D$143</c:f>
              <c:numCache>
                <c:formatCode>General</c:formatCode>
                <c:ptCount val="4"/>
                <c:pt idx="0">
                  <c:v>375</c:v>
                </c:pt>
                <c:pt idx="1">
                  <c:v>658</c:v>
                </c:pt>
                <c:pt idx="2">
                  <c:v>374</c:v>
                </c:pt>
                <c:pt idx="3">
                  <c:v>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A4-40B5-AC01-6E37F202717D}"/>
            </c:ext>
          </c:extLst>
        </c:ser>
        <c:ser>
          <c:idx val="1"/>
          <c:order val="1"/>
          <c:tx>
            <c:strRef>
              <c:f>Belém!$E$139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Belém!$C$140:$C$143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Belém!$E$140:$E$143</c:f>
              <c:numCache>
                <c:formatCode>General</c:formatCode>
                <c:ptCount val="4"/>
                <c:pt idx="0">
                  <c:v>141</c:v>
                </c:pt>
                <c:pt idx="1">
                  <c:v>676</c:v>
                </c:pt>
                <c:pt idx="2">
                  <c:v>342</c:v>
                </c:pt>
                <c:pt idx="3">
                  <c:v>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A4-40B5-AC01-6E37F202717D}"/>
            </c:ext>
          </c:extLst>
        </c:ser>
        <c:ser>
          <c:idx val="2"/>
          <c:order val="2"/>
          <c:tx>
            <c:strRef>
              <c:f>Belém!$F$139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7777777777777779E-3"/>
                  <c:y val="0.101851851851851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FA4-40B5-AC01-6E37F202717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Belém!$C$140:$C$143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Belém!$F$140:$F$143</c:f>
              <c:numCache>
                <c:formatCode>General</c:formatCode>
                <c:ptCount val="4"/>
                <c:pt idx="0">
                  <c:v>234</c:v>
                </c:pt>
                <c:pt idx="1">
                  <c:v>-18</c:v>
                </c:pt>
                <c:pt idx="2">
                  <c:v>32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A4-40B5-AC01-6E37F2027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9403264"/>
        <c:axId val="99549952"/>
      </c:barChart>
      <c:catAx>
        <c:axId val="99403264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99549952"/>
        <c:crosses val="autoZero"/>
        <c:auto val="1"/>
        <c:lblAlgn val="ctr"/>
        <c:lblOffset val="100"/>
        <c:noMultiLvlLbl val="0"/>
      </c:catAx>
      <c:valAx>
        <c:axId val="9954995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994032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</a:t>
            </a:r>
            <a:r>
              <a:rPr lang="pt-BR" baseline="0"/>
              <a:t> Breves</a:t>
            </a:r>
            <a:endParaRPr lang="pt-BR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Breves!$D$12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Breves!$C$13:$C$15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Breves!$D$13:$D$15</c:f>
              <c:numCache>
                <c:formatCode>General</c:formatCode>
                <c:ptCount val="3"/>
                <c:pt idx="0">
                  <c:v>40</c:v>
                </c:pt>
                <c:pt idx="1">
                  <c:v>91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27-4589-9782-C72014A03875}"/>
            </c:ext>
          </c:extLst>
        </c:ser>
        <c:ser>
          <c:idx val="1"/>
          <c:order val="1"/>
          <c:tx>
            <c:strRef>
              <c:f>Breves!$E$12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Breves!$C$13:$C$15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Breves!$E$13:$E$15</c:f>
              <c:numCache>
                <c:formatCode>General</c:formatCode>
                <c:ptCount val="3"/>
                <c:pt idx="0">
                  <c:v>41</c:v>
                </c:pt>
                <c:pt idx="1">
                  <c:v>82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27-4589-9782-C72014A03875}"/>
            </c:ext>
          </c:extLst>
        </c:ser>
        <c:ser>
          <c:idx val="2"/>
          <c:order val="2"/>
          <c:tx>
            <c:strRef>
              <c:f>Breves!$F$12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Breves!$C$13:$C$15</c:f>
              <c:numCache>
                <c:formatCode>#\ ?/?</c:formatCode>
                <c:ptCount val="3"/>
                <c:pt idx="0">
                  <c:v>2016.5</c:v>
                </c:pt>
                <c:pt idx="1">
                  <c:v>2017.5</c:v>
                </c:pt>
                <c:pt idx="2">
                  <c:v>2018.5</c:v>
                </c:pt>
              </c:numCache>
            </c:numRef>
          </c:cat>
          <c:val>
            <c:numRef>
              <c:f>Breves!$F$13:$F$15</c:f>
              <c:numCache>
                <c:formatCode>General</c:formatCode>
                <c:ptCount val="3"/>
                <c:pt idx="0">
                  <c:v>-1</c:v>
                </c:pt>
                <c:pt idx="1">
                  <c:v>9</c:v>
                </c:pt>
                <c:pt idx="2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27-4589-9782-C72014A038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53268864"/>
        <c:axId val="53270400"/>
      </c:barChart>
      <c:catAx>
        <c:axId val="53268864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53270400"/>
        <c:crosses val="autoZero"/>
        <c:auto val="1"/>
        <c:lblAlgn val="ctr"/>
        <c:lblOffset val="100"/>
        <c:noMultiLvlLbl val="0"/>
      </c:catAx>
      <c:valAx>
        <c:axId val="5327040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532688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Campus Castanhal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Castanhal!$D$24</c:f>
              <c:strCache>
                <c:ptCount val="1"/>
                <c:pt idx="0">
                  <c:v>Ingressantes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Castanhal!$C$25:$C$28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Castanhal!$D$25:$D$28</c:f>
              <c:numCache>
                <c:formatCode>General</c:formatCode>
                <c:ptCount val="4"/>
                <c:pt idx="0">
                  <c:v>118</c:v>
                </c:pt>
                <c:pt idx="1">
                  <c:v>71</c:v>
                </c:pt>
                <c:pt idx="2">
                  <c:v>142</c:v>
                </c:pt>
                <c:pt idx="3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C5-4E9E-B361-DA016B2C4DDB}"/>
            </c:ext>
          </c:extLst>
        </c:ser>
        <c:ser>
          <c:idx val="1"/>
          <c:order val="1"/>
          <c:tx>
            <c:strRef>
              <c:f>Castanhal!$E$24</c:f>
              <c:strCache>
                <c:ptCount val="1"/>
                <c:pt idx="0">
                  <c:v>Matriculados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Castanhal!$C$25:$C$28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Castanhal!$E$25:$E$28</c:f>
              <c:numCache>
                <c:formatCode>General</c:formatCode>
                <c:ptCount val="4"/>
                <c:pt idx="0">
                  <c:v>88</c:v>
                </c:pt>
                <c:pt idx="1">
                  <c:v>107</c:v>
                </c:pt>
                <c:pt idx="2">
                  <c:v>103</c:v>
                </c:pt>
                <c:pt idx="3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C5-4E9E-B361-DA016B2C4DDB}"/>
            </c:ext>
          </c:extLst>
        </c:ser>
        <c:ser>
          <c:idx val="2"/>
          <c:order val="2"/>
          <c:tx>
            <c:strRef>
              <c:f>Castanhal!$F$24</c:f>
              <c:strCache>
                <c:ptCount val="1"/>
                <c:pt idx="0">
                  <c:v>Diferença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0.208333333333333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0C5-4E9E-B361-DA016B2C4DD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Castanhal!$C$25:$C$28</c:f>
              <c:numCache>
                <c:formatCode>#\ ?/?</c:formatCode>
                <c:ptCount val="4"/>
                <c:pt idx="0">
                  <c:v>2015.5</c:v>
                </c:pt>
                <c:pt idx="1">
                  <c:v>2016.5</c:v>
                </c:pt>
                <c:pt idx="2">
                  <c:v>2017.5</c:v>
                </c:pt>
                <c:pt idx="3">
                  <c:v>2018.5</c:v>
                </c:pt>
              </c:numCache>
            </c:numRef>
          </c:cat>
          <c:val>
            <c:numRef>
              <c:f>Castanhal!$F$25:$F$28</c:f>
              <c:numCache>
                <c:formatCode>General</c:formatCode>
                <c:ptCount val="4"/>
                <c:pt idx="0">
                  <c:v>30</c:v>
                </c:pt>
                <c:pt idx="1">
                  <c:v>-36</c:v>
                </c:pt>
                <c:pt idx="2">
                  <c:v>39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0C5-4E9E-B361-DA016B2C4D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2831616"/>
        <c:axId val="62846848"/>
      </c:barChart>
      <c:catAx>
        <c:axId val="62831616"/>
        <c:scaling>
          <c:orientation val="minMax"/>
        </c:scaling>
        <c:delete val="0"/>
        <c:axPos val="b"/>
        <c:numFmt formatCode="#\ ?/?" sourceLinked="1"/>
        <c:majorTickMark val="none"/>
        <c:minorTickMark val="none"/>
        <c:tickLblPos val="nextTo"/>
        <c:crossAx val="62846848"/>
        <c:crosses val="autoZero"/>
        <c:auto val="1"/>
        <c:lblAlgn val="ctr"/>
        <c:lblOffset val="100"/>
        <c:noMultiLvlLbl val="0"/>
      </c:catAx>
      <c:valAx>
        <c:axId val="6284684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628316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724D8-1525-41ED-8F45-BD70BECD1158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6E601-70F5-4729-9914-83EDE15EB8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845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6E601-70F5-4729-9914-83EDE15EB838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149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6E601-70F5-4729-9914-83EDE15EB838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834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20/06/2018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</p:txBody>
      </p:sp>
    </p:spTree>
    <p:extLst>
      <p:ext uri="{BB962C8B-B14F-4D97-AF65-F5344CB8AC3E}">
        <p14:creationId xmlns:p14="http://schemas.microsoft.com/office/powerpoint/2010/main" val="3505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71604" y="214290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latin typeface="Times New Roman" pitchFamily="18" charset="0"/>
                <a:cs typeface="Times New Roman" pitchFamily="18" charset="0"/>
              </a:rPr>
              <a:t>Camet</a:t>
            </a:r>
            <a:r>
              <a:rPr lang="pt-BR" sz="4400" b="1" dirty="0">
                <a:latin typeface="Times New Roman" pitchFamily="18" charset="0"/>
                <a:cs typeface="Times New Roman" pitchFamily="18" charset="0"/>
              </a:rPr>
              <a:t>á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95748"/>
              </p:ext>
            </p:extLst>
          </p:nvPr>
        </p:nvGraphicFramePr>
        <p:xfrm>
          <a:off x="214282" y="1285860"/>
          <a:ext cx="4143404" cy="2893242"/>
        </p:xfrm>
        <a:graphic>
          <a:graphicData uri="http://schemas.openxmlformats.org/drawingml/2006/table">
            <a:tbl>
              <a:tblPr/>
              <a:tblGrid>
                <a:gridCol w="1596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4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3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2207">
                <a:tc rowSpan="6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Informática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20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20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665259"/>
                  </a:ext>
                </a:extLst>
              </a:tr>
              <a:tr h="48220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1782026"/>
                  </a:ext>
                </a:extLst>
              </a:tr>
              <a:tr h="48220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793003"/>
                  </a:ext>
                </a:extLst>
              </a:tr>
              <a:tr h="48220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700140"/>
              </p:ext>
            </p:extLst>
          </p:nvPr>
        </p:nvGraphicFramePr>
        <p:xfrm>
          <a:off x="4714876" y="1285860"/>
          <a:ext cx="4143404" cy="2933645"/>
        </p:xfrm>
        <a:graphic>
          <a:graphicData uri="http://schemas.openxmlformats.org/drawingml/2006/table">
            <a:tbl>
              <a:tblPr/>
              <a:tblGrid>
                <a:gridCol w="1494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6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33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1236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Agropecuária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06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67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67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4714876" y="5929330"/>
            <a:ext cx="39290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 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72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Cametá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57277267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560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71604" y="214290"/>
            <a:ext cx="6143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latin typeface="Times New Roman" pitchFamily="18" charset="0"/>
                <a:cs typeface="Times New Roman" pitchFamily="18" charset="0"/>
              </a:rPr>
              <a:t>Conceição do Araguaia</a:t>
            </a:r>
            <a:endParaRPr lang="pt-BR" sz="4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214282" y="1285860"/>
          <a:ext cx="4143404" cy="1446621"/>
        </p:xfrm>
        <a:graphic>
          <a:graphicData uri="http://schemas.openxmlformats.org/drawingml/2006/table">
            <a:tbl>
              <a:tblPr/>
              <a:tblGrid>
                <a:gridCol w="1596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4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3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2207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Agropecuária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20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207"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352615"/>
              </p:ext>
            </p:extLst>
          </p:nvPr>
        </p:nvGraphicFramePr>
        <p:xfrm>
          <a:off x="4500562" y="2000240"/>
          <a:ext cx="4357718" cy="3153784"/>
        </p:xfrm>
        <a:graphic>
          <a:graphicData uri="http://schemas.openxmlformats.org/drawingml/2006/table">
            <a:tbl>
              <a:tblPr/>
              <a:tblGrid>
                <a:gridCol w="1571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2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6903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Técnico em Segurança do Trabalho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84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26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26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7260">
                <a:tc rowSpan="2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726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214282" y="3643314"/>
          <a:ext cx="3966338" cy="1350444"/>
        </p:xfrm>
        <a:graphic>
          <a:graphicData uri="http://schemas.openxmlformats.org/drawingml/2006/table">
            <a:tbl>
              <a:tblPr/>
              <a:tblGrid>
                <a:gridCol w="1405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4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6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4327">
                <a:tc rowSpan="3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Saneamento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63">
                <a:tc v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27">
                <a:tc v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27"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4714876" y="5929330"/>
            <a:ext cx="39290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 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7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CONCEIÇÃO DO ARAGUAIA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70079483"/>
              </p:ext>
            </p:extLst>
          </p:nvPr>
        </p:nvGraphicFramePr>
        <p:xfrm>
          <a:off x="457200" y="1600201"/>
          <a:ext cx="7467600" cy="4493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564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Belém</a:t>
            </a:r>
            <a:endParaRPr lang="pt-B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484751"/>
              </p:ext>
            </p:extLst>
          </p:nvPr>
        </p:nvGraphicFramePr>
        <p:xfrm>
          <a:off x="357158" y="1857364"/>
          <a:ext cx="4191008" cy="1131784"/>
        </p:xfrm>
        <a:graphic>
          <a:graphicData uri="http://schemas.openxmlformats.org/drawingml/2006/table">
            <a:tbl>
              <a:tblPr/>
              <a:tblGrid>
                <a:gridCol w="1771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3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91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2889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Mecânica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88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88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88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691775"/>
              </p:ext>
            </p:extLst>
          </p:nvPr>
        </p:nvGraphicFramePr>
        <p:xfrm>
          <a:off x="285720" y="4000504"/>
          <a:ext cx="4143405" cy="1697676"/>
        </p:xfrm>
        <a:graphic>
          <a:graphicData uri="http://schemas.openxmlformats.org/drawingml/2006/table">
            <a:tbl>
              <a:tblPr/>
              <a:tblGrid>
                <a:gridCol w="1751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1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3903">
                <a:tc rowSpan="5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Telecomunicações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90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90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90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90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390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4857752" y="1428736"/>
          <a:ext cx="3857652" cy="2263568"/>
        </p:xfrm>
        <a:graphic>
          <a:graphicData uri="http://schemas.openxmlformats.org/drawingml/2006/table">
            <a:tbl>
              <a:tblPr/>
              <a:tblGrid>
                <a:gridCol w="152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3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6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2528">
                <a:tc rowSpan="7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Metalúgia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528">
                <a:tc v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528">
                <a:tc v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528">
                <a:tc v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528">
                <a:tc v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528">
                <a:tc v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528">
                <a:tc v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52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560006"/>
              </p:ext>
            </p:extLst>
          </p:nvPr>
        </p:nvGraphicFramePr>
        <p:xfrm>
          <a:off x="4929190" y="4071942"/>
          <a:ext cx="3857651" cy="1877582"/>
        </p:xfrm>
        <a:graphic>
          <a:graphicData uri="http://schemas.openxmlformats.org/drawingml/2006/table">
            <a:tbl>
              <a:tblPr/>
              <a:tblGrid>
                <a:gridCol w="1500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4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4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7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2852">
                <a:tc rowSpan="5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Segurança do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Trabalho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78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78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78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78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78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6572264" y="6357958"/>
            <a:ext cx="22860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 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84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248788"/>
              </p:ext>
            </p:extLst>
          </p:nvPr>
        </p:nvGraphicFramePr>
        <p:xfrm>
          <a:off x="357158" y="3500438"/>
          <a:ext cx="4143403" cy="2277325"/>
        </p:xfrm>
        <a:graphic>
          <a:graphicData uri="http://schemas.openxmlformats.org/drawingml/2006/table">
            <a:tbl>
              <a:tblPr/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4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5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7910">
                <a:tc rowSpan="5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Saneamento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8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8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8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8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8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967218"/>
              </p:ext>
            </p:extLst>
          </p:nvPr>
        </p:nvGraphicFramePr>
        <p:xfrm>
          <a:off x="357158" y="642918"/>
          <a:ext cx="4143404" cy="1608415"/>
        </p:xfrm>
        <a:graphic>
          <a:graphicData uri="http://schemas.openxmlformats.org/drawingml/2006/table">
            <a:tbl>
              <a:tblPr/>
              <a:tblGrid>
                <a:gridCol w="1503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7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9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179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Química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412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412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412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222949"/>
              </p:ext>
            </p:extLst>
          </p:nvPr>
        </p:nvGraphicFramePr>
        <p:xfrm>
          <a:off x="4786314" y="642918"/>
          <a:ext cx="3929090" cy="1885964"/>
        </p:xfrm>
        <a:graphic>
          <a:graphicData uri="http://schemas.openxmlformats.org/drawingml/2006/table">
            <a:tbl>
              <a:tblPr/>
              <a:tblGrid>
                <a:gridCol w="1536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68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0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1491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Pesca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49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49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49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859905"/>
              </p:ext>
            </p:extLst>
          </p:nvPr>
        </p:nvGraphicFramePr>
        <p:xfrm>
          <a:off x="4786314" y="3500438"/>
          <a:ext cx="3929090" cy="1836975"/>
        </p:xfrm>
        <a:graphic>
          <a:graphicData uri="http://schemas.openxmlformats.org/drawingml/2006/table">
            <a:tbl>
              <a:tblPr/>
              <a:tblGrid>
                <a:gridCol w="1386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0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9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1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395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Mineração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395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395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395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39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97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248872"/>
              </p:ext>
            </p:extLst>
          </p:nvPr>
        </p:nvGraphicFramePr>
        <p:xfrm>
          <a:off x="500034" y="714356"/>
          <a:ext cx="4000527" cy="1535872"/>
        </p:xfrm>
        <a:graphic>
          <a:graphicData uri="http://schemas.openxmlformats.org/drawingml/2006/table">
            <a:tbl>
              <a:tblPr/>
              <a:tblGrid>
                <a:gridCol w="1038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5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4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5274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 Guia de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Turismo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645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378889"/>
              </p:ext>
            </p:extLst>
          </p:nvPr>
        </p:nvGraphicFramePr>
        <p:xfrm>
          <a:off x="357158" y="3286124"/>
          <a:ext cx="4214841" cy="2186594"/>
        </p:xfrm>
        <a:graphic>
          <a:graphicData uri="http://schemas.openxmlformats.org/drawingml/2006/table">
            <a:tbl>
              <a:tblPr/>
              <a:tblGrid>
                <a:gridCol w="1580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2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3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7909">
                <a:tc rowSpan="5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Geodésia e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Cartografia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737">
                <a:tc v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737">
                <a:tc v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737">
                <a:tc v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737">
                <a:tc vMerge="1">
                  <a:txBody>
                    <a:bodyPr/>
                    <a:lstStyle/>
                    <a:p>
                      <a:pPr algn="l" fontAlgn="b"/>
                      <a:endParaRPr lang="pt-B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73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274049"/>
              </p:ext>
            </p:extLst>
          </p:nvPr>
        </p:nvGraphicFramePr>
        <p:xfrm>
          <a:off x="4929190" y="4000506"/>
          <a:ext cx="3901885" cy="1646136"/>
        </p:xfrm>
        <a:graphic>
          <a:graphicData uri="http://schemas.openxmlformats.org/drawingml/2006/table">
            <a:tbl>
              <a:tblPr/>
              <a:tblGrid>
                <a:gridCol w="1500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6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1534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Eventos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534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534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53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743136"/>
              </p:ext>
            </p:extLst>
          </p:nvPr>
        </p:nvGraphicFramePr>
        <p:xfrm>
          <a:off x="5000627" y="857232"/>
          <a:ext cx="3857654" cy="2321735"/>
        </p:xfrm>
        <a:graphic>
          <a:graphicData uri="http://schemas.openxmlformats.org/drawingml/2006/table">
            <a:tbl>
              <a:tblPr/>
              <a:tblGrid>
                <a:gridCol w="1214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9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0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32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347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Estradas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347">
                <a:tc v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347">
                <a:tc v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347">
                <a:tc v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34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7816333" y="6143644"/>
            <a:ext cx="9364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 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01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374415"/>
              </p:ext>
            </p:extLst>
          </p:nvPr>
        </p:nvGraphicFramePr>
        <p:xfrm>
          <a:off x="428597" y="642918"/>
          <a:ext cx="4000528" cy="1813033"/>
        </p:xfrm>
        <a:graphic>
          <a:graphicData uri="http://schemas.openxmlformats.org/drawingml/2006/table">
            <a:tbl>
              <a:tblPr/>
              <a:tblGrid>
                <a:gridCol w="1571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4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2605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Eletrotécnica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10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10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10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10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373236"/>
              </p:ext>
            </p:extLst>
          </p:nvPr>
        </p:nvGraphicFramePr>
        <p:xfrm>
          <a:off x="5000628" y="714356"/>
          <a:ext cx="3857651" cy="2449302"/>
        </p:xfrm>
        <a:graphic>
          <a:graphicData uri="http://schemas.openxmlformats.org/drawingml/2006/table">
            <a:tbl>
              <a:tblPr/>
              <a:tblGrid>
                <a:gridCol w="135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4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7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217">
                <a:tc rowSpan="5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Eletrônica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21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21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21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21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21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80402"/>
              </p:ext>
            </p:extLst>
          </p:nvPr>
        </p:nvGraphicFramePr>
        <p:xfrm>
          <a:off x="5000628" y="4143378"/>
          <a:ext cx="3859023" cy="1877582"/>
        </p:xfrm>
        <a:graphic>
          <a:graphicData uri="http://schemas.openxmlformats.org/drawingml/2006/table">
            <a:tbl>
              <a:tblPr/>
              <a:tblGrid>
                <a:gridCol w="142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4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7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2852">
                <a:tc rowSpan="5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Edificações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78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78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78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78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78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835568"/>
              </p:ext>
            </p:extLst>
          </p:nvPr>
        </p:nvGraphicFramePr>
        <p:xfrm>
          <a:off x="500035" y="3429000"/>
          <a:ext cx="4286278" cy="1986234"/>
        </p:xfrm>
        <a:graphic>
          <a:graphicData uri="http://schemas.openxmlformats.org/drawingml/2006/table">
            <a:tbl>
              <a:tblPr/>
              <a:tblGrid>
                <a:gridCol w="1500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8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63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504">
                <a:tc rowSpan="5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Designer de Interiores 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14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14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14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514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514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7858148" y="6357958"/>
            <a:ext cx="9364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 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61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334883"/>
              </p:ext>
            </p:extLst>
          </p:nvPr>
        </p:nvGraphicFramePr>
        <p:xfrm>
          <a:off x="642910" y="3571876"/>
          <a:ext cx="4000529" cy="1714514"/>
        </p:xfrm>
        <a:graphic>
          <a:graphicData uri="http://schemas.openxmlformats.org/drawingml/2006/table">
            <a:tbl>
              <a:tblPr/>
              <a:tblGrid>
                <a:gridCol w="142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4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506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Aquicultura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2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2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153808"/>
              </p:ext>
            </p:extLst>
          </p:nvPr>
        </p:nvGraphicFramePr>
        <p:xfrm>
          <a:off x="571472" y="1142984"/>
          <a:ext cx="4000528" cy="1414730"/>
        </p:xfrm>
        <a:graphic>
          <a:graphicData uri="http://schemas.openxmlformats.org/drawingml/2006/table">
            <a:tbl>
              <a:tblPr/>
              <a:tblGrid>
                <a:gridCol w="1571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4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2528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Agrimensura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52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52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52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52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8626" marR="8626" marT="86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231324"/>
              </p:ext>
            </p:extLst>
          </p:nvPr>
        </p:nvGraphicFramePr>
        <p:xfrm>
          <a:off x="4857753" y="1357298"/>
          <a:ext cx="4000529" cy="1766902"/>
        </p:xfrm>
        <a:graphic>
          <a:graphicData uri="http://schemas.openxmlformats.org/drawingml/2006/table">
            <a:tbl>
              <a:tblPr/>
              <a:tblGrid>
                <a:gridCol w="1428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41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0066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Agente Comunitário de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Saúde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70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70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70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70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8626" marR="8626" marT="86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7887771" y="6143644"/>
            <a:ext cx="9364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 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07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513573"/>
              </p:ext>
            </p:extLst>
          </p:nvPr>
        </p:nvGraphicFramePr>
        <p:xfrm>
          <a:off x="1475656" y="908720"/>
          <a:ext cx="6480720" cy="389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39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3995936" y="404664"/>
            <a:ext cx="1231965" cy="108765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71600" y="1340768"/>
            <a:ext cx="77048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000" b="1" dirty="0" smtClean="0"/>
              <a:t>DEPARTAMENTO   DE   EDUCAÇÃO BÁSICA E PROFISSIONAL </a:t>
            </a:r>
            <a:endParaRPr lang="pt-BR" sz="2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971600" y="2574181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      AVALIAÇÃO DE OFERTAS :  CURSOS SUBSEQUENTES 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Bragança</a:t>
            </a:r>
            <a:endParaRPr lang="pt-B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594380"/>
              </p:ext>
            </p:extLst>
          </p:nvPr>
        </p:nvGraphicFramePr>
        <p:xfrm>
          <a:off x="357158" y="1643050"/>
          <a:ext cx="4000528" cy="1285884"/>
        </p:xfrm>
        <a:graphic>
          <a:graphicData uri="http://schemas.openxmlformats.org/drawingml/2006/table">
            <a:tbl>
              <a:tblPr/>
              <a:tblGrid>
                <a:gridCol w="1550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64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8628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Agropecuária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Subsequente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932875"/>
              </p:ext>
            </p:extLst>
          </p:nvPr>
        </p:nvGraphicFramePr>
        <p:xfrm>
          <a:off x="357158" y="3571876"/>
          <a:ext cx="4071966" cy="1327131"/>
        </p:xfrm>
        <a:graphic>
          <a:graphicData uri="http://schemas.openxmlformats.org/drawingml/2006/table">
            <a:tbl>
              <a:tblPr/>
              <a:tblGrid>
                <a:gridCol w="1508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2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8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23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1123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Edificação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Subsequente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004"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004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740283"/>
              </p:ext>
            </p:extLst>
          </p:nvPr>
        </p:nvGraphicFramePr>
        <p:xfrm>
          <a:off x="4572000" y="1214422"/>
          <a:ext cx="4143406" cy="1261113"/>
        </p:xfrm>
        <a:graphic>
          <a:graphicData uri="http://schemas.openxmlformats.org/drawingml/2006/table">
            <a:tbl>
              <a:tblPr/>
              <a:tblGrid>
                <a:gridCol w="1357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8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862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Aquicultura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Subsequente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573730"/>
              </p:ext>
            </p:extLst>
          </p:nvPr>
        </p:nvGraphicFramePr>
        <p:xfrm>
          <a:off x="4572000" y="3071810"/>
          <a:ext cx="4143404" cy="1169364"/>
        </p:xfrm>
        <a:graphic>
          <a:graphicData uri="http://schemas.openxmlformats.org/drawingml/2006/table">
            <a:tbl>
              <a:tblPr/>
              <a:tblGrid>
                <a:gridCol w="1640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81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8121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Eventos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Subsequente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879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8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625077"/>
              </p:ext>
            </p:extLst>
          </p:nvPr>
        </p:nvGraphicFramePr>
        <p:xfrm>
          <a:off x="4572000" y="4643446"/>
          <a:ext cx="4357717" cy="1283682"/>
        </p:xfrm>
        <a:graphic>
          <a:graphicData uri="http://schemas.openxmlformats.org/drawingml/2006/table">
            <a:tbl>
              <a:tblPr/>
              <a:tblGrid>
                <a:gridCol w="17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5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922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Pesca</a:t>
                      </a:r>
                    </a:p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19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19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357158" y="6215082"/>
            <a:ext cx="9364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 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09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5199315"/>
              </p:ext>
            </p:extLst>
          </p:nvPr>
        </p:nvGraphicFramePr>
        <p:xfrm>
          <a:off x="1475656" y="1700808"/>
          <a:ext cx="648072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691680" y="83671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BRAGANÇA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08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14348" y="1857362"/>
          <a:ext cx="3786214" cy="2362957"/>
        </p:xfrm>
        <a:graphic>
          <a:graphicData uri="http://schemas.openxmlformats.org/drawingml/2006/table">
            <a:tbl>
              <a:tblPr/>
              <a:tblGrid>
                <a:gridCol w="1259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57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4382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Meio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Ambiente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522"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531">
                <a:tc vMerge="1"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522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643042" y="714356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Breves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4857752" y="1928802"/>
          <a:ext cx="3714776" cy="2357454"/>
        </p:xfrm>
        <a:graphic>
          <a:graphicData uri="http://schemas.openxmlformats.org/drawingml/2006/table">
            <a:tbl>
              <a:tblPr/>
              <a:tblGrid>
                <a:gridCol w="1235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7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84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9252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Saneamento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252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475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47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7959209" y="5857892"/>
            <a:ext cx="9364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 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68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996046"/>
              </p:ext>
            </p:extLst>
          </p:nvPr>
        </p:nvGraphicFramePr>
        <p:xfrm>
          <a:off x="827584" y="908720"/>
          <a:ext cx="7272808" cy="3891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266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CASTANHAL</a:t>
            </a:r>
            <a:endParaRPr lang="pt-B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944875"/>
              </p:ext>
            </p:extLst>
          </p:nvPr>
        </p:nvGraphicFramePr>
        <p:xfrm>
          <a:off x="285720" y="1714488"/>
          <a:ext cx="4143405" cy="1736015"/>
        </p:xfrm>
        <a:graphic>
          <a:graphicData uri="http://schemas.openxmlformats.org/drawingml/2006/table">
            <a:tbl>
              <a:tblPr/>
              <a:tblGrid>
                <a:gridCol w="1381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8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7203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Meio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Ambiente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203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203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203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20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111763"/>
              </p:ext>
            </p:extLst>
          </p:nvPr>
        </p:nvGraphicFramePr>
        <p:xfrm>
          <a:off x="4929190" y="1428736"/>
          <a:ext cx="3929090" cy="1648617"/>
        </p:xfrm>
        <a:graphic>
          <a:graphicData uri="http://schemas.openxmlformats.org/drawingml/2006/table">
            <a:tbl>
              <a:tblPr/>
              <a:tblGrid>
                <a:gridCol w="1484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2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5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3237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Rede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Computadores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557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557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557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55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270198"/>
              </p:ext>
            </p:extLst>
          </p:nvPr>
        </p:nvGraphicFramePr>
        <p:xfrm>
          <a:off x="2928926" y="4143380"/>
          <a:ext cx="4674568" cy="1419225"/>
        </p:xfrm>
        <a:graphic>
          <a:graphicData uri="http://schemas.openxmlformats.org/drawingml/2006/table">
            <a:tbl>
              <a:tblPr/>
              <a:tblGrid>
                <a:gridCol w="1714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1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9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5136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Cursos Técnicos </a:t>
                      </a:r>
                    </a:p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Agroindustria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136">
                <a:tc v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136">
                <a:tc v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136">
                <a:tc vMerge="1"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13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429488" y="6215082"/>
            <a:ext cx="1714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7787907"/>
              </p:ext>
            </p:extLst>
          </p:nvPr>
        </p:nvGraphicFramePr>
        <p:xfrm>
          <a:off x="827584" y="980728"/>
          <a:ext cx="698477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430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pt-BR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metá</a:t>
            </a:r>
            <a:endParaRPr lang="pt-B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749630"/>
              </p:ext>
            </p:extLst>
          </p:nvPr>
        </p:nvGraphicFramePr>
        <p:xfrm>
          <a:off x="251520" y="1700806"/>
          <a:ext cx="4143405" cy="2550270"/>
        </p:xfrm>
        <a:graphic>
          <a:graphicData uri="http://schemas.openxmlformats.org/drawingml/2006/table">
            <a:tbl>
              <a:tblPr/>
              <a:tblGrid>
                <a:gridCol w="1381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1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8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1923">
                <a:tc rowSpan="6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Informática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289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2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972785"/>
                  </a:ext>
                </a:extLst>
              </a:tr>
              <a:tr h="401923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923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923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856339"/>
              </p:ext>
            </p:extLst>
          </p:nvPr>
        </p:nvGraphicFramePr>
        <p:xfrm>
          <a:off x="4644008" y="1700810"/>
          <a:ext cx="4214272" cy="2550267"/>
        </p:xfrm>
        <a:graphic>
          <a:graphicData uri="http://schemas.openxmlformats.org/drawingml/2006/table">
            <a:tbl>
              <a:tblPr/>
              <a:tblGrid>
                <a:gridCol w="1541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4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1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59055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écnico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Agropecuária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404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404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404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429488" y="6215082"/>
            <a:ext cx="1714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46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cametá</a:t>
            </a:r>
            <a:endParaRPr lang="pt-BR" dirty="0"/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9027682"/>
              </p:ext>
            </p:extLst>
          </p:nvPr>
        </p:nvGraphicFramePr>
        <p:xfrm>
          <a:off x="971600" y="2057400"/>
          <a:ext cx="7272808" cy="338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663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Itaituba</a:t>
            </a:r>
            <a:endParaRPr lang="pt-B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251520" y="1916832"/>
          <a:ext cx="7992888" cy="799246"/>
        </p:xfrm>
        <a:graphic>
          <a:graphicData uri="http://schemas.openxmlformats.org/drawingml/2006/table">
            <a:tbl>
              <a:tblPr/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0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87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Agroecologia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368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429488" y="6215082"/>
            <a:ext cx="1714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76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Itaituba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8344272"/>
              </p:ext>
            </p:extLst>
          </p:nvPr>
        </p:nvGraphicFramePr>
        <p:xfrm>
          <a:off x="1547664" y="2060848"/>
          <a:ext cx="5400600" cy="2739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11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928693"/>
          </a:xfrm>
        </p:spPr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Ananindeua </a:t>
            </a:r>
            <a:endParaRPr lang="pt-B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100376"/>
              </p:ext>
            </p:extLst>
          </p:nvPr>
        </p:nvGraphicFramePr>
        <p:xfrm>
          <a:off x="285720" y="1285860"/>
          <a:ext cx="4011411" cy="1857388"/>
        </p:xfrm>
        <a:graphic>
          <a:graphicData uri="http://schemas.openxmlformats.org/drawingml/2006/table">
            <a:tbl>
              <a:tblPr/>
              <a:tblGrid>
                <a:gridCol w="1703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8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25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7190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Informática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9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9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/>
          </p:nvPr>
        </p:nvGraphicFramePr>
        <p:xfrm>
          <a:off x="5072066" y="1285860"/>
          <a:ext cx="3804837" cy="1260944"/>
        </p:xfrm>
        <a:graphic>
          <a:graphicData uri="http://schemas.openxmlformats.org/drawingml/2006/table">
            <a:tbl>
              <a:tblPr/>
              <a:tblGrid>
                <a:gridCol w="142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3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1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0066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Meio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Ambiente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43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2016.2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43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755262"/>
              </p:ext>
            </p:extLst>
          </p:nvPr>
        </p:nvGraphicFramePr>
        <p:xfrm>
          <a:off x="1684335" y="3573017"/>
          <a:ext cx="5047905" cy="1581409"/>
        </p:xfrm>
        <a:graphic>
          <a:graphicData uri="http://schemas.openxmlformats.org/drawingml/2006/table">
            <a:tbl>
              <a:tblPr/>
              <a:tblGrid>
                <a:gridCol w="217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47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41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3985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Segurança do Trabalho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712">
                <a:tc vMerge="1"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712">
                <a:tc vMerge="1"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5286380" y="6215082"/>
            <a:ext cx="3500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Fonte: </a:t>
            </a:r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32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Marabá Industrial </a:t>
            </a:r>
            <a:endParaRPr lang="pt-B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251520" y="1700806"/>
          <a:ext cx="4143405" cy="2009615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8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1923">
                <a:tc rowSpan="5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b="1" i="0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Quimica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92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40192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675476"/>
                  </a:ext>
                </a:extLst>
              </a:tr>
              <a:tr h="40192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537845"/>
                  </a:ext>
                </a:extLst>
              </a:tr>
              <a:tr h="40192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128496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4644008" y="1700810"/>
          <a:ext cx="4214272" cy="1951250"/>
        </p:xfrm>
        <a:graphic>
          <a:graphicData uri="http://schemas.openxmlformats.org/drawingml/2006/table">
            <a:tbl>
              <a:tblPr/>
              <a:tblGrid>
                <a:gridCol w="1541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4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1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38">
                <a:tc rowSpan="4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écnico 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Automação Industrial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404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4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374867"/>
                  </a:ext>
                </a:extLst>
              </a:tr>
              <a:tr h="5304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788409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429488" y="6215082"/>
            <a:ext cx="1714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16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Marabá Industrial </a:t>
            </a:r>
            <a:endParaRPr lang="pt-B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936985"/>
              </p:ext>
            </p:extLst>
          </p:nvPr>
        </p:nvGraphicFramePr>
        <p:xfrm>
          <a:off x="251520" y="1700806"/>
          <a:ext cx="4143405" cy="1205769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8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75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1923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Edificações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92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40192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675476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907371"/>
              </p:ext>
            </p:extLst>
          </p:nvPr>
        </p:nvGraphicFramePr>
        <p:xfrm>
          <a:off x="4644008" y="1700810"/>
          <a:ext cx="4214272" cy="890442"/>
        </p:xfrm>
        <a:graphic>
          <a:graphicData uri="http://schemas.openxmlformats.org/drawingml/2006/table">
            <a:tbl>
              <a:tblPr/>
              <a:tblGrid>
                <a:gridCol w="1541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4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1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3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écnico 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Metalurgia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404">
                <a:tc vMerge="1"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429488" y="6215082"/>
            <a:ext cx="17145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Fonte:SIGAA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989953"/>
              </p:ext>
            </p:extLst>
          </p:nvPr>
        </p:nvGraphicFramePr>
        <p:xfrm>
          <a:off x="457200" y="3189742"/>
          <a:ext cx="4143405" cy="1023602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val="2481517175"/>
                    </a:ext>
                  </a:extLst>
                </a:gridCol>
                <a:gridCol w="765141">
                  <a:extLst>
                    <a:ext uri="{9D8B030D-6E8A-4147-A177-3AD203B41FA5}">
                      <a16:colId xmlns:a16="http://schemas.microsoft.com/office/drawing/2014/main" val="1085063877"/>
                    </a:ext>
                  </a:extLst>
                </a:gridCol>
                <a:gridCol w="938574">
                  <a:extLst>
                    <a:ext uri="{9D8B030D-6E8A-4147-A177-3AD203B41FA5}">
                      <a16:colId xmlns:a16="http://schemas.microsoft.com/office/drawing/2014/main" val="2076023684"/>
                    </a:ext>
                  </a:extLst>
                </a:gridCol>
                <a:gridCol w="927522">
                  <a:extLst>
                    <a:ext uri="{9D8B030D-6E8A-4147-A177-3AD203B41FA5}">
                      <a16:colId xmlns:a16="http://schemas.microsoft.com/office/drawing/2014/main" val="72857264"/>
                    </a:ext>
                  </a:extLst>
                </a:gridCol>
              </a:tblGrid>
              <a:tr h="511801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pt-BR" sz="1800" b="1" i="0" u="none" strike="noStrike" baseline="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Mecanica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854412"/>
                  </a:ext>
                </a:extLst>
              </a:tr>
              <a:tr h="511801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pt-BR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631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53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Marabá Industrial </a:t>
            </a:r>
            <a:endParaRPr lang="pt-BR" dirty="0"/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522047"/>
              </p:ext>
            </p:extLst>
          </p:nvPr>
        </p:nvGraphicFramePr>
        <p:xfrm>
          <a:off x="827584" y="1700808"/>
          <a:ext cx="7488832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917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marabá Rural 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759649"/>
              </p:ext>
            </p:extLst>
          </p:nvPr>
        </p:nvGraphicFramePr>
        <p:xfrm>
          <a:off x="827584" y="2169276"/>
          <a:ext cx="7641233" cy="1135380"/>
        </p:xfrm>
        <a:graphic>
          <a:graphicData uri="http://schemas.openxmlformats.org/drawingml/2006/table">
            <a:tbl>
              <a:tblPr/>
              <a:tblGrid>
                <a:gridCol w="278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9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0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2308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Agropecuária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30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27230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675476"/>
                  </a:ext>
                </a:extLst>
              </a:tr>
              <a:tr h="27230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537845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827584" y="3589764"/>
          <a:ext cx="7641232" cy="1067559"/>
        </p:xfrm>
        <a:graphic>
          <a:graphicData uri="http://schemas.openxmlformats.org/drawingml/2006/table">
            <a:tbl>
              <a:tblPr/>
              <a:tblGrid>
                <a:gridCol w="2885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5853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Agroindústria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67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8948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Marabá rural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8810019"/>
              </p:ext>
            </p:extLst>
          </p:nvPr>
        </p:nvGraphicFramePr>
        <p:xfrm>
          <a:off x="1619672" y="1556792"/>
          <a:ext cx="612068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254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ÓBIDOS 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068710"/>
              </p:ext>
            </p:extLst>
          </p:nvPr>
        </p:nvGraphicFramePr>
        <p:xfrm>
          <a:off x="827584" y="2169276"/>
          <a:ext cx="7641233" cy="851535"/>
        </p:xfrm>
        <a:graphic>
          <a:graphicData uri="http://schemas.openxmlformats.org/drawingml/2006/table">
            <a:tbl>
              <a:tblPr/>
              <a:tblGrid>
                <a:gridCol w="278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9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0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2308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Meio Ambiente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30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27230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675476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827584" y="3589764"/>
          <a:ext cx="7641232" cy="2135118"/>
        </p:xfrm>
        <a:graphic>
          <a:graphicData uri="http://schemas.openxmlformats.org/drawingml/2006/table">
            <a:tbl>
              <a:tblPr/>
              <a:tblGrid>
                <a:gridCol w="2885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5853">
                <a:tc rowSpan="6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pt-BR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Manutenção e Suporte de Informática</a:t>
                      </a:r>
                      <a:r>
                        <a:rPr lang="pt-BR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428830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118770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575984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67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496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ÓBIDOS 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2817139"/>
              </p:ext>
            </p:extLst>
          </p:nvPr>
        </p:nvGraphicFramePr>
        <p:xfrm>
          <a:off x="1187624" y="1772816"/>
          <a:ext cx="6192688" cy="302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089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paragominas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827584" y="2169276"/>
          <a:ext cx="7641233" cy="619125"/>
        </p:xfrm>
        <a:graphic>
          <a:graphicData uri="http://schemas.openxmlformats.org/drawingml/2006/table">
            <a:tbl>
              <a:tblPr/>
              <a:tblGrid>
                <a:gridCol w="278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9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0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2308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Redes de Computadores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30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991054"/>
              </p:ext>
            </p:extLst>
          </p:nvPr>
        </p:nvGraphicFramePr>
        <p:xfrm>
          <a:off x="827584" y="3589764"/>
          <a:ext cx="7641232" cy="1423412"/>
        </p:xfrm>
        <a:graphic>
          <a:graphicData uri="http://schemas.openxmlformats.org/drawingml/2006/table">
            <a:tbl>
              <a:tblPr/>
              <a:tblGrid>
                <a:gridCol w="2885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5853">
                <a:tc rowSpan="4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 Informática</a:t>
                      </a:r>
                      <a:endParaRPr lang="pt-BR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2016.1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2016.1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428830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2016.2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118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609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paragominas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1106451"/>
              </p:ext>
            </p:extLst>
          </p:nvPr>
        </p:nvGraphicFramePr>
        <p:xfrm>
          <a:off x="1187624" y="1628801"/>
          <a:ext cx="5670376" cy="3348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733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parauapebas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827584" y="2169276"/>
          <a:ext cx="7641233" cy="619125"/>
        </p:xfrm>
        <a:graphic>
          <a:graphicData uri="http://schemas.openxmlformats.org/drawingml/2006/table">
            <a:tbl>
              <a:tblPr/>
              <a:tblGrid>
                <a:gridCol w="278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9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0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2308">
                <a:tc rowSpan="2"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Eletromecânica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30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827584" y="3589764"/>
          <a:ext cx="7641232" cy="711706"/>
        </p:xfrm>
        <a:graphic>
          <a:graphicData uri="http://schemas.openxmlformats.org/drawingml/2006/table">
            <a:tbl>
              <a:tblPr/>
              <a:tblGrid>
                <a:gridCol w="2885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5853">
                <a:tc row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 Meio Ambiente</a:t>
                      </a:r>
                      <a:endParaRPr lang="pt-BR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8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63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31640" y="836712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Ananindeua </a:t>
            </a:r>
            <a:endParaRPr lang="pt-BR" sz="3600" dirty="0"/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/>
          </p:nvPr>
        </p:nvGraphicFramePr>
        <p:xfrm>
          <a:off x="1331640" y="1628800"/>
          <a:ext cx="6048672" cy="31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756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parauapebas</a:t>
            </a:r>
            <a:endParaRPr lang="pt-BR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9069870"/>
              </p:ext>
            </p:extLst>
          </p:nvPr>
        </p:nvGraphicFramePr>
        <p:xfrm>
          <a:off x="1475656" y="1844824"/>
          <a:ext cx="583264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09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Santarém 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100565"/>
              </p:ext>
            </p:extLst>
          </p:nvPr>
        </p:nvGraphicFramePr>
        <p:xfrm>
          <a:off x="827584" y="1556792"/>
          <a:ext cx="7776864" cy="1336973"/>
        </p:xfrm>
        <a:graphic>
          <a:graphicData uri="http://schemas.openxmlformats.org/drawingml/2006/table">
            <a:tbl>
              <a:tblPr/>
              <a:tblGrid>
                <a:gridCol w="278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9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6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54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 Saneamento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70">
                <a:tc rowSpan="3"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234502"/>
                  </a:ext>
                </a:extLst>
              </a:tr>
              <a:tr h="148670">
                <a:tc vMerge="1"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7360911"/>
                  </a:ext>
                </a:extLst>
              </a:tr>
              <a:tr h="148670">
                <a:tc vMerge="1"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908837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549405"/>
              </p:ext>
            </p:extLst>
          </p:nvPr>
        </p:nvGraphicFramePr>
        <p:xfrm>
          <a:off x="827584" y="3177611"/>
          <a:ext cx="7776864" cy="1381125"/>
        </p:xfrm>
        <a:graphic>
          <a:graphicData uri="http://schemas.openxmlformats.org/drawingml/2006/table">
            <a:tbl>
              <a:tblPr/>
              <a:tblGrid>
                <a:gridCol w="2885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3103">
                <a:tc rowSpan="3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 Aquicultura</a:t>
                      </a:r>
                      <a:endParaRPr lang="pt-BR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326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930523"/>
                  </a:ext>
                </a:extLst>
              </a:tr>
              <a:tr h="365755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734537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593628"/>
              </p:ext>
            </p:extLst>
          </p:nvPr>
        </p:nvGraphicFramePr>
        <p:xfrm>
          <a:off x="827583" y="4568155"/>
          <a:ext cx="7793633" cy="1381125"/>
        </p:xfrm>
        <a:graphic>
          <a:graphicData uri="http://schemas.openxmlformats.org/drawingml/2006/table">
            <a:tbl>
              <a:tblPr/>
              <a:tblGrid>
                <a:gridCol w="2943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0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2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98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0891">
                <a:tc rowSpan="3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 Guia de Turismo </a:t>
                      </a:r>
                      <a:endParaRPr lang="pt-BR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98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930523"/>
                  </a:ext>
                </a:extLst>
              </a:tr>
              <a:tr h="305262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734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47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Santarém </a:t>
            </a:r>
            <a:endParaRPr lang="pt-BR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0078009"/>
              </p:ext>
            </p:extLst>
          </p:nvPr>
        </p:nvGraphicFramePr>
        <p:xfrm>
          <a:off x="1403648" y="1844824"/>
          <a:ext cx="6192688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15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tucuruí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125879"/>
              </p:ext>
            </p:extLst>
          </p:nvPr>
        </p:nvGraphicFramePr>
        <p:xfrm>
          <a:off x="827584" y="1556792"/>
          <a:ext cx="7776864" cy="1053128"/>
        </p:xfrm>
        <a:graphic>
          <a:graphicData uri="http://schemas.openxmlformats.org/drawingml/2006/table">
            <a:tbl>
              <a:tblPr/>
              <a:tblGrid>
                <a:gridCol w="278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9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6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54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 Eletrotécnica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70">
                <a:tc rowSpan="2"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234502"/>
                  </a:ext>
                </a:extLst>
              </a:tr>
              <a:tr h="148670">
                <a:tc vMerge="1"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908837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827584" y="3177611"/>
          <a:ext cx="7776864" cy="1558817"/>
        </p:xfrm>
        <a:graphic>
          <a:graphicData uri="http://schemas.openxmlformats.org/drawingml/2006/table">
            <a:tbl>
              <a:tblPr/>
              <a:tblGrid>
                <a:gridCol w="2885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5844">
                <a:tc rowSpan="3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 Meio Ambiente</a:t>
                      </a:r>
                      <a:endParaRPr lang="pt-BR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84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61480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930523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/>
          </p:nvPr>
        </p:nvGraphicFramePr>
        <p:xfrm>
          <a:off x="827584" y="5020274"/>
          <a:ext cx="7776864" cy="1381125"/>
        </p:xfrm>
        <a:graphic>
          <a:graphicData uri="http://schemas.openxmlformats.org/drawingml/2006/table">
            <a:tbl>
              <a:tblPr/>
              <a:tblGrid>
                <a:gridCol w="2727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6166">
                <a:tc rowSpan="3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em Aquicultura </a:t>
                      </a:r>
                      <a:endParaRPr lang="pt-BR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952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50192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930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1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err="1" smtClean="0"/>
              <a:t>tucuruí</a:t>
            </a:r>
            <a:r>
              <a:rPr lang="pt-BR" dirty="0" smtClean="0"/>
              <a:t> 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9539141"/>
              </p:ext>
            </p:extLst>
          </p:nvPr>
        </p:nvGraphicFramePr>
        <p:xfrm>
          <a:off x="1403648" y="1844824"/>
          <a:ext cx="6048672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860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vigia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827584" y="1556792"/>
          <a:ext cx="7776864" cy="1336973"/>
        </p:xfrm>
        <a:graphic>
          <a:graphicData uri="http://schemas.openxmlformats.org/drawingml/2006/table">
            <a:tbl>
              <a:tblPr/>
              <a:tblGrid>
                <a:gridCol w="278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09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6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54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écnico em </a:t>
                      </a:r>
                      <a:r>
                        <a:rPr lang="pt-BR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Informática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670">
                <a:tc rowSpan="3"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234502"/>
                  </a:ext>
                </a:extLst>
              </a:tr>
              <a:tr h="148670">
                <a:tc vMerge="1"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7360911"/>
                  </a:ext>
                </a:extLst>
              </a:tr>
              <a:tr h="148670">
                <a:tc vMerge="1">
                  <a:txBody>
                    <a:bodyPr/>
                    <a:lstStyle/>
                    <a:p>
                      <a:pPr algn="l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908837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827584" y="3177611"/>
          <a:ext cx="7776864" cy="1568342"/>
        </p:xfrm>
        <a:graphic>
          <a:graphicData uri="http://schemas.openxmlformats.org/drawingml/2006/table">
            <a:tbl>
              <a:tblPr/>
              <a:tblGrid>
                <a:gridCol w="2885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5844">
                <a:tc rowSpan="4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 Eventos</a:t>
                      </a:r>
                      <a:endParaRPr lang="pt-BR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84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2588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686481"/>
                  </a:ext>
                </a:extLst>
              </a:tr>
              <a:tr h="61480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930523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/>
          </p:nvPr>
        </p:nvGraphicFramePr>
        <p:xfrm>
          <a:off x="827584" y="5020274"/>
          <a:ext cx="7776864" cy="1381125"/>
        </p:xfrm>
        <a:graphic>
          <a:graphicData uri="http://schemas.openxmlformats.org/drawingml/2006/table">
            <a:tbl>
              <a:tblPr/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8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6166">
                <a:tc rowSpan="3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em Aquicultura </a:t>
                      </a:r>
                      <a:endParaRPr lang="pt-BR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952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50192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930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20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vigia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899592" y="1451918"/>
          <a:ext cx="7776864" cy="1655445"/>
        </p:xfrm>
        <a:graphic>
          <a:graphicData uri="http://schemas.openxmlformats.org/drawingml/2006/table">
            <a:tbl>
              <a:tblPr/>
              <a:tblGrid>
                <a:gridCol w="2885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2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0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200">
                <a:tc rowSpan="3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i="0" u="none" strike="noStrike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em Recursos Pesqueiros</a:t>
                      </a:r>
                      <a:endParaRPr lang="pt-BR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477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033364"/>
                  </a:ext>
                </a:extLst>
              </a:tr>
              <a:tr h="44447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686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232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vigia 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8089163"/>
              </p:ext>
            </p:extLst>
          </p:nvPr>
        </p:nvGraphicFramePr>
        <p:xfrm>
          <a:off x="1403648" y="1772816"/>
          <a:ext cx="626469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630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928693"/>
          </a:xfrm>
        </p:spPr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Abaetetuba</a:t>
            </a:r>
            <a:endParaRPr lang="pt-B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3991"/>
              </p:ext>
            </p:extLst>
          </p:nvPr>
        </p:nvGraphicFramePr>
        <p:xfrm>
          <a:off x="285720" y="1285860"/>
          <a:ext cx="4011411" cy="1857388"/>
        </p:xfrm>
        <a:graphic>
          <a:graphicData uri="http://schemas.openxmlformats.org/drawingml/2006/table">
            <a:tbl>
              <a:tblPr/>
              <a:tblGrid>
                <a:gridCol w="1703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8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25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7190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Informática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9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9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328913"/>
              </p:ext>
            </p:extLst>
          </p:nvPr>
        </p:nvGraphicFramePr>
        <p:xfrm>
          <a:off x="5072066" y="1285860"/>
          <a:ext cx="3804837" cy="2021822"/>
        </p:xfrm>
        <a:graphic>
          <a:graphicData uri="http://schemas.openxmlformats.org/drawingml/2006/table">
            <a:tbl>
              <a:tblPr/>
              <a:tblGrid>
                <a:gridCol w="142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2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1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0066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Edificação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43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43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43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439"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5000629" y="4071942"/>
          <a:ext cx="3857652" cy="2081802"/>
        </p:xfrm>
        <a:graphic>
          <a:graphicData uri="http://schemas.openxmlformats.org/drawingml/2006/table">
            <a:tbl>
              <a:tblPr/>
              <a:tblGrid>
                <a:gridCol w="1713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2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190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Pesca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1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1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1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153"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285720" y="3786190"/>
          <a:ext cx="4429157" cy="2286016"/>
        </p:xfrm>
        <a:graphic>
          <a:graphicData uri="http://schemas.openxmlformats.org/drawingml/2006/table">
            <a:tbl>
              <a:tblPr/>
              <a:tblGrid>
                <a:gridCol w="2100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9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5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0456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Segurança do Trabalho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890">
                <a:tc vMerge="1"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890">
                <a:tc vMerge="1"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890">
                <a:tc vMerge="1"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890"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5286380" y="6215082"/>
            <a:ext cx="3500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Fonte: </a:t>
            </a:r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70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174700"/>
              </p:ext>
            </p:extLst>
          </p:nvPr>
        </p:nvGraphicFramePr>
        <p:xfrm>
          <a:off x="285720" y="1071546"/>
          <a:ext cx="4146482" cy="2071701"/>
        </p:xfrm>
        <a:graphic>
          <a:graphicData uri="http://schemas.openxmlformats.org/drawingml/2006/table">
            <a:tbl>
              <a:tblPr/>
              <a:tblGrid>
                <a:gridCol w="1501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89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25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6965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Saneamento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684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84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684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684"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559560"/>
              </p:ext>
            </p:extLst>
          </p:nvPr>
        </p:nvGraphicFramePr>
        <p:xfrm>
          <a:off x="4643438" y="1000109"/>
          <a:ext cx="4328383" cy="2146356"/>
        </p:xfrm>
        <a:graphic>
          <a:graphicData uri="http://schemas.openxmlformats.org/drawingml/2006/table">
            <a:tbl>
              <a:tblPr/>
              <a:tblGrid>
                <a:gridCol w="1480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5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6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6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4712">
                <a:tc rowSpan="4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Aquicultura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411">
                <a:tc v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411">
                <a:tc v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411">
                <a:tc vMerge="1"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411"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009905"/>
              </p:ext>
            </p:extLst>
          </p:nvPr>
        </p:nvGraphicFramePr>
        <p:xfrm>
          <a:off x="357158" y="3714752"/>
          <a:ext cx="4214843" cy="2000264"/>
        </p:xfrm>
        <a:graphic>
          <a:graphicData uri="http://schemas.openxmlformats.org/drawingml/2006/table">
            <a:tbl>
              <a:tblPr/>
              <a:tblGrid>
                <a:gridCol w="176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0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0066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Meio Ambiente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6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6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2018.1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6000728" y="5715016"/>
            <a:ext cx="31432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 smtClean="0">
                <a:latin typeface="Times New Roman" pitchFamily="18" charset="0"/>
                <a:cs typeface="Times New Roman" pitchFamily="18" charset="0"/>
              </a:rPr>
              <a:t>Fonte: SIGAA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606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71600" y="692696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/>
              <a:t>Abaetetuba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0929169"/>
              </p:ext>
            </p:extLst>
          </p:nvPr>
        </p:nvGraphicFramePr>
        <p:xfrm>
          <a:off x="1403648" y="1772816"/>
          <a:ext cx="6480720" cy="3031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009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928693"/>
          </a:xfrm>
        </p:spPr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ALTAMIRA</a:t>
            </a:r>
            <a:endParaRPr lang="pt-B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/>
          </p:nvPr>
        </p:nvGraphicFramePr>
        <p:xfrm>
          <a:off x="285720" y="1285860"/>
          <a:ext cx="4011411" cy="1928826"/>
        </p:xfrm>
        <a:graphic>
          <a:graphicData uri="http://schemas.openxmlformats.org/drawingml/2006/table">
            <a:tbl>
              <a:tblPr/>
              <a:tblGrid>
                <a:gridCol w="1703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8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25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7190">
                <a:tc rowSpan="5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Edificação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8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877192"/>
                  </a:ext>
                </a:extLst>
              </a:tr>
              <a:tr h="35719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90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/>
          </p:nvPr>
        </p:nvGraphicFramePr>
        <p:xfrm>
          <a:off x="5072066" y="1285860"/>
          <a:ext cx="3804837" cy="1260944"/>
        </p:xfrm>
        <a:graphic>
          <a:graphicData uri="http://schemas.openxmlformats.org/drawingml/2006/table">
            <a:tbl>
              <a:tblPr/>
              <a:tblGrid>
                <a:gridCol w="142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2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1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0066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Eventos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43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439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774577"/>
              </p:ext>
            </p:extLst>
          </p:nvPr>
        </p:nvGraphicFramePr>
        <p:xfrm>
          <a:off x="5000629" y="4071942"/>
          <a:ext cx="3857652" cy="2081802"/>
        </p:xfrm>
        <a:graphic>
          <a:graphicData uri="http://schemas.openxmlformats.org/drawingml/2006/table">
            <a:tbl>
              <a:tblPr/>
              <a:tblGrid>
                <a:gridCol w="1713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2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190">
                <a:tc rowSpan="4"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Informática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1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1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153">
                <a:tc vMerge="1">
                  <a:txBody>
                    <a:bodyPr/>
                    <a:lstStyle/>
                    <a:p>
                      <a:pPr algn="l" fontAlgn="b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153"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/>
          </p:nvPr>
        </p:nvGraphicFramePr>
        <p:xfrm>
          <a:off x="285720" y="3786190"/>
          <a:ext cx="4429157" cy="1368236"/>
        </p:xfrm>
        <a:graphic>
          <a:graphicData uri="http://schemas.openxmlformats.org/drawingml/2006/table">
            <a:tbl>
              <a:tblPr/>
              <a:tblGrid>
                <a:gridCol w="2100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3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9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5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0456">
                <a:tc rowSpan="3"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Técnico em Administração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Entr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Ingr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Matr</a:t>
                      </a:r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890">
                <a:tc vMerge="1"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890">
                <a:tc vMerge="1"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6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5286380" y="6215082"/>
            <a:ext cx="3500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Fonte: </a:t>
            </a:r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SIGAA</a:t>
            </a:r>
            <a:endParaRPr lang="pt-B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63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71600" y="692696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 smtClean="0"/>
              <a:t>ALTAMIRA</a:t>
            </a:r>
            <a:endParaRPr lang="pt-BR" sz="36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212330"/>
              </p:ext>
            </p:extLst>
          </p:nvPr>
        </p:nvGraphicFramePr>
        <p:xfrm>
          <a:off x="1259632" y="1628800"/>
          <a:ext cx="6552728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323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990</TotalTime>
  <Words>1570</Words>
  <Application>Microsoft Office PowerPoint</Application>
  <PresentationFormat>Apresentação na tela (4:3)</PresentationFormat>
  <Paragraphs>1122</Paragraphs>
  <Slides>47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4" baseType="lpstr">
      <vt:lpstr>Calibri</vt:lpstr>
      <vt:lpstr>Century Schoolbook</vt:lpstr>
      <vt:lpstr>Open Sans</vt:lpstr>
      <vt:lpstr>Times New Roman</vt:lpstr>
      <vt:lpstr>Wingdings</vt:lpstr>
      <vt:lpstr>Wingdings 2</vt:lpstr>
      <vt:lpstr>Balcão Envidraçado</vt:lpstr>
      <vt:lpstr>Apresentação do PowerPoint</vt:lpstr>
      <vt:lpstr>Apresentação do PowerPoint</vt:lpstr>
      <vt:lpstr>Ananindeua </vt:lpstr>
      <vt:lpstr>Apresentação do PowerPoint</vt:lpstr>
      <vt:lpstr>Abaetetuba</vt:lpstr>
      <vt:lpstr>Apresentação do PowerPoint</vt:lpstr>
      <vt:lpstr>Apresentação do PowerPoint</vt:lpstr>
      <vt:lpstr>ALTAMIRA</vt:lpstr>
      <vt:lpstr>Apresentação do PowerPoint</vt:lpstr>
      <vt:lpstr>Apresentação do PowerPoint</vt:lpstr>
      <vt:lpstr>Cametá</vt:lpstr>
      <vt:lpstr>Apresentação do PowerPoint</vt:lpstr>
      <vt:lpstr>CONCEIÇÃO DO ARAGUAIA</vt:lpstr>
      <vt:lpstr>Belém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Bragança</vt:lpstr>
      <vt:lpstr>Apresentação do PowerPoint</vt:lpstr>
      <vt:lpstr>Apresentação do PowerPoint</vt:lpstr>
      <vt:lpstr>Apresentação do PowerPoint</vt:lpstr>
      <vt:lpstr>CASTANHAL</vt:lpstr>
      <vt:lpstr>Apresentação do PowerPoint</vt:lpstr>
      <vt:lpstr>CAmetá</vt:lpstr>
      <vt:lpstr>cametá</vt:lpstr>
      <vt:lpstr>Itaituba</vt:lpstr>
      <vt:lpstr>Itaituba</vt:lpstr>
      <vt:lpstr>Marabá Industrial </vt:lpstr>
      <vt:lpstr>Marabá Industrial </vt:lpstr>
      <vt:lpstr>Marabá Industrial </vt:lpstr>
      <vt:lpstr>  marabá Rural </vt:lpstr>
      <vt:lpstr>Marabá rural</vt:lpstr>
      <vt:lpstr>ÓBIDOS </vt:lpstr>
      <vt:lpstr>ÓBIDOS </vt:lpstr>
      <vt:lpstr>paragominas</vt:lpstr>
      <vt:lpstr>paragominas</vt:lpstr>
      <vt:lpstr>parauapebas</vt:lpstr>
      <vt:lpstr>parauapebas</vt:lpstr>
      <vt:lpstr>Santarém </vt:lpstr>
      <vt:lpstr>Santarém </vt:lpstr>
      <vt:lpstr>tucuruí</vt:lpstr>
      <vt:lpstr>tucuruí </vt:lpstr>
      <vt:lpstr>vigia</vt:lpstr>
      <vt:lpstr>vigia</vt:lpstr>
      <vt:lpstr>vigia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ifpa</cp:lastModifiedBy>
  <cp:revision>186</cp:revision>
  <dcterms:created xsi:type="dcterms:W3CDTF">2016-12-10T01:18:23Z</dcterms:created>
  <dcterms:modified xsi:type="dcterms:W3CDTF">2018-06-21T03:13:17Z</dcterms:modified>
</cp:coreProperties>
</file>