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64" r:id="rId2"/>
    <p:sldId id="256" r:id="rId3"/>
    <p:sldId id="280" r:id="rId4"/>
    <p:sldId id="283" r:id="rId5"/>
    <p:sldId id="282" r:id="rId6"/>
    <p:sldId id="287" r:id="rId7"/>
    <p:sldId id="269" r:id="rId8"/>
    <p:sldId id="268" r:id="rId9"/>
    <p:sldId id="284" r:id="rId10"/>
    <p:sldId id="285" r:id="rId11"/>
    <p:sldId id="286" r:id="rId12"/>
    <p:sldId id="271" r:id="rId13"/>
    <p:sldId id="273" r:id="rId14"/>
    <p:sldId id="289" r:id="rId15"/>
    <p:sldId id="290" r:id="rId16"/>
    <p:sldId id="293" r:id="rId17"/>
    <p:sldId id="294" r:id="rId18"/>
    <p:sldId id="296" r:id="rId19"/>
    <p:sldId id="297" r:id="rId20"/>
    <p:sldId id="298" r:id="rId21"/>
    <p:sldId id="299" r:id="rId22"/>
    <p:sldId id="300" r:id="rId23"/>
    <p:sldId id="295" r:id="rId24"/>
    <p:sldId id="301" r:id="rId25"/>
    <p:sldId id="303" r:id="rId26"/>
    <p:sldId id="306" r:id="rId27"/>
    <p:sldId id="307" r:id="rId28"/>
    <p:sldId id="308" r:id="rId29"/>
    <p:sldId id="310" r:id="rId30"/>
    <p:sldId id="309" r:id="rId31"/>
    <p:sldId id="291" r:id="rId32"/>
    <p:sldId id="314" r:id="rId33"/>
    <p:sldId id="312" r:id="rId34"/>
    <p:sldId id="313" r:id="rId35"/>
    <p:sldId id="265" r:id="rId3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E682"/>
    <a:srgbClr val="8AEAB8"/>
    <a:srgbClr val="CA7B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41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23/06/2018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</p:txBody>
      </p:sp>
    </p:spTree>
    <p:extLst>
      <p:ext uri="{BB962C8B-B14F-4D97-AF65-F5344CB8AC3E}">
        <p14:creationId xmlns:p14="http://schemas.microsoft.com/office/powerpoint/2010/main" val="350537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7738" y="285728"/>
            <a:ext cx="7467600" cy="631844"/>
          </a:xfrm>
        </p:spPr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</a:rPr>
              <a:t>O que estava previsto nos editais...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901014" cy="4873752"/>
          </a:xfrm>
        </p:spPr>
        <p:txBody>
          <a:bodyPr>
            <a:noAutofit/>
          </a:bodyPr>
          <a:lstStyle/>
          <a:p>
            <a:pPr marL="87313" indent="-87313">
              <a:buNone/>
            </a:pPr>
            <a:r>
              <a:rPr lang="pt-BR" sz="2000" dirty="0" smtClean="0"/>
              <a:t>	Item 10.3.2, V:</a:t>
            </a:r>
          </a:p>
          <a:p>
            <a:pPr marL="539750" indent="-539750">
              <a:buNone/>
            </a:pPr>
            <a:r>
              <a:rPr lang="pt-BR" sz="1000" dirty="0" smtClean="0"/>
              <a:t>	</a:t>
            </a:r>
          </a:p>
          <a:p>
            <a:pPr>
              <a:buNone/>
            </a:pPr>
            <a:r>
              <a:rPr lang="pt-BR" sz="2000" dirty="0" smtClean="0"/>
              <a:t>	c) Quando o número de cotas de bolsa solicitado pelas IES da Unidade Federativa for inferior ao número de cotas para ela disponibilizado, apurar-se-á o número de cotas remanescentes e far-se-á a redistribuição da seguinte forma: </a:t>
            </a:r>
          </a:p>
          <a:p>
            <a:pPr marL="539750" indent="-539750">
              <a:buNone/>
            </a:pPr>
            <a:r>
              <a:rPr lang="pt-BR" sz="2000" dirty="0" smtClean="0"/>
              <a:t>	i. Concessão das cotas para a </a:t>
            </a:r>
            <a:r>
              <a:rPr lang="pt-BR" sz="2000" b="1" dirty="0" smtClean="0"/>
              <a:t>IES melhor classificada no </a:t>
            </a:r>
            <a:r>
              <a:rPr lang="pt-BR" sz="2000" b="1" i="1" dirty="0" smtClean="0"/>
              <a:t>ranking da região </a:t>
            </a:r>
            <a:r>
              <a:rPr lang="pt-BR" sz="2000" i="1" dirty="0" smtClean="0"/>
              <a:t>que não tenha tido atendimento integral de sua solicitação; </a:t>
            </a:r>
          </a:p>
          <a:p>
            <a:pPr marL="539750" indent="-539750">
              <a:buNone/>
            </a:pPr>
            <a:r>
              <a:rPr lang="pt-BR" sz="2000" dirty="0" smtClean="0"/>
              <a:t>	ii. Atendidas todas as IES da região e ainda havendo cotas remanescentes, estas serão concedidas à </a:t>
            </a:r>
            <a:r>
              <a:rPr lang="pt-BR" sz="2000" b="1" dirty="0" smtClean="0"/>
              <a:t>instituição melhor classificada no ranking geral</a:t>
            </a:r>
            <a:r>
              <a:rPr lang="pt-BR" sz="2000" dirty="0" smtClean="0"/>
              <a:t>, cuja solicitação de cotas não tenha sido atendida integralmente. </a:t>
            </a:r>
          </a:p>
          <a:p>
            <a:pPr>
              <a:buNone/>
            </a:pPr>
            <a:r>
              <a:rPr lang="pt-BR" sz="2000" dirty="0" smtClean="0"/>
              <a:t>	</a:t>
            </a:r>
            <a:r>
              <a:rPr lang="pt-BR" sz="2000" dirty="0" smtClean="0">
                <a:solidFill>
                  <a:srgbClr val="C00000"/>
                </a:solidFill>
              </a:rPr>
              <a:t>*O Estado do Pará absorveu as cotas remanescentes do Acre e de Roraima, conforme item 10.3.2, inciso V, letra "c" do Edital CAPES 07/2018.</a:t>
            </a:r>
            <a:endParaRPr lang="pt-BR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7467600" cy="631844"/>
          </a:xfrm>
        </p:spPr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</a:rPr>
              <a:t>E agora?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42910" y="1571612"/>
            <a:ext cx="7467600" cy="34004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pt-BR" b="1" dirty="0" smtClean="0"/>
              <a:t>III ETAPA</a:t>
            </a:r>
          </a:p>
          <a:p>
            <a:pPr>
              <a:buNone/>
            </a:pPr>
            <a:endParaRPr lang="pt-BR" sz="1800" dirty="0" smtClean="0"/>
          </a:p>
          <a:p>
            <a:r>
              <a:rPr lang="pt-BR" dirty="0" smtClean="0"/>
              <a:t>Editais de seleção de estudantes e professores da rede pública de ensino (os campi do IFPA estão habilitados para receber seus </a:t>
            </a:r>
            <a:r>
              <a:rPr lang="pt-BR" dirty="0" err="1" smtClean="0"/>
              <a:t>licenciandos</a:t>
            </a:r>
            <a:r>
              <a:rPr lang="pt-BR" dirty="0" smtClean="0"/>
              <a:t> em seus cursos de educação básica).</a:t>
            </a:r>
          </a:p>
          <a:p>
            <a:pPr>
              <a:buNone/>
            </a:pPr>
            <a:endParaRPr lang="pt-BR" sz="1800" dirty="0" smtClean="0"/>
          </a:p>
          <a:p>
            <a:r>
              <a:rPr lang="pt-BR" dirty="0" smtClean="0"/>
              <a:t>Elaboração do Projeto Institucional e dos Subprojetos (comunicação constante aos diretores gerais, de ensino, coordenadores de curso, coordenadores de área e orientadores), cujo prazo de envio à PROEN foi até 15/06/2018 (o prazo de envio à CAPES é até 13/07/2018.</a:t>
            </a:r>
          </a:p>
          <a:p>
            <a:pPr>
              <a:buNone/>
            </a:pPr>
            <a:endParaRPr lang="pt-B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357174"/>
            <a:ext cx="8429684" cy="1143000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Seleção de </a:t>
            </a:r>
            <a:r>
              <a:rPr lang="pt-BR" sz="3200" b="1" dirty="0" err="1" smtClean="0">
                <a:solidFill>
                  <a:schemeClr val="tx1"/>
                </a:solidFill>
              </a:rPr>
              <a:t>Licenciandos</a:t>
            </a:r>
            <a:r>
              <a:rPr lang="pt-BR" sz="3200" b="1" dirty="0" smtClean="0">
                <a:solidFill>
                  <a:schemeClr val="tx1"/>
                </a:solidFill>
              </a:rPr>
              <a:t> e Professores das Escolas</a:t>
            </a:r>
            <a:endParaRPr lang="pt-BR" sz="32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3954459"/>
          </a:xfrm>
        </p:spPr>
        <p:txBody>
          <a:bodyPr>
            <a:noAutofit/>
          </a:bodyPr>
          <a:lstStyle/>
          <a:p>
            <a:r>
              <a:rPr lang="pt-BR" sz="2400" dirty="0" smtClean="0"/>
              <a:t>Publicação de 4 editais pela PROEN:</a:t>
            </a:r>
          </a:p>
          <a:p>
            <a:pPr>
              <a:buNone/>
            </a:pPr>
            <a:r>
              <a:rPr lang="pt-BR" sz="2400" dirty="0"/>
              <a:t>	</a:t>
            </a:r>
            <a:r>
              <a:rPr lang="pt-BR" sz="2000" dirty="0" smtClean="0"/>
              <a:t>- 1 edital de seleção de estudantes para os núcleos do PIBID</a:t>
            </a:r>
          </a:p>
          <a:p>
            <a:pPr>
              <a:buNone/>
            </a:pPr>
            <a:r>
              <a:rPr lang="pt-BR" sz="2000" dirty="0" smtClean="0"/>
              <a:t>	- 1 edital de seleção de professores supervisores para o PIBID</a:t>
            </a:r>
          </a:p>
          <a:p>
            <a:pPr>
              <a:buNone/>
            </a:pPr>
            <a:r>
              <a:rPr lang="pt-BR" sz="2000" dirty="0"/>
              <a:t>	</a:t>
            </a:r>
            <a:r>
              <a:rPr lang="pt-BR" sz="2000" dirty="0" smtClean="0"/>
              <a:t>- 1 edital de seleção de estudantes para os núcleos do PRP</a:t>
            </a:r>
          </a:p>
          <a:p>
            <a:pPr>
              <a:buNone/>
            </a:pPr>
            <a:r>
              <a:rPr lang="pt-BR" sz="2000" dirty="0" smtClean="0"/>
              <a:t>	- 1 edital de seleção de professores preceptores para o PRP</a:t>
            </a:r>
          </a:p>
          <a:p>
            <a:r>
              <a:rPr lang="pt-BR" dirty="0"/>
              <a:t>Seleção dos estudantes: </a:t>
            </a:r>
          </a:p>
          <a:p>
            <a:pPr>
              <a:buNone/>
            </a:pPr>
            <a:r>
              <a:rPr lang="pt-BR" sz="2800" dirty="0"/>
              <a:t>	</a:t>
            </a:r>
            <a:r>
              <a:rPr lang="pt-BR" sz="2000" dirty="0"/>
              <a:t>- Antigos: Média de Conclusão Parcial – MC, constante no histórico escolar</a:t>
            </a:r>
          </a:p>
          <a:p>
            <a:pPr>
              <a:buNone/>
            </a:pPr>
            <a:r>
              <a:rPr lang="pt-BR" sz="2000" dirty="0"/>
              <a:t>	- Ingressantes: Nota obtida no processo seletivo de ingresso</a:t>
            </a:r>
          </a:p>
          <a:p>
            <a:r>
              <a:rPr lang="pt-BR" sz="2400" dirty="0" smtClean="0"/>
              <a:t>Seleção dos professores: </a:t>
            </a:r>
          </a:p>
          <a:p>
            <a:pPr>
              <a:buNone/>
            </a:pPr>
            <a:r>
              <a:rPr lang="pt-BR" sz="2400" dirty="0" smtClean="0"/>
              <a:t>	</a:t>
            </a:r>
            <a:r>
              <a:rPr lang="pt-BR" sz="2000" dirty="0" smtClean="0"/>
              <a:t>- análise curricular (titulação, experiência na educação básica e participação em programas de formação docente)</a:t>
            </a:r>
          </a:p>
          <a:p>
            <a:pPr>
              <a:buNone/>
            </a:pPr>
            <a:r>
              <a:rPr lang="pt-BR" sz="2400" dirty="0" smtClean="0"/>
              <a:t> </a:t>
            </a:r>
            <a:endParaRPr lang="pt-BR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solidFill>
                  <a:schemeClr val="tx1"/>
                </a:solidFill>
              </a:rPr>
              <a:t>Cronograma dos Editais</a:t>
            </a:r>
            <a:endParaRPr lang="pt-BR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534378"/>
              </p:ext>
            </p:extLst>
          </p:nvPr>
        </p:nvGraphicFramePr>
        <p:xfrm>
          <a:off x="1000100" y="1714489"/>
          <a:ext cx="7286676" cy="4738845"/>
        </p:xfrm>
        <a:graphic>
          <a:graphicData uri="http://schemas.openxmlformats.org/drawingml/2006/table">
            <a:tbl>
              <a:tblPr/>
              <a:tblGrid>
                <a:gridCol w="2756511"/>
                <a:gridCol w="2357057"/>
                <a:gridCol w="2173108"/>
              </a:tblGrid>
              <a:tr h="616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Calibri"/>
                          <a:ea typeface="Calibri"/>
                          <a:cs typeface="Times New Roman"/>
                        </a:rPr>
                        <a:t>ATIVIDADE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Calibri"/>
                          <a:ea typeface="Calibri"/>
                          <a:cs typeface="Times New Roman"/>
                        </a:rPr>
                        <a:t>ESTUDANTES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Calibri"/>
                          <a:ea typeface="Calibri"/>
                          <a:cs typeface="Times New Roman"/>
                        </a:rPr>
                        <a:t>PROFESSORES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616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Calibri"/>
                          <a:ea typeface="Calibri"/>
                          <a:cs typeface="Times New Roman"/>
                        </a:rPr>
                        <a:t>Publicação Edital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05/06/2018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25/06/2018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16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Calibri"/>
                          <a:ea typeface="Calibri"/>
                          <a:cs typeface="Times New Roman"/>
                        </a:rPr>
                        <a:t>Inscrições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05 a </a:t>
                      </a: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27/06/2018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26/06 </a:t>
                      </a: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a </a:t>
                      </a: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03/07/2018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663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Calibri"/>
                          <a:ea typeface="Calibri"/>
                          <a:cs typeface="Times New Roman"/>
                        </a:rPr>
                        <a:t>Análise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28 a 29/06/2018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04 </a:t>
                      </a: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pt-BR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05/07</a:t>
                      </a: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663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Calibri"/>
                          <a:ea typeface="Calibri"/>
                          <a:cs typeface="Times New Roman"/>
                        </a:rPr>
                        <a:t>Resultado preliminar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02/07/2018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06/07/2018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977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Calibri"/>
                          <a:ea typeface="Calibri"/>
                          <a:cs typeface="Times New Roman"/>
                        </a:rPr>
                        <a:t>Recursos 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03 a 04/07/2018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09</a:t>
                      </a:r>
                      <a:r>
                        <a:rPr lang="pt-BR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a 10/07</a:t>
                      </a: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6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Calibri"/>
                          <a:ea typeface="Calibri"/>
                          <a:cs typeface="Times New Roman"/>
                        </a:rPr>
                        <a:t>Análise dos recursos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05/07/2018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11/07/2018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54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Calibri"/>
                          <a:ea typeface="Calibri"/>
                          <a:cs typeface="Times New Roman"/>
                        </a:rPr>
                        <a:t>Resultado final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06/07/2018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12/07/2018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616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>
                          <a:latin typeface="Calibri"/>
                          <a:ea typeface="Calibri"/>
                          <a:cs typeface="Times New Roman"/>
                        </a:rPr>
                        <a:t>Início das atividades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Calibri"/>
                          <a:ea typeface="Calibri"/>
                          <a:cs typeface="Times New Roman"/>
                        </a:rPr>
                        <a:t>01/08/2018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01/08/2018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424892"/>
              </p:ext>
            </p:extLst>
          </p:nvPr>
        </p:nvGraphicFramePr>
        <p:xfrm>
          <a:off x="1428728" y="1214422"/>
          <a:ext cx="6357983" cy="5143530"/>
        </p:xfrm>
        <a:graphic>
          <a:graphicData uri="http://schemas.openxmlformats.org/drawingml/2006/table">
            <a:tbl>
              <a:tblPr/>
              <a:tblGrid>
                <a:gridCol w="2571768"/>
                <a:gridCol w="1285884"/>
                <a:gridCol w="2500331"/>
              </a:tblGrid>
              <a:tr h="342902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Subprojetos PIBID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Times New Roman"/>
                          <a:ea typeface="Calibri"/>
                          <a:cs typeface="Times New Roman"/>
                        </a:rPr>
                        <a:t>Campus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Status </a:t>
                      </a:r>
                      <a:endParaRPr lang="pt-BR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42902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Ciências Biológicas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Abaetetuba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Bragança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latin typeface="Times New Roman"/>
                          <a:ea typeface="Calibri"/>
                          <a:cs typeface="Times New Roman"/>
                        </a:rPr>
                        <a:t>Tucuruí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Educação do Campo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Bragança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Marabá Rural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Física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Bragança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Geografia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Informática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Castanhal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Letras – Língua Portuguesa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Matemática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Pedagogia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Não entregue</a:t>
                      </a:r>
                      <a:endParaRPr lang="pt-BR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Química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1691680" y="404664"/>
            <a:ext cx="5732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sz="2800" b="1" dirty="0" smtClean="0"/>
              <a:t>Status dos Subprojetos PIBID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657127"/>
              </p:ext>
            </p:extLst>
          </p:nvPr>
        </p:nvGraphicFramePr>
        <p:xfrm>
          <a:off x="1571604" y="1285860"/>
          <a:ext cx="6572296" cy="5072098"/>
        </p:xfrm>
        <a:graphic>
          <a:graphicData uri="http://schemas.openxmlformats.org/drawingml/2006/table">
            <a:tbl>
              <a:tblPr/>
              <a:tblGrid>
                <a:gridCol w="2500330"/>
                <a:gridCol w="1071570"/>
                <a:gridCol w="3000396"/>
              </a:tblGrid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Subprojetos PRP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Times New Roman"/>
                          <a:ea typeface="Calibri"/>
                          <a:cs typeface="Times New Roman"/>
                        </a:rPr>
                        <a:t>Campus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Status 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42862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Ciências Biológicas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Abaetetuba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latin typeface="Times New Roman"/>
                          <a:ea typeface="Calibri"/>
                          <a:cs typeface="Times New Roman"/>
                        </a:rPr>
                        <a:t>Tucuruí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Física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Bragança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Geografia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Informática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Castanhal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Letras – Língua Portuguesa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Matemática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Pedagogia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Química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latin typeface="Calibri"/>
                          <a:ea typeface="Calibri"/>
                          <a:cs typeface="Times New Roman"/>
                        </a:rPr>
                        <a:t>Em análise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2000232" y="571480"/>
            <a:ext cx="5402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sz="2800" b="1" dirty="0" smtClean="0"/>
              <a:t>Status dos Subprojetos PRP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1000108"/>
            <a:ext cx="7429552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 algn="ctr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pt-BR" sz="3200" b="1" dirty="0" smtClean="0"/>
              <a:t>Edital publicado pela CAPES em 25/05/2018: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000" b="1" dirty="0" smtClean="0"/>
              <a:t>PARFOR </a:t>
            </a:r>
            <a:r>
              <a:rPr lang="pt-BR" sz="2000" dirty="0" smtClean="0"/>
              <a:t>(Edital 19/2018)</a:t>
            </a:r>
          </a:p>
          <a:p>
            <a:pPr algn="just"/>
            <a:r>
              <a:rPr lang="pt-BR" sz="2000" dirty="0" smtClean="0"/>
              <a:t>Abertura de turmas especiais para professores da rede pública, oportunizando acesso à formação específica de nível superior, em curso de licenciatura na área de conhecimento em que atuam. </a:t>
            </a:r>
          </a:p>
          <a:p>
            <a:pPr algn="just"/>
            <a:endParaRPr lang="pt-BR" sz="20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</a:rPr>
              <a:t>DESTAQUES EDITAL PARFOR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150 turmas para todo o Brasil, sendo 33 no Pará.</a:t>
            </a:r>
          </a:p>
          <a:p>
            <a:r>
              <a:rPr lang="pt-BR" dirty="0" smtClean="0"/>
              <a:t>30 vagas por turma. </a:t>
            </a:r>
          </a:p>
          <a:p>
            <a:r>
              <a:rPr lang="pt-BR" dirty="0" smtClean="0"/>
              <a:t>Prazo de inscrição da proposta institucional: 11/06 a 09/07/2018</a:t>
            </a:r>
          </a:p>
          <a:p>
            <a:r>
              <a:rPr lang="pt-BR" dirty="0" smtClean="0"/>
              <a:t>Um dos documentos que deverão ser inseridos na inscrição são o(s) Projeto(s) Pedagógico(s) do(s) curso(s) que abrigará(</a:t>
            </a:r>
            <a:r>
              <a:rPr lang="pt-BR" dirty="0" err="1" smtClean="0"/>
              <a:t>ão</a:t>
            </a:r>
            <a:r>
              <a:rPr lang="pt-BR" dirty="0" smtClean="0"/>
              <a:t>) a(s) turma(s) especial(is) (deve haver especificação das adaptações do projeto pedagógico para adequação à formação de professores em serviço);</a:t>
            </a: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tx1"/>
                </a:solidFill>
              </a:rPr>
              <a:t>Quem pode participar?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Cursos cadastrados no sistema </a:t>
            </a:r>
            <a:r>
              <a:rPr lang="pt-BR" dirty="0" err="1" smtClean="0"/>
              <a:t>e-MEC</a:t>
            </a:r>
            <a:r>
              <a:rPr lang="pt-BR" dirty="0" smtClean="0"/>
              <a:t>, na situação “em atividade”.</a:t>
            </a:r>
          </a:p>
          <a:p>
            <a:r>
              <a:rPr lang="pt-BR" dirty="0" smtClean="0"/>
              <a:t>O curso, quando avaliado, deverá ter Conceito de Curso (CC) ou Conceito Preliminar de Curso (CPC) igual ou superior a 3, obtido na última avaliação.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A PREPARAÇÃO DO IFPA PARA A REOFERTA PARFOR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785926"/>
            <a:ext cx="8043890" cy="4873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b="1" dirty="0" smtClean="0"/>
              <a:t>Dez/2015 (II Encontro de Ensino – Castanhal):</a:t>
            </a:r>
            <a:endParaRPr lang="pt-BR" dirty="0" smtClean="0"/>
          </a:p>
          <a:p>
            <a:pPr>
              <a:buNone/>
            </a:pPr>
            <a:endParaRPr lang="pt-BR" sz="2000" dirty="0" smtClean="0"/>
          </a:p>
          <a:p>
            <a:r>
              <a:rPr lang="pt-BR" sz="2000" dirty="0" smtClean="0"/>
              <a:t>A Comissão de Reformulação do PARFOR no IFPA apresentava um documento orientador onde indicava que, assim que o IFPA recuperasse sua autonomia institucional e a CAPES publicasse um novo edital para abertura de turmas especiais pelo PARFOR, a participação dos cursos de licenciatura do IFPA estaria condicionada a um processo de reformulação curricular em 2016, em função da publicação da Resolução CNE 02/2015, que trouxe novas diretrizes para a formação docente, bem como à garantia de condições mínimas de </a:t>
            </a:r>
            <a:r>
              <a:rPr lang="pt-BR" sz="2000" dirty="0" err="1" smtClean="0"/>
              <a:t>infraestrutura</a:t>
            </a:r>
            <a:r>
              <a:rPr lang="pt-BR" sz="2000" dirty="0" smtClean="0"/>
              <a:t>. </a:t>
            </a:r>
          </a:p>
          <a:p>
            <a:r>
              <a:rPr lang="pt-BR" sz="2000" dirty="0" smtClean="0"/>
              <a:t>Os campi tiveram, portanto, os anos de 2016/17 para atualizar os </a:t>
            </a:r>
            <a:r>
              <a:rPr lang="pt-BR" sz="2000" dirty="0" err="1" smtClean="0"/>
              <a:t>PPC’s</a:t>
            </a:r>
            <a:r>
              <a:rPr lang="pt-BR" sz="2000" dirty="0" smtClean="0"/>
              <a:t> das licenciaturas que desejavam prosseguir a oferta ou para extinguir aquelas para as quais não reuniam condições de </a:t>
            </a:r>
            <a:r>
              <a:rPr lang="pt-BR" sz="2000" dirty="0" err="1" smtClean="0"/>
              <a:t>infraestrutura</a:t>
            </a:r>
            <a:r>
              <a:rPr lang="pt-BR" sz="2000" dirty="0" smtClean="0"/>
              <a:t> e corpo profissional para esse prosseguimento.</a:t>
            </a:r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1472" y="3286124"/>
            <a:ext cx="8072494" cy="78581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Programas de Formação Docente</a:t>
            </a:r>
            <a:endParaRPr kumimoji="0" lang="pt-BR" sz="34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1071538" y="4286256"/>
            <a:ext cx="7000924" cy="11430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PIBID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Programa de Residência Pedagógica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PARFOR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1000108"/>
            <a:ext cx="7572428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pt-BR" sz="3200" b="1" dirty="0" smtClean="0"/>
              <a:t>Etapas de Seleção PARFOR</a:t>
            </a:r>
            <a:endParaRPr lang="pt-BR" sz="3200" dirty="0" smtClean="0"/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lang="pt-BR" sz="2000" dirty="0" smtClean="0"/>
          </a:p>
          <a:p>
            <a:r>
              <a:rPr lang="pt-BR" sz="2400" b="1" dirty="0" smtClean="0"/>
              <a:t>1ª Etapa</a:t>
            </a:r>
            <a:r>
              <a:rPr lang="pt-BR" sz="2400" dirty="0" smtClean="0"/>
              <a:t>: análise técnica para verificar se a IES atende aos requisitos de participação no Edital e se cumpriu as exigências formais e documentais;</a:t>
            </a:r>
          </a:p>
          <a:p>
            <a:endParaRPr lang="pt-BR" sz="2400" dirty="0" smtClean="0"/>
          </a:p>
          <a:p>
            <a:r>
              <a:rPr lang="pt-BR" sz="2400" b="1" dirty="0" smtClean="0"/>
              <a:t>2ª Etapa</a:t>
            </a:r>
            <a:r>
              <a:rPr lang="pt-BR" sz="2400" dirty="0" smtClean="0"/>
              <a:t>: análise de mérito realizada por comissão </a:t>
            </a:r>
            <a:r>
              <a:rPr lang="pt-BR" sz="2400" i="1" dirty="0" smtClean="0"/>
              <a:t>ad </a:t>
            </a:r>
            <a:r>
              <a:rPr lang="pt-BR" sz="2400" i="1" dirty="0" err="1" smtClean="0"/>
              <a:t>hoc</a:t>
            </a:r>
            <a:r>
              <a:rPr lang="pt-BR" sz="2400" dirty="0" smtClean="0"/>
              <a:t>, que avaliará o projeto pedagógico;</a:t>
            </a:r>
          </a:p>
          <a:p>
            <a:endParaRPr lang="pt-BR" sz="2400" dirty="0" smtClean="0"/>
          </a:p>
          <a:p>
            <a:r>
              <a:rPr lang="pt-BR" sz="2400" b="1" dirty="0" smtClean="0"/>
              <a:t>3ª Etapa</a:t>
            </a:r>
            <a:r>
              <a:rPr lang="pt-BR" sz="2400" dirty="0" smtClean="0"/>
              <a:t>: Classificação geral das propostas por Unidade da Federação, conforme resultado da avaliação da comissão </a:t>
            </a:r>
            <a:r>
              <a:rPr lang="pt-BR" sz="2400" i="1" dirty="0" smtClean="0"/>
              <a:t>ad </a:t>
            </a:r>
            <a:r>
              <a:rPr lang="pt-BR" sz="2400" i="1" dirty="0" err="1" smtClean="0"/>
              <a:t>hoc</a:t>
            </a:r>
            <a:r>
              <a:rPr lang="pt-BR" sz="2400" i="1" dirty="0" smtClean="0"/>
              <a:t>.</a:t>
            </a:r>
            <a:endParaRPr lang="pt-BR" sz="24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285728"/>
            <a:ext cx="7286676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pt-BR" sz="3200" b="1" dirty="0" smtClean="0"/>
              <a:t>Procedimentos do DES/PROEN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lang="pt-BR" sz="2400" dirty="0" smtClean="0"/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Tentativa de </a:t>
            </a:r>
            <a:r>
              <a:rPr kumimoji="0" lang="pt-B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envolvimento de todas as licenciaturas do IFPA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Comunicação a todos os </a:t>
            </a:r>
            <a:r>
              <a:rPr lang="pt-BR" sz="2000" dirty="0" smtClean="0"/>
              <a:t>campi com oferta de licenciatura (diretores gerais e de ensino e coordenadores de curso)</a:t>
            </a: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para manifestação de interesse. </a:t>
            </a:r>
            <a:endParaRPr lang="pt-BR" sz="2000" dirty="0" smtClean="0"/>
          </a:p>
          <a:p>
            <a:pPr marL="355600" lvl="1" indent="-35560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pt-BR" sz="2400" b="1" dirty="0" smtClean="0"/>
              <a:t>- Problemas</a:t>
            </a:r>
            <a:r>
              <a:rPr lang="pt-BR" sz="2400" dirty="0" smtClean="0"/>
              <a:t>:</a:t>
            </a:r>
            <a:endParaRPr kumimoji="0" lang="pt-BR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Demanda diluída de alguns cursos, impossibilitando juntar turmas.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baseline="0" dirty="0" smtClean="0"/>
              <a:t>Cursos</a:t>
            </a:r>
            <a:r>
              <a:rPr lang="pt-BR" sz="2000" dirty="0" smtClean="0"/>
              <a:t> não contemplados no edital 19/2018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Curso</a:t>
            </a:r>
            <a:r>
              <a:rPr lang="pt-BR" sz="2000" baseline="0" dirty="0" smtClean="0"/>
              <a:t>s</a:t>
            </a:r>
            <a:r>
              <a:rPr lang="pt-BR" sz="2000" dirty="0" smtClean="0"/>
              <a:t> sem PPC atualizado e funcionamento regular há anos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kumimoji="0" lang="pt-B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Representatividad</a:t>
            </a:r>
            <a:r>
              <a:rPr lang="pt-BR" sz="2000" baseline="0" dirty="0" smtClean="0"/>
              <a:t>e</a:t>
            </a:r>
            <a:r>
              <a:rPr lang="pt-BR" sz="2000" dirty="0" smtClean="0"/>
              <a:t> no FORPARFOR, onde as IES se organizam conjuntamente para definir a divisão das ofertas. </a:t>
            </a: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lang="pt-BR" sz="24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557230"/>
            <a:ext cx="7286676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pt-BR" sz="2800" b="1" dirty="0" smtClean="0"/>
              <a:t>Cursos para os quais o IFPA </a:t>
            </a:r>
            <a:r>
              <a:rPr lang="pt-BR" sz="2800" b="1" dirty="0" smtClean="0"/>
              <a:t>proporá a abertura de turmas </a:t>
            </a:r>
            <a:r>
              <a:rPr lang="pt-BR" sz="2800" b="1" dirty="0" smtClean="0"/>
              <a:t>especiais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lang="pt-BR" sz="2800" dirty="0" smtClean="0"/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lang="pt-BR" sz="2800" dirty="0" smtClean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97665"/>
              </p:ext>
            </p:extLst>
          </p:nvPr>
        </p:nvGraphicFramePr>
        <p:xfrm>
          <a:off x="1000101" y="1857364"/>
          <a:ext cx="6929485" cy="4191032"/>
        </p:xfrm>
        <a:graphic>
          <a:graphicData uri="http://schemas.openxmlformats.org/drawingml/2006/table">
            <a:tbl>
              <a:tblPr/>
              <a:tblGrid>
                <a:gridCol w="1571635"/>
                <a:gridCol w="2075521"/>
                <a:gridCol w="1764244"/>
                <a:gridCol w="1518085"/>
              </a:tblGrid>
              <a:tr h="5238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Calibri"/>
                          <a:ea typeface="Calibri"/>
                          <a:cs typeface="Times New Roman"/>
                        </a:rPr>
                        <a:t>Campus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Calibri"/>
                          <a:ea typeface="Calibri"/>
                          <a:cs typeface="Times New Roman"/>
                        </a:rPr>
                        <a:t>Curso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Calibri"/>
                          <a:ea typeface="Calibri"/>
                          <a:cs typeface="Times New Roman"/>
                        </a:rPr>
                        <a:t>Pólo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>
                          <a:latin typeface="Calibri"/>
                          <a:ea typeface="Calibri"/>
                          <a:cs typeface="Times New Roman"/>
                        </a:rPr>
                        <a:t>Nº </a:t>
                      </a:r>
                      <a:r>
                        <a:rPr lang="pt-BR" sz="2400" b="1" dirty="0" smtClean="0">
                          <a:latin typeface="Calibri"/>
                          <a:ea typeface="Calibri"/>
                          <a:cs typeface="Times New Roman"/>
                        </a:rPr>
                        <a:t>Turmas</a:t>
                      </a:r>
                      <a:endParaRPr lang="pt-BR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9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Belém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Pedagogia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Castanhal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Concórdia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Tomé-Açu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Belém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Abaetetuba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Bragança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79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Matemática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Belém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pt-B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divaldo.moura\Desktop\Captura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8634077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1472" y="3214686"/>
            <a:ext cx="8072494" cy="78581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Calendário acadêmico 2019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 err="1" smtClean="0">
                <a:solidFill>
                  <a:schemeClr val="tx1"/>
                </a:solidFill>
              </a:rPr>
              <a:t>Memo</a:t>
            </a:r>
            <a:r>
              <a:rPr lang="pt-BR" sz="2800" b="1" dirty="0" smtClean="0">
                <a:solidFill>
                  <a:schemeClr val="tx1"/>
                </a:solidFill>
              </a:rPr>
              <a:t> circular 13/2018-PROEN</a:t>
            </a:r>
            <a:br>
              <a:rPr lang="pt-BR" sz="2800" b="1" dirty="0" smtClean="0">
                <a:solidFill>
                  <a:schemeClr val="tx1"/>
                </a:solidFill>
              </a:rPr>
            </a:br>
            <a:r>
              <a:rPr lang="pt-BR" sz="2800" b="1" dirty="0" smtClean="0">
                <a:solidFill>
                  <a:schemeClr val="tx1"/>
                </a:solidFill>
              </a:rPr>
              <a:t>Orientações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785926"/>
            <a:ext cx="8043890" cy="487375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pt-BR" dirty="0" smtClean="0"/>
              <a:t>Calendário Acadêmico Institucional 2019 (PROEN/PROEX/PROPPG)</a:t>
            </a:r>
          </a:p>
          <a:p>
            <a:pPr>
              <a:buFontTx/>
              <a:buChar char="-"/>
            </a:pPr>
            <a:r>
              <a:rPr lang="pt-BR" dirty="0" smtClean="0"/>
              <a:t>Modelo de calendário acadêmico aos campi (um por nível de ensino)</a:t>
            </a:r>
          </a:p>
          <a:p>
            <a:pPr>
              <a:buFontTx/>
              <a:buChar char="-"/>
            </a:pPr>
            <a:r>
              <a:rPr lang="pt-BR" dirty="0" smtClean="0"/>
              <a:t>Novas </a:t>
            </a:r>
            <a:r>
              <a:rPr lang="pt-BR" dirty="0"/>
              <a:t>recomendações e prazos, no intuito de tornar o processo de construção desse importante instrumento mais </a:t>
            </a:r>
            <a:r>
              <a:rPr lang="pt-BR" dirty="0" smtClean="0"/>
              <a:t>participativo</a:t>
            </a:r>
          </a:p>
          <a:p>
            <a:pPr>
              <a:buFontTx/>
              <a:buChar char="-"/>
            </a:pPr>
            <a:r>
              <a:rPr lang="pt-BR" dirty="0" smtClean="0"/>
              <a:t>Minuta de resolução sobre o calendário acadêmico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5946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dirty="0"/>
              <a:t>Novas recomendações e prazos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785926"/>
            <a:ext cx="8043890" cy="4873752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Nomeação de Comissão </a:t>
            </a:r>
            <a:r>
              <a:rPr lang="pt-BR" dirty="0"/>
              <a:t>Local de Elaboração dos Calendários Acadêmicos, </a:t>
            </a:r>
            <a:r>
              <a:rPr lang="pt-BR" dirty="0" smtClean="0"/>
              <a:t>responsável </a:t>
            </a:r>
            <a:r>
              <a:rPr lang="pt-BR" dirty="0"/>
              <a:t>por elaborar os calendários acadêmicos do </a:t>
            </a:r>
            <a:r>
              <a:rPr lang="pt-BR" dirty="0" smtClean="0"/>
              <a:t>campus, constituída </a:t>
            </a:r>
            <a:r>
              <a:rPr lang="pt-BR" dirty="0"/>
              <a:t>por, no mínimo:</a:t>
            </a:r>
          </a:p>
          <a:p>
            <a:pPr marL="0" indent="0">
              <a:buNone/>
            </a:pPr>
            <a:r>
              <a:rPr lang="pt-BR" dirty="0" smtClean="0"/>
              <a:t>	I</a:t>
            </a:r>
            <a:r>
              <a:rPr lang="pt-BR" dirty="0"/>
              <a:t>. Um representante da Gestão de Ensino, que a </a:t>
            </a:r>
            <a:r>
              <a:rPr lang="pt-BR" dirty="0" smtClean="0"/>
              <a:t>	presidirá</a:t>
            </a:r>
            <a:r>
              <a:rPr lang="pt-BR" dirty="0"/>
              <a:t>;</a:t>
            </a:r>
          </a:p>
          <a:p>
            <a:pPr marL="0" indent="0">
              <a:buNone/>
            </a:pPr>
            <a:r>
              <a:rPr lang="pt-BR" dirty="0" smtClean="0"/>
              <a:t>	II</a:t>
            </a:r>
            <a:r>
              <a:rPr lang="pt-BR" dirty="0"/>
              <a:t>. Um representante da Gestão de Pesquisa;</a:t>
            </a:r>
          </a:p>
          <a:p>
            <a:pPr marL="0" indent="0">
              <a:buNone/>
            </a:pPr>
            <a:r>
              <a:rPr lang="pt-BR" dirty="0" smtClean="0"/>
              <a:t>	III</a:t>
            </a:r>
            <a:r>
              <a:rPr lang="pt-BR" dirty="0"/>
              <a:t>. Um representante da Gestão de Extensão;</a:t>
            </a:r>
          </a:p>
          <a:p>
            <a:pPr marL="0" indent="0">
              <a:buNone/>
            </a:pPr>
            <a:r>
              <a:rPr lang="pt-BR" dirty="0" smtClean="0"/>
              <a:t>	IV</a:t>
            </a:r>
            <a:r>
              <a:rPr lang="pt-BR" dirty="0"/>
              <a:t>. Dois representantes dos técnicos administrativos, </a:t>
            </a:r>
            <a:r>
              <a:rPr lang="pt-BR" dirty="0" smtClean="0"/>
              <a:t>	sendo </a:t>
            </a:r>
            <a:r>
              <a:rPr lang="pt-BR" dirty="0"/>
              <a:t>pelo menos um da equipe técnico pedagógica, </a:t>
            </a:r>
            <a:r>
              <a:rPr lang="pt-BR" dirty="0" smtClean="0"/>
              <a:t>	indicados </a:t>
            </a:r>
            <a:r>
              <a:rPr lang="pt-BR" dirty="0"/>
              <a:t>pela gestão do campus;</a:t>
            </a:r>
          </a:p>
          <a:p>
            <a:pPr marL="0" indent="0">
              <a:buNone/>
            </a:pPr>
            <a:r>
              <a:rPr lang="pt-BR" dirty="0" smtClean="0"/>
              <a:t>	V</a:t>
            </a:r>
            <a:r>
              <a:rPr lang="pt-BR" dirty="0"/>
              <a:t>. Dois representantes do corpo docente, indicados </a:t>
            </a:r>
            <a:r>
              <a:rPr lang="pt-BR" dirty="0" smtClean="0"/>
              <a:t>	pela </a:t>
            </a:r>
            <a:r>
              <a:rPr lang="pt-BR" dirty="0"/>
              <a:t>gestão do campus;</a:t>
            </a:r>
          </a:p>
          <a:p>
            <a:pPr marL="0" indent="0">
              <a:buNone/>
            </a:pPr>
            <a:r>
              <a:rPr lang="pt-BR" dirty="0" smtClean="0"/>
              <a:t>	VI</a:t>
            </a:r>
            <a:r>
              <a:rPr lang="pt-BR" dirty="0"/>
              <a:t>. Dois representantes discentes, indicados pela </a:t>
            </a:r>
            <a:r>
              <a:rPr lang="pt-BR" dirty="0" smtClean="0"/>
              <a:t>	gestão </a:t>
            </a:r>
            <a:r>
              <a:rPr lang="pt-BR" dirty="0"/>
              <a:t>do campus.</a:t>
            </a:r>
          </a:p>
        </p:txBody>
      </p:sp>
    </p:spTree>
    <p:extLst>
      <p:ext uri="{BB962C8B-B14F-4D97-AF65-F5344CB8AC3E}">
        <p14:creationId xmlns:p14="http://schemas.microsoft.com/office/powerpoint/2010/main" val="2840066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89449384"/>
              </p:ext>
            </p:extLst>
          </p:nvPr>
        </p:nvGraphicFramePr>
        <p:xfrm>
          <a:off x="107504" y="404663"/>
          <a:ext cx="9036495" cy="61206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2608"/>
                <a:gridCol w="2208414"/>
                <a:gridCol w="1355473"/>
              </a:tblGrid>
              <a:tr h="672506">
                <a:tc>
                  <a:txBody>
                    <a:bodyPr/>
                    <a:lstStyle/>
                    <a:p>
                      <a:pPr marL="90170" marR="3594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AÇÃO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RESPONSÁVEL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1680" algn="l"/>
                        </a:tabLst>
                      </a:pPr>
                      <a:r>
                        <a:rPr lang="pt-BR" sz="1800" dirty="0">
                          <a:effectLst/>
                        </a:rPr>
                        <a:t>PRAZO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67797">
                <a:tc>
                  <a:txBody>
                    <a:bodyPr/>
                    <a:lstStyle/>
                    <a:p>
                      <a:pPr marR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Encaminhamento do Calendário Acadêmico Institucional 2019 do IFPA e orientações para a elaboração dos calendários acadêmicos dos campi 2019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PROEN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22/06/2018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715214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Elaboração dos calendários acadêmicos do campus e envio à Diretoria de Ensino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Comissão Local de Elaboração dos Calendários Acadêmicos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14/08/2018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020152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Encaminhamento das propostas de calendários acadêmicos do campus da Direção de Ensino para a Direção Geral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Direção de Ensino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20/08/2018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7250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Encaminhamento dos calendários acadêmicos do campus à PROEN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Direção Geral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30/08/2018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7250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Encaminhamento dos calendários acadêmicos para o CONSUP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PROEN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30/10/2018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78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Minuta de resolução sobre calendário acadêmico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785926"/>
            <a:ext cx="8043890" cy="4873752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pt-BR" sz="2000" dirty="0" smtClean="0"/>
              <a:t>Nomeação de Comissão </a:t>
            </a:r>
            <a:r>
              <a:rPr lang="pt-BR" sz="2000" dirty="0"/>
              <a:t>Local de Elaboração dos Calendários Acadêmicos </a:t>
            </a:r>
            <a:endParaRPr lang="pt-BR" sz="2000" dirty="0" smtClean="0"/>
          </a:p>
          <a:p>
            <a:pPr>
              <a:buFontTx/>
              <a:buChar char="-"/>
            </a:pPr>
            <a:r>
              <a:rPr lang="pt-BR" sz="2000" dirty="0"/>
              <a:t>As férias docentes deverão ser gozadas prioritariamente junto com as férias estudantis, salvo motivo de interesse institucional </a:t>
            </a:r>
            <a:r>
              <a:rPr lang="pt-BR" sz="2000" dirty="0" smtClean="0"/>
              <a:t>(</a:t>
            </a:r>
            <a:r>
              <a:rPr lang="pt-BR" sz="2000" dirty="0" err="1" smtClean="0"/>
              <a:t>ex</a:t>
            </a:r>
            <a:r>
              <a:rPr lang="pt-BR" sz="2000" dirty="0" smtClean="0"/>
              <a:t>: professor precisa </a:t>
            </a:r>
            <a:r>
              <a:rPr lang="pt-BR" sz="2000" dirty="0"/>
              <a:t>ministrar aulas para turmas com funcionamento no período de férias </a:t>
            </a:r>
            <a:r>
              <a:rPr lang="pt-BR" sz="2000" dirty="0" smtClean="0"/>
              <a:t>estudantis e professor em cargo de gestão)</a:t>
            </a:r>
          </a:p>
          <a:p>
            <a:pPr>
              <a:buFontTx/>
              <a:buChar char="-"/>
            </a:pPr>
            <a:r>
              <a:rPr lang="pt-BR" sz="2000" dirty="0" smtClean="0"/>
              <a:t>200 dias letivos para cursos do ensino médio integrado e superiores de graduação (FIC, subsequente e pós-graduação devem cumprir carga horária prevista no PPC)</a:t>
            </a:r>
          </a:p>
          <a:p>
            <a:pPr>
              <a:buFontTx/>
              <a:buChar char="-"/>
            </a:pP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Previsão de apresentação prévia para a comunidade </a:t>
            </a: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acadêmica, em agosto, preferencialmente em </a:t>
            </a: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evento de planejamento </a:t>
            </a:r>
            <a:r>
              <a:rPr lang="pt-BR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pedagógico, antes do envio à PROEN</a:t>
            </a:r>
          </a:p>
          <a:p>
            <a:pPr>
              <a:buFontTx/>
              <a:buChar char="-"/>
            </a:pPr>
            <a:r>
              <a:rPr lang="pt-BR" sz="2000" dirty="0" smtClean="0">
                <a:latin typeface="Times New Roman" panose="02020603050405020304" pitchFamily="18" charset="0"/>
              </a:rPr>
              <a:t>Não cumprimento dos prazos que ocasione a não aprovação até 30/10 ensejará ordem de serviço</a:t>
            </a:r>
          </a:p>
        </p:txBody>
      </p:sp>
    </p:spTree>
    <p:extLst>
      <p:ext uri="{BB962C8B-B14F-4D97-AF65-F5344CB8AC3E}">
        <p14:creationId xmlns:p14="http://schemas.microsoft.com/office/powerpoint/2010/main" val="1121218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67600" cy="8549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alterações no calendário acadêmico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043890" cy="4873752"/>
          </a:xfrm>
        </p:spPr>
        <p:txBody>
          <a:bodyPr>
            <a:normAutofit/>
          </a:bodyPr>
          <a:lstStyle/>
          <a:p>
            <a:r>
              <a:rPr lang="pt-BR" sz="2000" dirty="0" smtClean="0"/>
              <a:t>Alterações </a:t>
            </a:r>
            <a:r>
              <a:rPr lang="pt-BR" sz="2000" dirty="0"/>
              <a:t>que não impliquem em mudança de períodos de férias docentes, de datas de início e término dos períodos letivos, não precisarão ser submetidas à apreciação do CONSUP, devendo ser apenas comunicado à </a:t>
            </a:r>
            <a:r>
              <a:rPr lang="pt-BR" sz="2000" dirty="0" err="1"/>
              <a:t>Pró-Reitoria</a:t>
            </a:r>
            <a:r>
              <a:rPr lang="pt-BR" sz="2000" dirty="0"/>
              <a:t> de Ensino, por </a:t>
            </a:r>
            <a:r>
              <a:rPr lang="pt-BR" sz="2000" dirty="0" err="1"/>
              <a:t>email</a:t>
            </a:r>
            <a:r>
              <a:rPr lang="pt-BR" sz="2000" dirty="0"/>
              <a:t>, para fins de acompanhamento, desde que não tais alterações não signifiquem a omissão de informações obrigatórias previstas no </a:t>
            </a:r>
            <a:r>
              <a:rPr lang="pt-BR" sz="2000" dirty="0" smtClean="0"/>
              <a:t>art.11.</a:t>
            </a:r>
            <a:endParaRPr lang="pt-BR" sz="2000" dirty="0"/>
          </a:p>
          <a:p>
            <a:r>
              <a:rPr lang="pt-BR" sz="2000" dirty="0" smtClean="0"/>
              <a:t>Alterações </a:t>
            </a:r>
            <a:r>
              <a:rPr lang="pt-BR" sz="2000" dirty="0"/>
              <a:t>que impliquem em mudança de períodos de férias docentes ou de datas de início e término dos períodos letivos precisam ser submetidas, por meio de processo físico, à </a:t>
            </a:r>
            <a:r>
              <a:rPr lang="pt-BR" sz="2000" dirty="0" err="1"/>
              <a:t>Pró-Reitoria</a:t>
            </a:r>
            <a:r>
              <a:rPr lang="pt-BR" sz="2000" dirty="0"/>
              <a:t> de Ensino, a qual encaminhará para análise da Comissão Institucional de Elaboração e Acompanhamento ao Calendário Acadêmico e, após aprovação da referida comissão, para apreciação pelo CONSUP e emissão de nova resolução de aprovação, revogando a anterior.</a:t>
            </a:r>
            <a:endParaRPr lang="pt-BR" sz="20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10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1000108"/>
            <a:ext cx="7429552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 algn="ctr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pt-BR" sz="3200" b="1" dirty="0" smtClean="0"/>
              <a:t>Editais publicados pela CAPES em 01/03/2018: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000" b="1" dirty="0" smtClean="0"/>
              <a:t>Programa de Residência Pedagógica </a:t>
            </a:r>
            <a:r>
              <a:rPr lang="pt-BR" sz="2000" dirty="0" smtClean="0"/>
              <a:t>(Edital 06/2018)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Equivalente ao Estágio Curricular Supervisionado. Estudantes matriculados na segunda metade do curso.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dirty="0" smtClean="0"/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PIBID</a:t>
            </a: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(Edital 07/2018)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lang="pt-BR" sz="2000" dirty="0" smtClean="0"/>
              <a:t>Equivalente à Prática como Componente Curricular. Estudantes matriculados na primeira metade do curso. 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6594767"/>
              </p:ext>
            </p:extLst>
          </p:nvPr>
        </p:nvGraphicFramePr>
        <p:xfrm>
          <a:off x="107504" y="404663"/>
          <a:ext cx="9036495" cy="6046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2608"/>
                <a:gridCol w="2208414"/>
                <a:gridCol w="1355473"/>
              </a:tblGrid>
              <a:tr h="672506">
                <a:tc>
                  <a:txBody>
                    <a:bodyPr/>
                    <a:lstStyle/>
                    <a:p>
                      <a:pPr marL="90170" marR="3594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AÇÃO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RESPONSÁVEL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1680" algn="l"/>
                        </a:tabLst>
                      </a:pPr>
                      <a:r>
                        <a:rPr lang="pt-BR" sz="1800" dirty="0">
                          <a:effectLst/>
                        </a:rPr>
                        <a:t>PRAZO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  <a:tr h="1367797">
                <a:tc>
                  <a:txBody>
                    <a:bodyPr/>
                    <a:lstStyle/>
                    <a:p>
                      <a:pPr marR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Encaminhamento do Calendário Acadêmico Institucional 2019 do IFPA e orientações para a elaboração dos calendários acadêmicos dos campi 2019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PROEN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30/05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1715214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Elaboração dos calendários acadêmicos do campus e envio à Diretoria de Ensino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Comissão Local de Elaboração dos Calendários Acadêmicos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30/06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51007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Apresentação</a:t>
                      </a:r>
                      <a:r>
                        <a:rPr lang="pt-BR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propostas de calendários acadêmicos do campus para comunidade acadêmica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Direção de Ensino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Agosto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67250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Encaminhamento dos calendários acadêmicos do campus à PROEN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Direção Geral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30/08/2018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67250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solidFill>
                            <a:schemeClr val="tx1"/>
                          </a:solidFill>
                          <a:effectLst/>
                        </a:rPr>
                        <a:t>Encaminhamento dos calendários acadêmicos para o CONSUP</a:t>
                      </a:r>
                      <a:endParaRPr lang="pt-B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PROEN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30/10/2018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0140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1472" y="3214686"/>
            <a:ext cx="8072494" cy="78581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Normativa para criação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de cursos, elaboração e atualização de </a:t>
            </a:r>
            <a:r>
              <a:rPr kumimoji="0" lang="pt-BR" sz="3200" b="1" i="0" u="none" strike="noStrike" kern="1200" cap="small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ppc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e extinção de cursos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1142976" y="5143512"/>
            <a:ext cx="7000924" cy="5000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Revisão da Resolução</a:t>
            </a:r>
            <a:r>
              <a:rPr kumimoji="0" lang="pt-B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020/2016-CONSUP</a:t>
            </a:r>
            <a:endParaRPr kumimoji="0" lang="pt-B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8549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Estrutura da resolução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043890" cy="4968552"/>
          </a:xfrm>
        </p:spPr>
        <p:txBody>
          <a:bodyPr>
            <a:normAutofit/>
          </a:bodyPr>
          <a:lstStyle/>
          <a:p>
            <a:r>
              <a:rPr lang="pt-BR" dirty="0" smtClean="0"/>
              <a:t>Das Disposições gerais</a:t>
            </a:r>
            <a:endParaRPr lang="pt-BR" dirty="0"/>
          </a:p>
          <a:p>
            <a:r>
              <a:rPr lang="pt-BR" dirty="0" smtClean="0">
                <a:latin typeface="Times New Roman" panose="02020603050405020304" pitchFamily="18" charset="0"/>
              </a:rPr>
              <a:t>Das Definições 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Das Competências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Criação de Curso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Elaboração do Projeto Pedagógico do Curso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Aprovação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Atualização do Projeto </a:t>
            </a:r>
            <a:r>
              <a:rPr lang="pt-BR" dirty="0">
                <a:latin typeface="Times New Roman" panose="02020603050405020304" pitchFamily="18" charset="0"/>
              </a:rPr>
              <a:t>Pedagógico do </a:t>
            </a:r>
            <a:r>
              <a:rPr lang="pt-BR" dirty="0" smtClean="0">
                <a:latin typeface="Times New Roman" panose="02020603050405020304" pitchFamily="18" charset="0"/>
              </a:rPr>
              <a:t>Curso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Dos Atos Autorizativos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Do Cadastro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Extinção de Curso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Das Disposições Finais</a:t>
            </a:r>
          </a:p>
        </p:txBody>
      </p:sp>
    </p:spTree>
    <p:extLst>
      <p:ext uri="{BB962C8B-B14F-4D97-AF65-F5344CB8AC3E}">
        <p14:creationId xmlns:p14="http://schemas.microsoft.com/office/powerpoint/2010/main" val="190201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8549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DESTAQUES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043890" cy="3312368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Times New Roman" panose="02020603050405020304" pitchFamily="18" charset="0"/>
              </a:rPr>
              <a:t>Adequação das orientações às legislações educacionais e normativas institucionais atuais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Ajustes das orientações, com base nas dúvidas apresentadas pelos campi e nas experiências dos últimos dois anos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Aperfeiçoamento da descrição do fluxo processual</a:t>
            </a:r>
          </a:p>
          <a:p>
            <a:r>
              <a:rPr lang="pt-BR" dirty="0">
                <a:latin typeface="Times New Roman" panose="02020603050405020304" pitchFamily="18" charset="0"/>
              </a:rPr>
              <a:t>Resolução passa a prever procedimentos para extinção de cursos, tanto </a:t>
            </a:r>
            <a:r>
              <a:rPr lang="pt-BR" dirty="0" smtClean="0">
                <a:latin typeface="Times New Roman" panose="02020603050405020304" pitchFamily="18" charset="0"/>
              </a:rPr>
              <a:t>para cursos técnicos </a:t>
            </a:r>
            <a:r>
              <a:rPr lang="pt-BR" dirty="0">
                <a:latin typeface="Times New Roman" panose="02020603050405020304" pitchFamily="18" charset="0"/>
              </a:rPr>
              <a:t>quanto de </a:t>
            </a:r>
            <a:r>
              <a:rPr lang="pt-BR" dirty="0" smtClean="0">
                <a:latin typeface="Times New Roman" panose="02020603050405020304" pitchFamily="18" charset="0"/>
              </a:rPr>
              <a:t>graduação</a:t>
            </a:r>
          </a:p>
          <a:p>
            <a:endParaRPr lang="pt-BR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6719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67600" cy="8549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DESTAQUES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043890" cy="4873752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Times New Roman" panose="02020603050405020304" pitchFamily="18" charset="0"/>
              </a:rPr>
              <a:t>Estrutura do PPC dos cursos técnicos incorporando as discussões atuais sobre a educação básica e profissional, inclusive sobre o ensino integrado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Estrutura do PPC de graduação alinhada à estrutura do instrumento de avaliação do INEP</a:t>
            </a:r>
            <a:endParaRPr lang="pt-BR" dirty="0">
              <a:latin typeface="Times New Roman" panose="02020603050405020304" pitchFamily="18" charset="0"/>
            </a:endParaRPr>
          </a:p>
          <a:p>
            <a:r>
              <a:rPr lang="pt-BR" dirty="0" smtClean="0">
                <a:latin typeface="Times New Roman" panose="02020603050405020304" pitchFamily="18" charset="0"/>
              </a:rPr>
              <a:t>Maior número de apêndices, estabelecendo roteiros para estruturação de PPC, elaboração de matriz curricular e formulário de análise técnico-pedagógica mais claras e articuladas entre si, bem como criação de instrumentos inexistentes na resolução anterior</a:t>
            </a:r>
          </a:p>
          <a:p>
            <a:endParaRPr lang="pt-BR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4144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/>
        </p:blipFill>
        <p:spPr>
          <a:xfrm>
            <a:off x="2555776" y="1700808"/>
            <a:ext cx="413163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0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1000108"/>
            <a:ext cx="7572428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pt-BR" sz="3200" b="1" dirty="0" smtClean="0"/>
              <a:t>Etapas de Seleção PIBID/PRP</a:t>
            </a:r>
            <a:endParaRPr lang="pt-BR" sz="3200" dirty="0" smtClean="0"/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lang="pt-BR" sz="2000" dirty="0" smtClean="0"/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pt-BR" sz="2400" b="1" dirty="0" smtClean="0"/>
              <a:t>- 1ª e 2ª etapa: Cadastro dos Currículos e envio da Proposta Institucional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pt-BR" sz="2000" dirty="0" smtClean="0"/>
              <a:t>I. esforço institucional para inclusão do maior número de discentes</a:t>
            </a:r>
          </a:p>
          <a:p>
            <a:pPr lvl="1"/>
            <a:r>
              <a:rPr lang="pt-BR" sz="2000" dirty="0" smtClean="0"/>
              <a:t>II. institucionalização da formação de professores e da articulação da IES com as redes de ensino</a:t>
            </a:r>
          </a:p>
          <a:p>
            <a:pPr lvl="1"/>
            <a:r>
              <a:rPr lang="pt-BR" sz="2000" dirty="0" smtClean="0"/>
              <a:t>III. o esforço de expansão territorial dos subprojetos</a:t>
            </a:r>
          </a:p>
          <a:p>
            <a:pPr lvl="1"/>
            <a:r>
              <a:rPr lang="pt-BR" sz="2000" dirty="0" smtClean="0"/>
              <a:t>IV. experiência e qualificação da equipe docente da IES na formação de professores</a:t>
            </a:r>
          </a:p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dirty="0" smtClean="0"/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pt-BR" sz="2400" b="1" dirty="0" smtClean="0"/>
              <a:t>- 3ª etapa: Projeto Institucional, com subprojetos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1000108"/>
            <a:ext cx="7286676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pt-BR" sz="3200" b="1" dirty="0" smtClean="0"/>
              <a:t>Procedimentos do DES/PROEN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lang="pt-BR" sz="2400" dirty="0" smtClean="0"/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Char char="-"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Processo colaborativo,</a:t>
            </a:r>
            <a:r>
              <a:rPr kumimoji="0" lang="pt-B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com envolvimento de todas as licenciaturas do IFPA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Fórum das Licenciaturas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GT sobre Formação Docente</a:t>
            </a: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Equipe </a:t>
            </a:r>
            <a:r>
              <a:rPr kumimoji="0" lang="pt-BR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Multicampi</a:t>
            </a:r>
            <a:endParaRPr kumimoji="0" lang="pt-BR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31520" lvl="1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Comunicação constante: email, telefone e </a:t>
            </a:r>
            <a:r>
              <a:rPr kumimoji="0" lang="pt-BR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whatsapp</a:t>
            </a:r>
            <a:r>
              <a:rPr kumimoji="0" lang="pt-B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lang="pt-BR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285720" y="1357298"/>
          <a:ext cx="4286280" cy="5143530"/>
        </p:xfrm>
        <a:graphic>
          <a:graphicData uri="http://schemas.openxmlformats.org/drawingml/2006/table">
            <a:tbl>
              <a:tblPr/>
              <a:tblGrid>
                <a:gridCol w="2546102"/>
                <a:gridCol w="1740178"/>
              </a:tblGrid>
              <a:tr h="342902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Subprojetos PIBID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Times New Roman"/>
                          <a:ea typeface="Calibri"/>
                          <a:cs typeface="Times New Roman"/>
                        </a:rPr>
                        <a:t>Campus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42902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Ciências Biológicas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Abaetetuba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Bragança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latin typeface="Times New Roman"/>
                          <a:ea typeface="Calibri"/>
                          <a:cs typeface="Times New Roman"/>
                        </a:rPr>
                        <a:t>Tucuruí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Educação do Campo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Bragança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Marabá Rural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Física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Bragança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Geografia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Informática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Castanhal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Letras – Língua Portuguesa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Matemática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Pedagogia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Química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4714876" y="1357298"/>
          <a:ext cx="4143404" cy="5072098"/>
        </p:xfrm>
        <a:graphic>
          <a:graphicData uri="http://schemas.openxmlformats.org/drawingml/2006/table">
            <a:tbl>
              <a:tblPr/>
              <a:tblGrid>
                <a:gridCol w="2461232"/>
                <a:gridCol w="1682172"/>
              </a:tblGrid>
              <a:tr h="35719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Subprojetos PRP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Times New Roman"/>
                          <a:ea typeface="Calibri"/>
                          <a:cs typeface="Times New Roman"/>
                        </a:rPr>
                        <a:t>Campus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428628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Ciências Biológicas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Abaetetuba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latin typeface="Times New Roman"/>
                          <a:ea typeface="Calibri"/>
                          <a:cs typeface="Times New Roman"/>
                        </a:rPr>
                        <a:t>Tucuruí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Física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Bragança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Geografia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Informática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Castanhal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Letras – Língua Portuguesa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Matemática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Pedagogia</a:t>
                      </a:r>
                      <a:endParaRPr lang="pt-B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Química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Times New Roman"/>
                          <a:ea typeface="Calibri"/>
                          <a:cs typeface="Times New Roman"/>
                        </a:rPr>
                        <a:t>Belém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1214414" y="571480"/>
            <a:ext cx="6588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4320" lvl="0" indent="-27432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pt-BR" sz="2800" b="1" dirty="0" smtClean="0"/>
              <a:t>Subprojetos e campi participantes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77554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Disponibilidade / Demandas de Cotas de Bolsa</a:t>
            </a:r>
            <a:endParaRPr lang="pt-BR" sz="3200" b="1" dirty="0">
              <a:solidFill>
                <a:schemeClr val="tx1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686751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714372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Resultado do IFPA na 1ª/2ª etapa</a:t>
            </a:r>
            <a:endParaRPr lang="pt-BR" sz="32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928794" y="3500438"/>
          <a:ext cx="4773930" cy="2874264"/>
        </p:xfrm>
        <a:graphic>
          <a:graphicData uri="http://schemas.openxmlformats.org/drawingml/2006/table">
            <a:tbl>
              <a:tblPr/>
              <a:tblGrid>
                <a:gridCol w="2744470"/>
                <a:gridCol w="1041744"/>
                <a:gridCol w="987716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Calibri"/>
                          <a:ea typeface="Calibri"/>
                          <a:cs typeface="Times New Roman"/>
                        </a:rPr>
                        <a:t>PROGRAMA RESIDÊNCIA PEDAGÓGICA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latin typeface="Calibri"/>
                          <a:ea typeface="Calibri"/>
                          <a:cs typeface="Times New Roman"/>
                        </a:rPr>
                        <a:t>INDICADORES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PONTUAÇÃO OBTIDA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PONTUAÇÃO MÁXIMA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Esforço institucional para a inclusão de maior número de estudantes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190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Institucionalização da formação de professores da educação básica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Esforço de expansão territorial dos subprojetos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Experiência e qualificação da equipe docente na IES na formação de professores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37,59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Experiência quanto à participação da IES em programas de formação docente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65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Calibri"/>
                          <a:ea typeface="Calibri"/>
                          <a:cs typeface="Times New Roman"/>
                        </a:rPr>
                        <a:t>492,59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latin typeface="Calibri"/>
                          <a:ea typeface="Calibri"/>
                          <a:cs typeface="Times New Roman"/>
                        </a:rPr>
                        <a:t>600,00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928794" y="1000108"/>
          <a:ext cx="4773930" cy="2488692"/>
        </p:xfrm>
        <a:graphic>
          <a:graphicData uri="http://schemas.openxmlformats.org/drawingml/2006/table">
            <a:tbl>
              <a:tblPr/>
              <a:tblGrid>
                <a:gridCol w="2744470"/>
                <a:gridCol w="1014730"/>
                <a:gridCol w="1014730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Calibri"/>
                          <a:ea typeface="Calibri"/>
                          <a:cs typeface="Times New Roman"/>
                        </a:rPr>
                        <a:t>PIBID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INDICADORES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PONTUAÇÃO OBTIDA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latin typeface="Calibri"/>
                          <a:ea typeface="Calibri"/>
                          <a:cs typeface="Times New Roman"/>
                        </a:rPr>
                        <a:t>PONTUAÇÃO MÁXIMA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Esforço institucional para a inclusão de maior número de estudantes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Institucionalização da formação de professores da educação básica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Esforço de expansão territorial dos subprojetos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Experiência e qualificação da equipe docente na IES na formação de professores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32,94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pt-B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Calibri"/>
                          <a:ea typeface="Calibri"/>
                          <a:cs typeface="Times New Roman"/>
                        </a:rPr>
                        <a:t>432,94</a:t>
                      </a:r>
                      <a:endParaRPr lang="pt-B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  <a:endParaRPr lang="pt-B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7554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COTAS DE BOLSAS APROVADAS (92%)</a:t>
            </a:r>
            <a:endParaRPr lang="pt-BR" sz="3200" b="1" dirty="0">
              <a:solidFill>
                <a:schemeClr val="tx1"/>
              </a:solidFill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7479136" cy="5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Estrela de 7 Pontos 12"/>
          <p:cNvSpPr/>
          <p:nvPr/>
        </p:nvSpPr>
        <p:spPr>
          <a:xfrm>
            <a:off x="6072198" y="1357298"/>
            <a:ext cx="2143140" cy="1857388"/>
          </a:xfrm>
          <a:prstGeom prst="star7">
            <a:avLst>
              <a:gd name="adj" fmla="val 35484"/>
              <a:gd name="hf" fmla="val 102572"/>
              <a:gd name="vf" fmla="val 105210"/>
            </a:avLst>
          </a:prstGeom>
          <a:solidFill>
            <a:srgbClr val="CA7B0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617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cotas de bolsas para estudantes do IFPA!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857488" y="5643578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</a:rPr>
              <a:t>167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4929190" y="5643578"/>
            <a:ext cx="5000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</a:rPr>
              <a:t>159</a:t>
            </a:r>
            <a:endParaRPr lang="pt-BR" sz="1200" dirty="0">
              <a:solidFill>
                <a:schemeClr val="bg1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5857884" y="6143644"/>
            <a:ext cx="321471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dirty="0" err="1" smtClean="0">
                <a:solidFill>
                  <a:schemeClr val="bg1"/>
                </a:solidFill>
              </a:rPr>
              <a:t>Obs</a:t>
            </a:r>
            <a:r>
              <a:rPr lang="pt-BR" sz="1200" dirty="0" smtClean="0">
                <a:solidFill>
                  <a:schemeClr val="bg1"/>
                </a:solidFill>
              </a:rPr>
              <a:t>: Bolsas que, pela fórmula de cálculo prevista nos editais, teríamos aprovado</a:t>
            </a:r>
            <a:endParaRPr lang="pt-BR" sz="1200" dirty="0">
              <a:solidFill>
                <a:schemeClr val="bg1"/>
              </a:solidFill>
            </a:endParaRPr>
          </a:p>
        </p:txBody>
      </p:sp>
      <p:cxnSp>
        <p:nvCxnSpPr>
          <p:cNvPr id="27" name="Conector de seta reta 26"/>
          <p:cNvCxnSpPr/>
          <p:nvPr/>
        </p:nvCxnSpPr>
        <p:spPr>
          <a:xfrm rot="10800000">
            <a:off x="5286380" y="5929332"/>
            <a:ext cx="571504" cy="2143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>
            <a:stCxn id="25" idx="1"/>
          </p:cNvCxnSpPr>
          <p:nvPr/>
        </p:nvCxnSpPr>
        <p:spPr>
          <a:xfrm rot="10800000">
            <a:off x="3286116" y="5857893"/>
            <a:ext cx="2571768" cy="5165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1386</TotalTime>
  <Words>1849</Words>
  <Application>Microsoft Office PowerPoint</Application>
  <PresentationFormat>Apresentação na tela (4:3)</PresentationFormat>
  <Paragraphs>383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2" baseType="lpstr">
      <vt:lpstr>Calibri</vt:lpstr>
      <vt:lpstr>Century Schoolbook</vt:lpstr>
      <vt:lpstr>Open Sans</vt:lpstr>
      <vt:lpstr>Times New Roman</vt:lpstr>
      <vt:lpstr>Wingdings</vt:lpstr>
      <vt:lpstr>Wingdings 2</vt:lpstr>
      <vt:lpstr>Balcão Envidraçado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Disponibilidade / Demandas de Cotas de Bolsa</vt:lpstr>
      <vt:lpstr>Resultado do IFPA na 1ª/2ª etapa</vt:lpstr>
      <vt:lpstr>COTAS DE BOLSAS APROVADAS (92%)</vt:lpstr>
      <vt:lpstr>O que estava previsto nos editais...</vt:lpstr>
      <vt:lpstr>E agora?</vt:lpstr>
      <vt:lpstr>Seleção de Licenciandos e Professores das Escolas</vt:lpstr>
      <vt:lpstr>Cronograma dos Editais</vt:lpstr>
      <vt:lpstr>Apresentação do PowerPoint</vt:lpstr>
      <vt:lpstr>Apresentação do PowerPoint</vt:lpstr>
      <vt:lpstr>Apresentação do PowerPoint</vt:lpstr>
      <vt:lpstr>DESTAQUES EDITAL PARFOR</vt:lpstr>
      <vt:lpstr>Quem pode participar?</vt:lpstr>
      <vt:lpstr>A PREPARAÇÃO DO IFPA PARA A REOFERTA PARFOR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Memo circular 13/2018-PROEN Orientações</vt:lpstr>
      <vt:lpstr>Novas recomendações e prazos</vt:lpstr>
      <vt:lpstr>Apresentação do PowerPoint</vt:lpstr>
      <vt:lpstr>Minuta de resolução sobre calendário acadêmico</vt:lpstr>
      <vt:lpstr>alterações no calendário acadêmico</vt:lpstr>
      <vt:lpstr>Apresentação do PowerPoint</vt:lpstr>
      <vt:lpstr>Apresentação do PowerPoint</vt:lpstr>
      <vt:lpstr>Estrutura da resolução</vt:lpstr>
      <vt:lpstr>DESTAQUES</vt:lpstr>
      <vt:lpstr>DESTAQUES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WINDOWS10</cp:lastModifiedBy>
  <cp:revision>158</cp:revision>
  <dcterms:created xsi:type="dcterms:W3CDTF">2016-12-10T01:18:23Z</dcterms:created>
  <dcterms:modified xsi:type="dcterms:W3CDTF">2018-06-23T13:38:25Z</dcterms:modified>
</cp:coreProperties>
</file>