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64" r:id="rId2"/>
    <p:sldId id="256" r:id="rId3"/>
    <p:sldId id="280" r:id="rId4"/>
    <p:sldId id="317" r:id="rId5"/>
    <p:sldId id="319" r:id="rId6"/>
    <p:sldId id="322" r:id="rId7"/>
    <p:sldId id="316" r:id="rId8"/>
    <p:sldId id="321" r:id="rId9"/>
    <p:sldId id="323" r:id="rId10"/>
    <p:sldId id="301" r:id="rId11"/>
    <p:sldId id="318" r:id="rId12"/>
    <p:sldId id="306" r:id="rId13"/>
    <p:sldId id="308" r:id="rId14"/>
    <p:sldId id="310" r:id="rId15"/>
    <p:sldId id="265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CE682"/>
    <a:srgbClr val="8AEAB8"/>
    <a:srgbClr val="CA7B0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1741" autoAdjust="0"/>
  </p:normalViewPr>
  <p:slideViewPr>
    <p:cSldViewPr>
      <p:cViewPr varScale="1">
        <p:scale>
          <a:sx n="99" d="100"/>
          <a:sy n="99" d="100"/>
        </p:scale>
        <p:origin x="-12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19/03/2019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19/03/2019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19/03/2019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19/03/2019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19/03/2019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19/03/2019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19/03/2019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19/03/2019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19/03/2019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19/03/2019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19/03/2019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19/03/2019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554"/>
          <a:stretch/>
        </p:blipFill>
        <p:spPr>
          <a:xfrm>
            <a:off x="2555776" y="1268760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437112"/>
            <a:ext cx="8568952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PROEN</a:t>
            </a:r>
          </a:p>
        </p:txBody>
      </p:sp>
    </p:spTree>
    <p:extLst>
      <p:ext uri="{BB962C8B-B14F-4D97-AF65-F5344CB8AC3E}">
        <p14:creationId xmlns:p14="http://schemas.microsoft.com/office/powerpoint/2010/main" xmlns="" val="350537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806"/>
          <a:stretch/>
        </p:blipFill>
        <p:spPr>
          <a:xfrm>
            <a:off x="4067944" y="2132856"/>
            <a:ext cx="1231965" cy="936104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71472" y="3214686"/>
            <a:ext cx="8072494" cy="785818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kumimoji="0" lang="pt-BR" sz="28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RESOLUÇÃO SOBRE ELABORAÇÃO DE </a:t>
            </a: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Calendário acadêmico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86594767"/>
              </p:ext>
            </p:extLst>
          </p:nvPr>
        </p:nvGraphicFramePr>
        <p:xfrm>
          <a:off x="107504" y="530995"/>
          <a:ext cx="9036495" cy="5837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72608"/>
                <a:gridCol w="2563788"/>
                <a:gridCol w="1000099"/>
              </a:tblGrid>
              <a:tr h="381131">
                <a:tc>
                  <a:txBody>
                    <a:bodyPr/>
                    <a:lstStyle/>
                    <a:p>
                      <a:pPr marL="90170" marR="3594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AÇÃO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RESPONSÁVEL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41680" algn="l"/>
                        </a:tabLs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PRAZO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 marR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Encaminhamento </a:t>
                      </a:r>
                      <a:r>
                        <a:rPr lang="pt-BR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 proposta de </a:t>
                      </a: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Calendário Acadêmico Institucional 2019 do IFPA e orientações para a elaboração dos calendários acadêmicos dos campi 2019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</a:rPr>
                        <a:t>Comissão de Elaboração e Acompanhamento ao Calendário Acadêmico Institucional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</a:rPr>
                        <a:t>30/05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1285884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Elaboração dos calendários acadêmicos do campus e envio à Diretoria de Ensino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Comissão Local de Elaboração dos Calendários Acadêmicos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</a:rPr>
                        <a:t>30/06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510076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Apresentação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das propostas de calendários acadêmicos do campus para comunidade acadêmica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Direção de Ensino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</a:rPr>
                        <a:t>Agosto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672506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Encaminhamento dos calendários acadêmicos do campus à PROEN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Direção Geral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</a:rPr>
                        <a:t>30/08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672506">
                <a:tc>
                  <a:txBody>
                    <a:bodyPr/>
                    <a:lstStyle/>
                    <a:p>
                      <a:pPr marL="0" marR="35941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Submissão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 proposta do Calendário </a:t>
                      </a:r>
                      <a:r>
                        <a:rPr lang="pt-BR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Acadêmico Institucional 2019 do IFPA  para o ano seguinte ao CONSUP</a:t>
                      </a:r>
                      <a:endParaRPr lang="pt-BR" sz="16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Comissão de Elaboração e Acompanhamento ao Calendário Acadêmico Institucional 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30/09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672506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Encaminhamento dos calendários acadêmicos para o CONSUP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PROEN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</a:rPr>
                        <a:t>30/10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23014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b="1" dirty="0" smtClean="0"/>
              <a:t>COMISSÃO LOCAL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43050"/>
            <a:ext cx="8043890" cy="4873752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Nomeação de Comissão </a:t>
            </a:r>
            <a:r>
              <a:rPr lang="pt-BR" dirty="0"/>
              <a:t>Local de Elaboração dos Calendários Acadêmicos, </a:t>
            </a:r>
            <a:r>
              <a:rPr lang="pt-BR" dirty="0" smtClean="0"/>
              <a:t>responsável </a:t>
            </a:r>
            <a:r>
              <a:rPr lang="pt-BR" dirty="0"/>
              <a:t>por elaborar os calendários acadêmicos do </a:t>
            </a:r>
            <a:r>
              <a:rPr lang="pt-BR" dirty="0" smtClean="0"/>
              <a:t>campus (um para cada nível de ensino), constituída </a:t>
            </a:r>
            <a:r>
              <a:rPr lang="pt-BR" dirty="0"/>
              <a:t>por, no mínimo:</a:t>
            </a:r>
          </a:p>
          <a:p>
            <a:pPr lvl="1"/>
            <a:r>
              <a:rPr lang="pt-BR" sz="1800" dirty="0" smtClean="0"/>
              <a:t>I. Um representante da gestão de ensino, que a presidirá;</a:t>
            </a:r>
          </a:p>
          <a:p>
            <a:pPr lvl="1"/>
            <a:r>
              <a:rPr lang="pt-BR" sz="1800" dirty="0" smtClean="0"/>
              <a:t>II. Um representante da gestão de pesquisa;</a:t>
            </a:r>
          </a:p>
          <a:p>
            <a:pPr lvl="1"/>
            <a:r>
              <a:rPr lang="pt-BR" sz="1800" dirty="0" smtClean="0"/>
              <a:t>III. Um representante da gestão de extensão;</a:t>
            </a:r>
          </a:p>
          <a:p>
            <a:pPr lvl="1"/>
            <a:r>
              <a:rPr lang="pt-BR" sz="1800" dirty="0" smtClean="0"/>
              <a:t>IV. Um membro da equipe técnico pedagógica;</a:t>
            </a:r>
          </a:p>
          <a:p>
            <a:pPr lvl="1"/>
            <a:r>
              <a:rPr lang="pt-BR" sz="1800" dirty="0" smtClean="0"/>
              <a:t>V. Um representante do corpo docente;</a:t>
            </a:r>
          </a:p>
          <a:p>
            <a:pPr lvl="1"/>
            <a:r>
              <a:rPr lang="pt-BR" sz="1800" dirty="0" smtClean="0"/>
              <a:t>VI. Um representante do corpo discente.</a:t>
            </a:r>
          </a:p>
          <a:p>
            <a:pPr>
              <a:buNone/>
            </a:pPr>
            <a:r>
              <a:rPr lang="pt-BR" sz="1800" dirty="0" smtClean="0"/>
              <a:t>§ 1º No caso do campus dispor de uma gestão única de ensino, pesquisa e extensão, poderá ser indicado apenas um representante para os incisos I, II e III.</a:t>
            </a:r>
          </a:p>
          <a:p>
            <a:pPr>
              <a:buNone/>
            </a:pPr>
            <a:r>
              <a:rPr lang="pt-BR" sz="1800" dirty="0" smtClean="0"/>
              <a:t>§ 2º Todos os membros da comissão serão indicados pela Direção Geral do campus, via portaria. 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xmlns="" val="2840066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Minuta de resolução sobre calendário acadêmico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857364"/>
            <a:ext cx="8186766" cy="4357718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pt-BR" sz="2200" dirty="0" smtClean="0"/>
              <a:t>As </a:t>
            </a:r>
            <a:r>
              <a:rPr lang="pt-BR" sz="2200" dirty="0"/>
              <a:t>férias docentes deverão ser gozadas prioritariamente junto com as férias estudantis, salvo motivo de interesse institucional </a:t>
            </a:r>
            <a:r>
              <a:rPr lang="pt-BR" sz="2200" dirty="0" smtClean="0"/>
              <a:t>(ex: professor precisa </a:t>
            </a:r>
            <a:r>
              <a:rPr lang="pt-BR" sz="2200" dirty="0"/>
              <a:t>ministrar aulas para turmas com funcionamento no período de férias </a:t>
            </a:r>
            <a:r>
              <a:rPr lang="pt-BR" sz="2200" dirty="0" smtClean="0"/>
              <a:t>estudantis e professor em cargo de gestão).</a:t>
            </a:r>
          </a:p>
          <a:p>
            <a:pPr>
              <a:buFontTx/>
              <a:buChar char="-"/>
            </a:pPr>
            <a:r>
              <a:rPr lang="pt-BR" sz="2200" dirty="0" smtClean="0"/>
              <a:t>200 dias letivos para cursos do ensino médio integrado e superiores de graduação (</a:t>
            </a:r>
            <a:r>
              <a:rPr lang="pt-BR" sz="2200" dirty="0" err="1" smtClean="0"/>
              <a:t>subsequente</a:t>
            </a:r>
            <a:r>
              <a:rPr lang="pt-BR" sz="2200" dirty="0" smtClean="0"/>
              <a:t> deverá cumprir 20 semanas de aula/semestre; FIC e pós-graduação devem cumprir carga horária prevista no PPC).</a:t>
            </a:r>
          </a:p>
          <a:p>
            <a:pPr>
              <a:buFontTx/>
              <a:buChar char="-"/>
            </a:pPr>
            <a:r>
              <a:rPr lang="pt-BR" sz="2200" dirty="0" smtClean="0">
                <a:latin typeface="Times New Roman" panose="02020603050405020304" pitchFamily="18" charset="0"/>
              </a:rPr>
              <a:t>Não cumprimento dos prazos que ocasione a não aprovação até 30/10 ensejará ordem de serviço</a:t>
            </a:r>
            <a:r>
              <a:rPr lang="pt-BR" sz="2200" dirty="0" smtClean="0">
                <a:latin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pt-BR" sz="2200" dirty="0" smtClean="0">
                <a:latin typeface="Times New Roman" panose="02020603050405020304" pitchFamily="18" charset="0"/>
              </a:rPr>
              <a:t>Iniciar atividades acadêmicas sem o respectivo calendário aprovado ensejará processo de supervisão de ensino. </a:t>
            </a:r>
            <a:endParaRPr lang="pt-BR" sz="22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1218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467600" cy="854968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alterações no calendário acadêmico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043890" cy="4873752"/>
          </a:xfrm>
        </p:spPr>
        <p:txBody>
          <a:bodyPr>
            <a:normAutofit/>
          </a:bodyPr>
          <a:lstStyle/>
          <a:p>
            <a:r>
              <a:rPr lang="pt-BR" sz="2000" dirty="0" smtClean="0"/>
              <a:t>Alterações </a:t>
            </a:r>
            <a:r>
              <a:rPr lang="pt-BR" sz="2000" dirty="0"/>
              <a:t>que não impliquem em mudança de períodos de férias docentes, de datas de início e término dos períodos letivos, não precisarão ser submetidas à apreciação do CONSUP, devendo ser apenas comunicado à </a:t>
            </a:r>
            <a:r>
              <a:rPr lang="pt-BR" sz="2000" dirty="0" err="1"/>
              <a:t>Pró-Reitoria</a:t>
            </a:r>
            <a:r>
              <a:rPr lang="pt-BR" sz="2000" dirty="0"/>
              <a:t> de Ensino, por </a:t>
            </a:r>
            <a:r>
              <a:rPr lang="pt-BR" sz="2000" dirty="0" err="1"/>
              <a:t>email</a:t>
            </a:r>
            <a:r>
              <a:rPr lang="pt-BR" sz="2000" dirty="0"/>
              <a:t>, para fins de acompanhamento, desde que não tais alterações não signifiquem a omissão de informações obrigatórias previstas no </a:t>
            </a:r>
            <a:r>
              <a:rPr lang="pt-BR" sz="2000" dirty="0" smtClean="0"/>
              <a:t>art.11.</a:t>
            </a:r>
            <a:endParaRPr lang="pt-BR" sz="2000" dirty="0"/>
          </a:p>
          <a:p>
            <a:r>
              <a:rPr lang="pt-BR" sz="2000" dirty="0" smtClean="0"/>
              <a:t>Alterações </a:t>
            </a:r>
            <a:r>
              <a:rPr lang="pt-BR" sz="2000" dirty="0"/>
              <a:t>que impliquem em mudança de períodos de férias docentes ou de datas de início e término dos períodos letivos precisam ser submetidas, por meio de processo físico, à </a:t>
            </a:r>
            <a:r>
              <a:rPr lang="pt-BR" sz="2000" dirty="0" err="1"/>
              <a:t>Pró-Reitoria</a:t>
            </a:r>
            <a:r>
              <a:rPr lang="pt-BR" sz="2000" dirty="0"/>
              <a:t> de Ensino, a qual encaminhará para análise da Comissão Institucional de Elaboração e Acompanhamento ao Calendário Acadêmico e, após aprovação da referida comissão, para apreciação pelo CONSUP e emissão de nova resolução de aprovação, revogando a anterior.</a:t>
            </a:r>
            <a:endParaRPr lang="pt-BR" sz="20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410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865"/>
          <a:stretch/>
        </p:blipFill>
        <p:spPr>
          <a:xfrm>
            <a:off x="2555776" y="1700808"/>
            <a:ext cx="413163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1906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806"/>
          <a:stretch/>
        </p:blipFill>
        <p:spPr>
          <a:xfrm>
            <a:off x="4067944" y="2132856"/>
            <a:ext cx="1231965" cy="936104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71472" y="3286124"/>
            <a:ext cx="8072494" cy="78581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Programas de Formação </a:t>
            </a:r>
            <a:r>
              <a:rPr kumimoji="0" lang="pt-BR" sz="3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Docente</a:t>
            </a:r>
            <a:endParaRPr kumimoji="0" lang="pt-BR" sz="3400" b="1" i="0" u="none" strike="noStrike" kern="1200" cap="small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428604"/>
            <a:ext cx="7429552" cy="10715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pt-BR" sz="2800" b="1" dirty="0" smtClean="0"/>
              <a:t>PIBID e Programa de Residência Pedagógica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b="1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Início das atividades em agosto de 2018 após aprovação nos editais 06 e 07/2018 da Capes.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617 bolsas para estudantes de 14 cursos de licenciatura dos campi Abaetetuba, Belém, Bragança, Castanhal, Marabá Rural e </a:t>
            </a:r>
            <a:r>
              <a:rPr lang="pt-BR" sz="2000" dirty="0" err="1" smtClean="0"/>
              <a:t>Tucuruí</a:t>
            </a:r>
            <a:r>
              <a:rPr lang="pt-BR" sz="2000" dirty="0" smtClean="0"/>
              <a:t>, sendo 353 bolsas para o PIBID e 264 bolsas para o Programa de Residência Pedagógica. 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102 bolsas para docentes de 7 campi do IFPA e de 43 escolas públicas de 15 municípios do estado do Pará, que atuam nesses programas como coordenadores institucionais, coordenadores de área, orientadores, supervisores e preceptores.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Totalizando 719 bolsas nos dois programas, com vigência até janeiro de 2020.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428604"/>
            <a:ext cx="7429552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pt-BR" sz="2800" b="1" dirty="0" smtClean="0"/>
              <a:t>PIBID e Residência Pedagógica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b="1" dirty="0" smtClean="0"/>
          </a:p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b="1" dirty="0" err="1" smtClean="0"/>
              <a:t>ProF</a:t>
            </a:r>
            <a:r>
              <a:rPr lang="pt-BR" sz="2000" b="1" dirty="0" smtClean="0"/>
              <a:t> Licenciatura </a:t>
            </a:r>
            <a:r>
              <a:rPr lang="pt-BR" sz="2000" dirty="0" smtClean="0"/>
              <a:t>- Programa de Fomento à Formação de Professores da Educação Básica. Disponibilização de </a:t>
            </a:r>
            <a:r>
              <a:rPr lang="pt-BR" sz="2000" b="1" dirty="0" smtClean="0"/>
              <a:t>verba de custeio de 37.418,00 ao </a:t>
            </a:r>
            <a:r>
              <a:rPr lang="pt-BR" sz="2000" b="1" dirty="0" err="1" smtClean="0"/>
              <a:t>Pibid</a:t>
            </a:r>
            <a:r>
              <a:rPr lang="pt-BR" sz="2000" b="1" dirty="0" smtClean="0"/>
              <a:t> e de 28.832,00 ao Programa de Residência Pedagógica</a:t>
            </a:r>
            <a:r>
              <a:rPr lang="pt-BR" sz="2000" dirty="0" smtClean="0"/>
              <a:t>, para apoiar as ações desenvolvidas, em conformidade com os subprojetos.</a:t>
            </a:r>
          </a:p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Os recursos serão destinados à compra de materiais de consumo aos </a:t>
            </a:r>
            <a:r>
              <a:rPr lang="pt-BR" sz="2000" b="1" dirty="0" smtClean="0"/>
              <a:t>núcleos que estejam com suas documentações em dia</a:t>
            </a:r>
            <a:r>
              <a:rPr lang="pt-BR" sz="2000" dirty="0" smtClean="0"/>
              <a:t> (relatórios, </a:t>
            </a:r>
            <a:r>
              <a:rPr lang="pt-BR" sz="2000" dirty="0" err="1" smtClean="0"/>
              <a:t>frequências</a:t>
            </a:r>
            <a:r>
              <a:rPr lang="pt-BR" sz="2000" dirty="0" smtClean="0"/>
              <a:t> e outros documentos solicitados pela Coordenação Institucional do programa) e </a:t>
            </a:r>
            <a:r>
              <a:rPr lang="pt-BR" sz="2000" b="1" dirty="0" smtClean="0"/>
              <a:t>com base na apresentação de planejamento de atividades</a:t>
            </a:r>
            <a:r>
              <a:rPr lang="pt-BR" sz="2000" dirty="0" smtClean="0"/>
              <a:t>. </a:t>
            </a:r>
          </a:p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Orientações quanto à emissão de </a:t>
            </a:r>
            <a:r>
              <a:rPr lang="pt-BR" sz="2000" b="1" dirty="0" smtClean="0"/>
              <a:t>portaria de nomeação </a:t>
            </a:r>
            <a:r>
              <a:rPr lang="pt-BR" sz="2000" dirty="0" smtClean="0"/>
              <a:t>dos coordenadores de área e professores orientadores, sem efeito financeiro, pelo campus.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endParaRPr lang="pt-B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428604"/>
            <a:ext cx="7429552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pt-BR" sz="2800" b="1" dirty="0" smtClean="0"/>
              <a:t>PIBID e Residência Pedagógica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b="1" dirty="0" smtClean="0"/>
          </a:p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Necessidade de </a:t>
            </a:r>
            <a:r>
              <a:rPr lang="pt-BR" sz="2000" b="1" dirty="0" smtClean="0"/>
              <a:t>apoio acadêmico-administrativo e destinação de uma sala de reunião e para atendimentos e guarda de documentação </a:t>
            </a:r>
            <a:r>
              <a:rPr lang="pt-BR" sz="2000" dirty="0" smtClean="0"/>
              <a:t>(pode ser uma sala para todos os programas, mas é necessário).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Realização de </a:t>
            </a:r>
            <a:r>
              <a:rPr lang="pt-BR" b="1" dirty="0" smtClean="0"/>
              <a:t>dois seminários</a:t>
            </a:r>
            <a:r>
              <a:rPr lang="pt-BR" dirty="0" smtClean="0"/>
              <a:t> de socialização dos resultados dos programas, sendo </a:t>
            </a:r>
            <a:r>
              <a:rPr lang="pt-BR" b="1" dirty="0" smtClean="0"/>
              <a:t>um local no próprio campus </a:t>
            </a:r>
            <a:r>
              <a:rPr lang="pt-BR" dirty="0" smtClean="0"/>
              <a:t>(primeiro semestre, a ser planejado pelo campus) e </a:t>
            </a:r>
            <a:r>
              <a:rPr lang="pt-BR" b="1" dirty="0" smtClean="0"/>
              <a:t>um institucional </a:t>
            </a:r>
            <a:r>
              <a:rPr lang="pt-BR" dirty="0" smtClean="0"/>
              <a:t>(05 a 06/12/2019 – local a definir).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b="1" dirty="0" smtClean="0"/>
              <a:t>Instrução </a:t>
            </a:r>
            <a:r>
              <a:rPr lang="pt-BR" b="1" dirty="0" smtClean="0"/>
              <a:t>Normativa </a:t>
            </a:r>
            <a:r>
              <a:rPr lang="pt-BR" dirty="0" smtClean="0"/>
              <a:t>sobre aproveitamento de carga horária do </a:t>
            </a:r>
            <a:r>
              <a:rPr lang="pt-BR" dirty="0" err="1" smtClean="0"/>
              <a:t>Pibid</a:t>
            </a:r>
            <a:r>
              <a:rPr lang="pt-BR" dirty="0" smtClean="0"/>
              <a:t> e da Residência Pedagógica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428604"/>
            <a:ext cx="7429552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pt-BR" sz="2800" b="1" dirty="0" smtClean="0"/>
              <a:t>PIBID e Residência Pedagógica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b="1" dirty="0" smtClean="0"/>
          </a:p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Editais </a:t>
            </a:r>
            <a:r>
              <a:rPr lang="pt-BR" dirty="0" smtClean="0"/>
              <a:t>01 e 02/2019-PROEN, para </a:t>
            </a:r>
            <a:r>
              <a:rPr lang="pt-BR" b="1" dirty="0" smtClean="0"/>
              <a:t>formação de cadastro de reserva </a:t>
            </a:r>
            <a:r>
              <a:rPr lang="pt-BR" dirty="0" smtClean="0"/>
              <a:t>de supervisores (</a:t>
            </a:r>
            <a:r>
              <a:rPr lang="pt-BR" dirty="0" err="1" smtClean="0"/>
              <a:t>Pibid</a:t>
            </a:r>
            <a:r>
              <a:rPr lang="pt-BR" dirty="0" smtClean="0"/>
              <a:t>) e preceptores (Residência Pedagógica) para todos os núcleos (inscrições encerraram </a:t>
            </a:r>
            <a:r>
              <a:rPr lang="pt-BR" dirty="0" smtClean="0"/>
              <a:t>em17/03)</a:t>
            </a:r>
          </a:p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Houve </a:t>
            </a:r>
            <a:r>
              <a:rPr lang="pt-BR" dirty="0" smtClean="0"/>
              <a:t>16 </a:t>
            </a:r>
            <a:r>
              <a:rPr lang="pt-BR" dirty="0" smtClean="0"/>
              <a:t>inscritos no </a:t>
            </a:r>
            <a:r>
              <a:rPr lang="pt-BR" dirty="0" err="1" smtClean="0"/>
              <a:t>Pibid</a:t>
            </a:r>
            <a:r>
              <a:rPr lang="pt-BR" dirty="0" smtClean="0"/>
              <a:t> e 10 na </a:t>
            </a:r>
            <a:r>
              <a:rPr lang="pt-BR" dirty="0" smtClean="0"/>
              <a:t>Residência </a:t>
            </a:r>
            <a:r>
              <a:rPr lang="pt-BR" dirty="0" smtClean="0"/>
              <a:t>Pedagógica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endParaRPr lang="pt-BR" dirty="0" smtClean="0"/>
          </a:p>
        </p:txBody>
      </p:sp>
      <p:pic>
        <p:nvPicPr>
          <p:cNvPr id="1027" name="Picture 3" descr="C:\Users\edivaldo.moura\Desktop\Captura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000372"/>
            <a:ext cx="3541707" cy="33242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428604"/>
            <a:ext cx="7429552" cy="10715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pt-BR" sz="2800" b="1" dirty="0" smtClean="0"/>
              <a:t>PARFOR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b="1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Edital 19/2018-CAPES: aprovação da criação de 5 turmas especiais do Curso de Licenciatura em Pedagogia do Campus Belém (177 matriculados)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Pólos Belém, Bragança, Castanhal, Concórdia do Pará e Tomé-Açu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Início das atividades em novembro de 2018. 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Seleção de professores formadores para atuar no curso (1º edital lançado em 2018, somente para docentes do IFPA)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Liberação dos professores selecionados para atuarem como formadores no </a:t>
            </a:r>
            <a:r>
              <a:rPr lang="pt-BR" dirty="0" err="1" smtClean="0"/>
              <a:t>Parfor</a:t>
            </a:r>
            <a:r>
              <a:rPr lang="pt-BR" dirty="0" smtClean="0"/>
              <a:t> e declaração de professor apto a atuar no </a:t>
            </a:r>
            <a:r>
              <a:rPr lang="pt-BR" dirty="0" err="1" smtClean="0"/>
              <a:t>Parfor</a:t>
            </a:r>
            <a:r>
              <a:rPr lang="pt-BR" dirty="0" smtClean="0"/>
              <a:t> (emitida pela Diretoria de Ensino, conforme modelo disponibilizado pela </a:t>
            </a:r>
            <a:r>
              <a:rPr lang="pt-BR" dirty="0" err="1" smtClean="0"/>
              <a:t>Proen</a:t>
            </a:r>
            <a:r>
              <a:rPr lang="pt-BR" dirty="0" smtClean="0"/>
              <a:t>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428604"/>
            <a:ext cx="7429552" cy="7858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pt-BR" sz="2800" b="1" dirty="0" smtClean="0"/>
              <a:t>PARFOR</a:t>
            </a:r>
            <a:endParaRPr lang="pt-BR" sz="2000" b="1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RAD</a:t>
            </a:r>
            <a:r>
              <a:rPr lang="pt-BR" dirty="0" smtClean="0"/>
              <a:t>: carga horária do </a:t>
            </a:r>
            <a:r>
              <a:rPr lang="pt-BR" dirty="0" err="1" smtClean="0"/>
              <a:t>Parfor</a:t>
            </a:r>
            <a:r>
              <a:rPr lang="pt-BR" dirty="0" smtClean="0"/>
              <a:t> está sendo contabilizada adicionalmente à carga horária regular no SIGAA, o que deve </a:t>
            </a:r>
            <a:r>
              <a:rPr lang="pt-BR" dirty="0" err="1" smtClean="0"/>
              <a:t>estrapolar</a:t>
            </a:r>
            <a:r>
              <a:rPr lang="pt-BR" dirty="0" smtClean="0"/>
              <a:t> a carga horária. Homologar com a justificativa. 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Previsão de lançamento de novo edital para seleção de professores formadores em 2019, aberto para professores da rede pública de educação básica.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endParaRPr lang="pt-B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428604"/>
            <a:ext cx="7429552" cy="7858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pt-BR" sz="2800" b="1" dirty="0" smtClean="0"/>
              <a:t>PARFOR</a:t>
            </a:r>
            <a:endParaRPr lang="pt-BR" sz="2000" b="1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pt-BR" dirty="0" smtClean="0"/>
              <a:t>- Problemas </a:t>
            </a:r>
            <a:r>
              <a:rPr lang="pt-BR" dirty="0" smtClean="0"/>
              <a:t>de evasão </a:t>
            </a:r>
            <a:r>
              <a:rPr lang="pt-BR" dirty="0" smtClean="0"/>
              <a:t>e esforço de resgate de alunos desistentes.</a:t>
            </a: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dirty="0" smtClean="0"/>
          </a:p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PT" dirty="0" smtClean="0"/>
              <a:t>Finalização </a:t>
            </a:r>
            <a:r>
              <a:rPr lang="pt-PT" dirty="0" smtClean="0"/>
              <a:t>do </a:t>
            </a:r>
            <a:r>
              <a:rPr lang="pt-PT" dirty="0" smtClean="0"/>
              <a:t>1º </a:t>
            </a:r>
            <a:r>
              <a:rPr lang="pt-PT" dirty="0" smtClean="0"/>
              <a:t>semestre </a:t>
            </a:r>
            <a:r>
              <a:rPr lang="pt-PT" dirty="0" smtClean="0"/>
              <a:t>de 29/04 </a:t>
            </a:r>
            <a:r>
              <a:rPr lang="pt-PT" dirty="0" smtClean="0"/>
              <a:t>a </a:t>
            </a:r>
            <a:r>
              <a:rPr lang="pt-PT" dirty="0" smtClean="0"/>
              <a:t>04/05/2018.</a:t>
            </a:r>
            <a:endParaRPr lang="pt-BR" dirty="0" smtClean="0"/>
          </a:p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Necessidade </a:t>
            </a:r>
            <a:r>
              <a:rPr lang="pt-BR" dirty="0" smtClean="0"/>
              <a:t>dos campi que funcionam como polos (Belém, Bragança e Castanhal) auxiliarem os estudantes com a concessão de alimentação e, quando possível, alojamento. 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pt-BR" dirty="0" smtClean="0"/>
              <a:t>j</a:t>
            </a:r>
            <a:endParaRPr lang="pt-BR" dirty="0" smtClean="0"/>
          </a:p>
        </p:txBody>
      </p:sp>
      <p:pic>
        <p:nvPicPr>
          <p:cNvPr id="2050" name="Picture 2" descr="C:\Users\edivaldo.moura\Desktop\Captura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785926"/>
            <a:ext cx="5381625" cy="290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1975</TotalTime>
  <Words>1088</Words>
  <Application>Microsoft Office PowerPoint</Application>
  <PresentationFormat>Apresentação na tela (4:3)</PresentationFormat>
  <Paragraphs>93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Balcão Envidraçado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COMISSÃO LOCAL</vt:lpstr>
      <vt:lpstr>Minuta de resolução sobre calendário acadêmico</vt:lpstr>
      <vt:lpstr>alterações no calendário acadêmico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para Gravação</dc:title>
  <dc:creator>kamila</dc:creator>
  <cp:lastModifiedBy>edivaldo.moura</cp:lastModifiedBy>
  <cp:revision>216</cp:revision>
  <dcterms:created xsi:type="dcterms:W3CDTF">2016-12-10T01:18:23Z</dcterms:created>
  <dcterms:modified xsi:type="dcterms:W3CDTF">2019-03-19T19:02:46Z</dcterms:modified>
</cp:coreProperties>
</file>