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32" r:id="rId2"/>
    <p:sldId id="333" r:id="rId3"/>
    <p:sldId id="258" r:id="rId4"/>
    <p:sldId id="331" r:id="rId5"/>
    <p:sldId id="310" r:id="rId6"/>
    <p:sldId id="312" r:id="rId7"/>
    <p:sldId id="311" r:id="rId8"/>
    <p:sldId id="319" r:id="rId9"/>
    <p:sldId id="313" r:id="rId10"/>
    <p:sldId id="318" r:id="rId11"/>
    <p:sldId id="334" r:id="rId12"/>
    <p:sldId id="320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5" r:id="rId23"/>
    <p:sldId id="336" r:id="rId24"/>
    <p:sldId id="337" r:id="rId25"/>
    <p:sldId id="308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mb\PROEN\PROEN\Diretoria\2.%20PROEN%202018\Relat&#243;rios%20e%20Planejamentos%20PROEN\Relat&#243;rio%20de%20Gest&#227;o%20e%20de%20Atividades%202018\Relat&#243;rio%20de%20Atividades\Relat&#243;rio%202018%20DES%20-%20gr&#225;fic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Plan1!$A$24</c:f>
              <c:strCache>
                <c:ptCount val="1"/>
                <c:pt idx="0">
                  <c:v>IGC IFPA</c:v>
                </c:pt>
              </c:strCache>
            </c:strRef>
          </c:tx>
          <c:spPr>
            <a:ln w="25400">
              <a:solidFill>
                <a:srgbClr val="4F81BD">
                  <a:shade val="95000"/>
                  <a:satMod val="105000"/>
                </a:srgbClr>
              </a:solidFill>
            </a:ln>
          </c:spPr>
          <c:marker>
            <c:symbol val="diamond"/>
            <c:size val="2"/>
            <c:spPr>
              <a:solidFill>
                <a:srgbClr val="4F81BD"/>
              </a:solidFill>
              <a:ln w="76200" cap="rnd"/>
            </c:spPr>
          </c:marker>
          <c:dLbls>
            <c:dLbl>
              <c:idx val="0"/>
              <c:layout>
                <c:manualLayout>
                  <c:x val="-6.2306931259761235E-3"/>
                  <c:y val="-3.6133694670280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3073727933541015E-3"/>
                  <c:y val="-3.6133694670280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3073727933541015E-3"/>
                  <c:y val="-3.2520325203251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2305295950156022E-3"/>
                  <c:y val="2.5293586269196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1536863966770508E-3"/>
                  <c:y val="2.1680216802168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4.1540134585980465E-3"/>
                  <c:y val="-7.22673893405601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0768431983385228E-3"/>
                  <c:y val="3.61336946702800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8.3073727933541015E-3"/>
                  <c:y val="7.22673893405601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"/>
                  <c:y val="-3.9747064137308039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"/>
                  <c:y val="-4.3360433604336369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Plan1!$H$23:$K$23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Plan1!$H$24:$K$24</c:f>
              <c:numCache>
                <c:formatCode>General</c:formatCode>
                <c:ptCount val="4"/>
                <c:pt idx="0">
                  <c:v>2.0347999999999997</c:v>
                </c:pt>
                <c:pt idx="1">
                  <c:v>2.0847000000000002</c:v>
                </c:pt>
                <c:pt idx="2">
                  <c:v>2.1345999999999998</c:v>
                </c:pt>
                <c:pt idx="3">
                  <c:v>2.7437000000000027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04352"/>
        <c:axId val="8134656"/>
      </c:lineChart>
      <c:catAx>
        <c:axId val="6404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8134656"/>
        <c:crosses val="autoZero"/>
        <c:auto val="1"/>
        <c:lblAlgn val="ctr"/>
        <c:lblOffset val="100"/>
        <c:noMultiLvlLbl val="0"/>
      </c:catAx>
      <c:valAx>
        <c:axId val="8134656"/>
        <c:scaling>
          <c:orientation val="minMax"/>
          <c:max val="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404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6FDE8B-83A6-4538-A23D-226FEC5B1F98}" type="doc">
      <dgm:prSet loTypeId="urn:microsoft.com/office/officeart/2005/8/layout/radial5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0527DA22-B703-4D5B-97BB-1ED66EB730A1}">
      <dgm:prSet phldrT="[Texto]"/>
      <dgm:spPr>
        <a:solidFill>
          <a:srgbClr val="008000"/>
        </a:solidFill>
      </dgm:spPr>
      <dgm:t>
        <a:bodyPr/>
        <a:lstStyle/>
        <a:p>
          <a:r>
            <a:rPr lang="pt-BR" dirty="0" smtClean="0"/>
            <a:t>SINAES</a:t>
          </a:r>
          <a:endParaRPr lang="pt-BR" dirty="0"/>
        </a:p>
      </dgm:t>
    </dgm:pt>
    <dgm:pt modelId="{0726ED33-6B3C-4AA5-A631-8BBB1CEFB496}" type="parTrans" cxnId="{45FE6832-905C-4AFD-9A99-8B3C6EBF95A7}">
      <dgm:prSet/>
      <dgm:spPr/>
      <dgm:t>
        <a:bodyPr/>
        <a:lstStyle/>
        <a:p>
          <a:endParaRPr lang="pt-BR"/>
        </a:p>
      </dgm:t>
    </dgm:pt>
    <dgm:pt modelId="{DBADE90E-B804-433F-B1AD-0A89EBBF6AE5}" type="sibTrans" cxnId="{45FE6832-905C-4AFD-9A99-8B3C6EBF95A7}">
      <dgm:prSet/>
      <dgm:spPr/>
      <dgm:t>
        <a:bodyPr/>
        <a:lstStyle/>
        <a:p>
          <a:endParaRPr lang="pt-BR"/>
        </a:p>
      </dgm:t>
    </dgm:pt>
    <dgm:pt modelId="{365BC2F6-53FE-4D4E-884A-6A1A3522C842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pt-BR" dirty="0" smtClean="0"/>
            <a:t>Estudantes</a:t>
          </a:r>
          <a:endParaRPr lang="pt-BR" dirty="0"/>
        </a:p>
      </dgm:t>
    </dgm:pt>
    <dgm:pt modelId="{EA4318C7-7CD9-4ED0-B3DB-62F34A533498}" type="parTrans" cxnId="{0C6A4C3F-BEAB-4C2E-8F00-247CF7FC3364}">
      <dgm:prSet/>
      <dgm:spPr/>
      <dgm:t>
        <a:bodyPr/>
        <a:lstStyle/>
        <a:p>
          <a:endParaRPr lang="pt-BR"/>
        </a:p>
      </dgm:t>
    </dgm:pt>
    <dgm:pt modelId="{C10E9DAD-56A7-4CEB-B532-F7C729CB7CAE}" type="sibTrans" cxnId="{0C6A4C3F-BEAB-4C2E-8F00-247CF7FC3364}">
      <dgm:prSet/>
      <dgm:spPr/>
      <dgm:t>
        <a:bodyPr/>
        <a:lstStyle/>
        <a:p>
          <a:endParaRPr lang="pt-BR"/>
        </a:p>
      </dgm:t>
    </dgm:pt>
    <dgm:pt modelId="{F3015666-22BC-4AC3-A5BC-B2502D38DF71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pt-BR" dirty="0" smtClean="0"/>
            <a:t>Cursos</a:t>
          </a:r>
          <a:endParaRPr lang="pt-BR" dirty="0"/>
        </a:p>
      </dgm:t>
    </dgm:pt>
    <dgm:pt modelId="{C6A6C1E2-6BAD-462A-BCCC-44483D1BBCA4}" type="parTrans" cxnId="{ADFDF4DC-B8B5-4002-BDDE-740109AFE9C6}">
      <dgm:prSet/>
      <dgm:spPr/>
      <dgm:t>
        <a:bodyPr/>
        <a:lstStyle/>
        <a:p>
          <a:endParaRPr lang="pt-BR"/>
        </a:p>
      </dgm:t>
    </dgm:pt>
    <dgm:pt modelId="{F5EB285F-3681-4BD6-B08B-1ED894680BCE}" type="sibTrans" cxnId="{ADFDF4DC-B8B5-4002-BDDE-740109AFE9C6}">
      <dgm:prSet/>
      <dgm:spPr/>
      <dgm:t>
        <a:bodyPr/>
        <a:lstStyle/>
        <a:p>
          <a:endParaRPr lang="pt-BR"/>
        </a:p>
      </dgm:t>
    </dgm:pt>
    <dgm:pt modelId="{F3413ED8-D3F3-4A05-B8FA-446F83E414A6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pt-BR" dirty="0" smtClean="0"/>
            <a:t>IES</a:t>
          </a:r>
          <a:endParaRPr lang="pt-BR" dirty="0"/>
        </a:p>
      </dgm:t>
    </dgm:pt>
    <dgm:pt modelId="{34E11635-95C6-4CF8-AD2B-11C38733E578}" type="parTrans" cxnId="{1381AA24-F85D-4F2A-B914-72CED588A937}">
      <dgm:prSet/>
      <dgm:spPr/>
      <dgm:t>
        <a:bodyPr/>
        <a:lstStyle/>
        <a:p>
          <a:endParaRPr lang="pt-BR"/>
        </a:p>
      </dgm:t>
    </dgm:pt>
    <dgm:pt modelId="{6964F8BC-ED10-4098-8B1F-B97FDCF7C90D}" type="sibTrans" cxnId="{1381AA24-F85D-4F2A-B914-72CED588A937}">
      <dgm:prSet/>
      <dgm:spPr/>
      <dgm:t>
        <a:bodyPr/>
        <a:lstStyle/>
        <a:p>
          <a:endParaRPr lang="pt-BR"/>
        </a:p>
      </dgm:t>
    </dgm:pt>
    <dgm:pt modelId="{F9A16B6A-44AD-41E0-9161-0E02B3E658AE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pt-BR" dirty="0" smtClean="0"/>
            <a:t>ENADE</a:t>
          </a:r>
          <a:endParaRPr lang="pt-BR" dirty="0"/>
        </a:p>
      </dgm:t>
    </dgm:pt>
    <dgm:pt modelId="{9A4EB814-8682-48A0-9E62-36FEA74776BE}" type="parTrans" cxnId="{CA0A0705-5DD5-430C-BBAF-3601E179D4D7}">
      <dgm:prSet/>
      <dgm:spPr/>
      <dgm:t>
        <a:bodyPr/>
        <a:lstStyle/>
        <a:p>
          <a:endParaRPr lang="pt-BR"/>
        </a:p>
      </dgm:t>
    </dgm:pt>
    <dgm:pt modelId="{874A85B7-D741-42B5-B25C-40BBC0A383E7}" type="sibTrans" cxnId="{CA0A0705-5DD5-430C-BBAF-3601E179D4D7}">
      <dgm:prSet/>
      <dgm:spPr/>
      <dgm:t>
        <a:bodyPr/>
        <a:lstStyle/>
        <a:p>
          <a:endParaRPr lang="pt-BR"/>
        </a:p>
      </dgm:t>
    </dgm:pt>
    <dgm:pt modelId="{C8CDB63D-AE8C-49BF-8DB3-B899AB5A7A60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pt-BR" dirty="0" smtClean="0"/>
            <a:t>CC (</a:t>
          </a:r>
          <a:r>
            <a:rPr lang="pt-BR" i="1" dirty="0" smtClean="0"/>
            <a:t>in loco</a:t>
          </a:r>
          <a:r>
            <a:rPr lang="pt-BR" dirty="0" smtClean="0"/>
            <a:t>)</a:t>
          </a:r>
          <a:endParaRPr lang="pt-BR" dirty="0"/>
        </a:p>
      </dgm:t>
    </dgm:pt>
    <dgm:pt modelId="{2B6D4306-185F-4244-A765-CCDA95851830}" type="parTrans" cxnId="{03113B72-FE89-4F64-A028-DF7F0F6A707E}">
      <dgm:prSet/>
      <dgm:spPr/>
      <dgm:t>
        <a:bodyPr/>
        <a:lstStyle/>
        <a:p>
          <a:endParaRPr lang="pt-BR"/>
        </a:p>
      </dgm:t>
    </dgm:pt>
    <dgm:pt modelId="{29F09D52-9872-46FB-851B-754E0242AAE2}" type="sibTrans" cxnId="{03113B72-FE89-4F64-A028-DF7F0F6A707E}">
      <dgm:prSet/>
      <dgm:spPr/>
      <dgm:t>
        <a:bodyPr/>
        <a:lstStyle/>
        <a:p>
          <a:endParaRPr lang="pt-BR"/>
        </a:p>
      </dgm:t>
    </dgm:pt>
    <dgm:pt modelId="{14CDC40A-D575-4DA1-997E-A7D242396BFE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pt-BR" dirty="0" smtClean="0"/>
            <a:t>CPC</a:t>
          </a:r>
          <a:endParaRPr lang="pt-BR" dirty="0"/>
        </a:p>
      </dgm:t>
    </dgm:pt>
    <dgm:pt modelId="{88238F25-C29E-441C-97EC-E35798C10495}" type="parTrans" cxnId="{A632D297-EFFE-4B6B-AF1F-091968CDD3BD}">
      <dgm:prSet/>
      <dgm:spPr/>
      <dgm:t>
        <a:bodyPr/>
        <a:lstStyle/>
        <a:p>
          <a:endParaRPr lang="pt-BR"/>
        </a:p>
      </dgm:t>
    </dgm:pt>
    <dgm:pt modelId="{B3136657-E611-4E45-9609-75291D12E899}" type="sibTrans" cxnId="{A632D297-EFFE-4B6B-AF1F-091968CDD3BD}">
      <dgm:prSet/>
      <dgm:spPr/>
      <dgm:t>
        <a:bodyPr/>
        <a:lstStyle/>
        <a:p>
          <a:endParaRPr lang="pt-BR"/>
        </a:p>
      </dgm:t>
    </dgm:pt>
    <dgm:pt modelId="{6A779A73-BFC3-44E3-9633-D6683BFD9494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pt-BR" dirty="0" smtClean="0"/>
            <a:t>CE</a:t>
          </a:r>
          <a:endParaRPr lang="pt-BR" dirty="0"/>
        </a:p>
      </dgm:t>
    </dgm:pt>
    <dgm:pt modelId="{D498EDD3-012E-4F0B-A93B-00C1B5A57581}" type="parTrans" cxnId="{FC39E833-848B-49A7-8715-B53465EFD113}">
      <dgm:prSet/>
      <dgm:spPr/>
      <dgm:t>
        <a:bodyPr/>
        <a:lstStyle/>
        <a:p>
          <a:endParaRPr lang="pt-BR"/>
        </a:p>
      </dgm:t>
    </dgm:pt>
    <dgm:pt modelId="{34DE2394-F530-47E8-B349-C4458079CB72}" type="sibTrans" cxnId="{FC39E833-848B-49A7-8715-B53465EFD113}">
      <dgm:prSet/>
      <dgm:spPr/>
      <dgm:t>
        <a:bodyPr/>
        <a:lstStyle/>
        <a:p>
          <a:endParaRPr lang="pt-BR"/>
        </a:p>
      </dgm:t>
    </dgm:pt>
    <dgm:pt modelId="{39339FE3-B7C7-47DF-AB86-D753BA38D049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pt-BR" dirty="0" smtClean="0"/>
            <a:t>CI (</a:t>
          </a:r>
          <a:r>
            <a:rPr lang="pt-BR" i="1" dirty="0" smtClean="0"/>
            <a:t>in loco</a:t>
          </a:r>
          <a:r>
            <a:rPr lang="pt-BR" dirty="0" smtClean="0"/>
            <a:t>)</a:t>
          </a:r>
          <a:endParaRPr lang="pt-BR" dirty="0"/>
        </a:p>
      </dgm:t>
    </dgm:pt>
    <dgm:pt modelId="{0C1B3C9E-F100-4581-8B90-DBA055228442}" type="parTrans" cxnId="{42B69E58-5341-4B04-A7E0-0A05055243AE}">
      <dgm:prSet/>
      <dgm:spPr/>
      <dgm:t>
        <a:bodyPr/>
        <a:lstStyle/>
        <a:p>
          <a:endParaRPr lang="pt-BR"/>
        </a:p>
      </dgm:t>
    </dgm:pt>
    <dgm:pt modelId="{8E8BCDC1-9EB6-4247-850B-563245D2F6E8}" type="sibTrans" cxnId="{42B69E58-5341-4B04-A7E0-0A05055243AE}">
      <dgm:prSet/>
      <dgm:spPr/>
      <dgm:t>
        <a:bodyPr/>
        <a:lstStyle/>
        <a:p>
          <a:endParaRPr lang="pt-BR"/>
        </a:p>
      </dgm:t>
    </dgm:pt>
    <dgm:pt modelId="{9E84A62F-558E-4A8F-9FCE-152B68CB34B3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pt-BR" dirty="0" smtClean="0"/>
            <a:t>IGC</a:t>
          </a:r>
          <a:endParaRPr lang="pt-BR" dirty="0"/>
        </a:p>
      </dgm:t>
    </dgm:pt>
    <dgm:pt modelId="{77E6F626-49BD-4B8E-B7A5-1E417409EBFB}" type="parTrans" cxnId="{AA59868D-0039-4BA2-BF1E-BDBABA16BFF3}">
      <dgm:prSet/>
      <dgm:spPr/>
      <dgm:t>
        <a:bodyPr/>
        <a:lstStyle/>
        <a:p>
          <a:endParaRPr lang="pt-BR"/>
        </a:p>
      </dgm:t>
    </dgm:pt>
    <dgm:pt modelId="{E5EEB1E0-E169-4EF6-990B-540CDD6AC5A8}" type="sibTrans" cxnId="{AA59868D-0039-4BA2-BF1E-BDBABA16BFF3}">
      <dgm:prSet/>
      <dgm:spPr/>
      <dgm:t>
        <a:bodyPr/>
        <a:lstStyle/>
        <a:p>
          <a:endParaRPr lang="pt-BR"/>
        </a:p>
      </dgm:t>
    </dgm:pt>
    <dgm:pt modelId="{DCD449D1-F6B4-44A5-BC9D-B3B1434128CE}">
      <dgm:prSet phldrT="[Texto]"/>
      <dgm:spPr>
        <a:solidFill>
          <a:srgbClr val="008000"/>
        </a:solidFill>
      </dgm:spPr>
      <dgm:t>
        <a:bodyPr/>
        <a:lstStyle/>
        <a:p>
          <a:pPr algn="ctr"/>
          <a:r>
            <a:rPr lang="pt-BR" u="none" dirty="0" err="1" smtClean="0"/>
            <a:t>Autoavaliação</a:t>
          </a:r>
          <a:endParaRPr lang="pt-BR" u="none" dirty="0"/>
        </a:p>
      </dgm:t>
    </dgm:pt>
    <dgm:pt modelId="{680B3583-166E-4FCD-94B3-EFDCE6126307}" type="parTrans" cxnId="{1DE77CA2-AB84-48EA-A91A-AF791643F58D}">
      <dgm:prSet/>
      <dgm:spPr/>
      <dgm:t>
        <a:bodyPr/>
        <a:lstStyle/>
        <a:p>
          <a:endParaRPr lang="pt-BR"/>
        </a:p>
      </dgm:t>
    </dgm:pt>
    <dgm:pt modelId="{90A8BC8D-266B-44BE-8C5F-DDE2CBCB21DA}" type="sibTrans" cxnId="{1DE77CA2-AB84-48EA-A91A-AF791643F58D}">
      <dgm:prSet/>
      <dgm:spPr/>
      <dgm:t>
        <a:bodyPr/>
        <a:lstStyle/>
        <a:p>
          <a:endParaRPr lang="pt-BR"/>
        </a:p>
      </dgm:t>
    </dgm:pt>
    <dgm:pt modelId="{92BF6867-FA8B-40A7-83E0-B8145700DECC}" type="pres">
      <dgm:prSet presAssocID="{BA6FDE8B-83A6-4538-A23D-226FEC5B1F9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06338A7-EABE-4331-A68E-E5C18B962BFE}" type="pres">
      <dgm:prSet presAssocID="{0527DA22-B703-4D5B-97BB-1ED66EB730A1}" presName="centerShape" presStyleLbl="node0" presStyleIdx="0" presStyleCnt="1"/>
      <dgm:spPr/>
      <dgm:t>
        <a:bodyPr/>
        <a:lstStyle/>
        <a:p>
          <a:endParaRPr lang="pt-BR"/>
        </a:p>
      </dgm:t>
    </dgm:pt>
    <dgm:pt modelId="{5E3904A4-3CB2-4877-ADCE-D1F4C508974B}" type="pres">
      <dgm:prSet presAssocID="{EA4318C7-7CD9-4ED0-B3DB-62F34A533498}" presName="parTrans" presStyleLbl="sibTrans2D1" presStyleIdx="0" presStyleCnt="3"/>
      <dgm:spPr/>
      <dgm:t>
        <a:bodyPr/>
        <a:lstStyle/>
        <a:p>
          <a:endParaRPr lang="pt-BR"/>
        </a:p>
      </dgm:t>
    </dgm:pt>
    <dgm:pt modelId="{ACC1D5C7-84D4-4425-A2CC-6A3A60A43DC1}" type="pres">
      <dgm:prSet presAssocID="{EA4318C7-7CD9-4ED0-B3DB-62F34A533498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85AAE4D7-829A-4E5A-8A04-ACB6ED808F6A}" type="pres">
      <dgm:prSet presAssocID="{365BC2F6-53FE-4D4E-884A-6A1A3522C84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8D94D2-7F0F-495E-970B-C89E6E14A52A}" type="pres">
      <dgm:prSet presAssocID="{C6A6C1E2-6BAD-462A-BCCC-44483D1BBCA4}" presName="parTrans" presStyleLbl="sibTrans2D1" presStyleIdx="1" presStyleCnt="3"/>
      <dgm:spPr/>
      <dgm:t>
        <a:bodyPr/>
        <a:lstStyle/>
        <a:p>
          <a:endParaRPr lang="pt-BR"/>
        </a:p>
      </dgm:t>
    </dgm:pt>
    <dgm:pt modelId="{BEAB3589-246C-481D-A3C9-DC9B666EC6D2}" type="pres">
      <dgm:prSet presAssocID="{C6A6C1E2-6BAD-462A-BCCC-44483D1BBCA4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9D467BA5-DA34-4DFA-92A2-3CB2DABA32A6}" type="pres">
      <dgm:prSet presAssocID="{F3015666-22BC-4AC3-A5BC-B2502D38DF7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FB1D8C-141D-4235-9809-27281833EEBC}" type="pres">
      <dgm:prSet presAssocID="{34E11635-95C6-4CF8-AD2B-11C38733E578}" presName="parTrans" presStyleLbl="sibTrans2D1" presStyleIdx="2" presStyleCnt="3"/>
      <dgm:spPr/>
      <dgm:t>
        <a:bodyPr/>
        <a:lstStyle/>
        <a:p>
          <a:endParaRPr lang="pt-BR"/>
        </a:p>
      </dgm:t>
    </dgm:pt>
    <dgm:pt modelId="{C855D88B-39FA-47E8-9A05-18ADA669498F}" type="pres">
      <dgm:prSet presAssocID="{34E11635-95C6-4CF8-AD2B-11C38733E578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8B9B8A6E-1555-4E32-8856-28D9E2C82686}" type="pres">
      <dgm:prSet presAssocID="{F3413ED8-D3F3-4A05-B8FA-446F83E414A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B66826C-1718-46B0-90D8-31DA4DE65758}" type="presOf" srcId="{0527DA22-B703-4D5B-97BB-1ED66EB730A1}" destId="{006338A7-EABE-4331-A68E-E5C18B962BFE}" srcOrd="0" destOrd="0" presId="urn:microsoft.com/office/officeart/2005/8/layout/radial5"/>
    <dgm:cxn modelId="{1DE77CA2-AB84-48EA-A91A-AF791643F58D}" srcId="{F3413ED8-D3F3-4A05-B8FA-446F83E414A6}" destId="{DCD449D1-F6B4-44A5-BC9D-B3B1434128CE}" srcOrd="2" destOrd="0" parTransId="{680B3583-166E-4FCD-94B3-EFDCE6126307}" sibTransId="{90A8BC8D-266B-44BE-8C5F-DDE2CBCB21DA}"/>
    <dgm:cxn modelId="{45FE6832-905C-4AFD-9A99-8B3C6EBF95A7}" srcId="{BA6FDE8B-83A6-4538-A23D-226FEC5B1F98}" destId="{0527DA22-B703-4D5B-97BB-1ED66EB730A1}" srcOrd="0" destOrd="0" parTransId="{0726ED33-6B3C-4AA5-A631-8BBB1CEFB496}" sibTransId="{DBADE90E-B804-433F-B1AD-0A89EBBF6AE5}"/>
    <dgm:cxn modelId="{ADFDF4DC-B8B5-4002-BDDE-740109AFE9C6}" srcId="{0527DA22-B703-4D5B-97BB-1ED66EB730A1}" destId="{F3015666-22BC-4AC3-A5BC-B2502D38DF71}" srcOrd="1" destOrd="0" parTransId="{C6A6C1E2-6BAD-462A-BCCC-44483D1BBCA4}" sibTransId="{F5EB285F-3681-4BD6-B08B-1ED894680BCE}"/>
    <dgm:cxn modelId="{CA0A0705-5DD5-430C-BBAF-3601E179D4D7}" srcId="{365BC2F6-53FE-4D4E-884A-6A1A3522C842}" destId="{F9A16B6A-44AD-41E0-9161-0E02B3E658AE}" srcOrd="0" destOrd="0" parTransId="{9A4EB814-8682-48A0-9E62-36FEA74776BE}" sibTransId="{874A85B7-D741-42B5-B25C-40BBC0A383E7}"/>
    <dgm:cxn modelId="{DDFBC3D7-1BB0-4094-9912-B26FF09A4076}" type="presOf" srcId="{34E11635-95C6-4CF8-AD2B-11C38733E578}" destId="{C855D88B-39FA-47E8-9A05-18ADA669498F}" srcOrd="1" destOrd="0" presId="urn:microsoft.com/office/officeart/2005/8/layout/radial5"/>
    <dgm:cxn modelId="{7C305F8C-2124-4493-812C-A9FC46DF4711}" type="presOf" srcId="{C8CDB63D-AE8C-49BF-8DB3-B899AB5A7A60}" destId="{9D467BA5-DA34-4DFA-92A2-3CB2DABA32A6}" srcOrd="0" destOrd="1" presId="urn:microsoft.com/office/officeart/2005/8/layout/radial5"/>
    <dgm:cxn modelId="{FCA4F86B-25F0-4940-9F9E-1FC7F0F51042}" type="presOf" srcId="{6A779A73-BFC3-44E3-9633-D6683BFD9494}" destId="{9D467BA5-DA34-4DFA-92A2-3CB2DABA32A6}" srcOrd="0" destOrd="3" presId="urn:microsoft.com/office/officeart/2005/8/layout/radial5"/>
    <dgm:cxn modelId="{42B69E58-5341-4B04-A7E0-0A05055243AE}" srcId="{F3413ED8-D3F3-4A05-B8FA-446F83E414A6}" destId="{39339FE3-B7C7-47DF-AB86-D753BA38D049}" srcOrd="0" destOrd="0" parTransId="{0C1B3C9E-F100-4581-8B90-DBA055228442}" sibTransId="{8E8BCDC1-9EB6-4247-850B-563245D2F6E8}"/>
    <dgm:cxn modelId="{17535CB4-4B4E-4B15-BA3A-32078AEF3A1C}" type="presOf" srcId="{EA4318C7-7CD9-4ED0-B3DB-62F34A533498}" destId="{5E3904A4-3CB2-4877-ADCE-D1F4C508974B}" srcOrd="0" destOrd="0" presId="urn:microsoft.com/office/officeart/2005/8/layout/radial5"/>
    <dgm:cxn modelId="{1381AA24-F85D-4F2A-B914-72CED588A937}" srcId="{0527DA22-B703-4D5B-97BB-1ED66EB730A1}" destId="{F3413ED8-D3F3-4A05-B8FA-446F83E414A6}" srcOrd="2" destOrd="0" parTransId="{34E11635-95C6-4CF8-AD2B-11C38733E578}" sibTransId="{6964F8BC-ED10-4098-8B1F-B97FDCF7C90D}"/>
    <dgm:cxn modelId="{4BE513D4-0183-4EFD-B4D9-2160090F552F}" type="presOf" srcId="{14CDC40A-D575-4DA1-997E-A7D242396BFE}" destId="{9D467BA5-DA34-4DFA-92A2-3CB2DABA32A6}" srcOrd="0" destOrd="2" presId="urn:microsoft.com/office/officeart/2005/8/layout/radial5"/>
    <dgm:cxn modelId="{DF74F210-4614-4213-9979-8C43558183E3}" type="presOf" srcId="{365BC2F6-53FE-4D4E-884A-6A1A3522C842}" destId="{85AAE4D7-829A-4E5A-8A04-ACB6ED808F6A}" srcOrd="0" destOrd="0" presId="urn:microsoft.com/office/officeart/2005/8/layout/radial5"/>
    <dgm:cxn modelId="{0351E734-1B47-4D52-A304-38C43922127A}" type="presOf" srcId="{34E11635-95C6-4CF8-AD2B-11C38733E578}" destId="{23FB1D8C-141D-4235-9809-27281833EEBC}" srcOrd="0" destOrd="0" presId="urn:microsoft.com/office/officeart/2005/8/layout/radial5"/>
    <dgm:cxn modelId="{9204F924-2558-4999-86E5-10B00C82AB57}" type="presOf" srcId="{EA4318C7-7CD9-4ED0-B3DB-62F34A533498}" destId="{ACC1D5C7-84D4-4425-A2CC-6A3A60A43DC1}" srcOrd="1" destOrd="0" presId="urn:microsoft.com/office/officeart/2005/8/layout/radial5"/>
    <dgm:cxn modelId="{AFC06FE5-8DF6-4427-853D-B87B1BB26568}" type="presOf" srcId="{DCD449D1-F6B4-44A5-BC9D-B3B1434128CE}" destId="{8B9B8A6E-1555-4E32-8856-28D9E2C82686}" srcOrd="0" destOrd="3" presId="urn:microsoft.com/office/officeart/2005/8/layout/radial5"/>
    <dgm:cxn modelId="{A632D297-EFFE-4B6B-AF1F-091968CDD3BD}" srcId="{F3015666-22BC-4AC3-A5BC-B2502D38DF71}" destId="{14CDC40A-D575-4DA1-997E-A7D242396BFE}" srcOrd="1" destOrd="0" parTransId="{88238F25-C29E-441C-97EC-E35798C10495}" sibTransId="{B3136657-E611-4E45-9609-75291D12E899}"/>
    <dgm:cxn modelId="{0C6A4C3F-BEAB-4C2E-8F00-247CF7FC3364}" srcId="{0527DA22-B703-4D5B-97BB-1ED66EB730A1}" destId="{365BC2F6-53FE-4D4E-884A-6A1A3522C842}" srcOrd="0" destOrd="0" parTransId="{EA4318C7-7CD9-4ED0-B3DB-62F34A533498}" sibTransId="{C10E9DAD-56A7-4CEB-B532-F7C729CB7CAE}"/>
    <dgm:cxn modelId="{779DB9CD-157B-4CC7-824F-96966270589C}" type="presOf" srcId="{BA6FDE8B-83A6-4538-A23D-226FEC5B1F98}" destId="{92BF6867-FA8B-40A7-83E0-B8145700DECC}" srcOrd="0" destOrd="0" presId="urn:microsoft.com/office/officeart/2005/8/layout/radial5"/>
    <dgm:cxn modelId="{A92ABF2F-FFAE-49DE-A3D1-DA65656435B1}" type="presOf" srcId="{9E84A62F-558E-4A8F-9FCE-152B68CB34B3}" destId="{8B9B8A6E-1555-4E32-8856-28D9E2C82686}" srcOrd="0" destOrd="2" presId="urn:microsoft.com/office/officeart/2005/8/layout/radial5"/>
    <dgm:cxn modelId="{AA59868D-0039-4BA2-BF1E-BDBABA16BFF3}" srcId="{F3413ED8-D3F3-4A05-B8FA-446F83E414A6}" destId="{9E84A62F-558E-4A8F-9FCE-152B68CB34B3}" srcOrd="1" destOrd="0" parTransId="{77E6F626-49BD-4B8E-B7A5-1E417409EBFB}" sibTransId="{E5EEB1E0-E169-4EF6-990B-540CDD6AC5A8}"/>
    <dgm:cxn modelId="{020C807E-CFF5-44E6-B61F-7B01F7658122}" type="presOf" srcId="{F3015666-22BC-4AC3-A5BC-B2502D38DF71}" destId="{9D467BA5-DA34-4DFA-92A2-3CB2DABA32A6}" srcOrd="0" destOrd="0" presId="urn:microsoft.com/office/officeart/2005/8/layout/radial5"/>
    <dgm:cxn modelId="{D549A285-4E4C-4174-927B-83B5BA8015E5}" type="presOf" srcId="{C6A6C1E2-6BAD-462A-BCCC-44483D1BBCA4}" destId="{BEAB3589-246C-481D-A3C9-DC9B666EC6D2}" srcOrd="1" destOrd="0" presId="urn:microsoft.com/office/officeart/2005/8/layout/radial5"/>
    <dgm:cxn modelId="{FC39E833-848B-49A7-8715-B53465EFD113}" srcId="{F3015666-22BC-4AC3-A5BC-B2502D38DF71}" destId="{6A779A73-BFC3-44E3-9633-D6683BFD9494}" srcOrd="2" destOrd="0" parTransId="{D498EDD3-012E-4F0B-A93B-00C1B5A57581}" sibTransId="{34DE2394-F530-47E8-B349-C4458079CB72}"/>
    <dgm:cxn modelId="{C4DF66E5-6396-433D-B72B-CD9DD3B27D69}" type="presOf" srcId="{C6A6C1E2-6BAD-462A-BCCC-44483D1BBCA4}" destId="{8F8D94D2-7F0F-495E-970B-C89E6E14A52A}" srcOrd="0" destOrd="0" presId="urn:microsoft.com/office/officeart/2005/8/layout/radial5"/>
    <dgm:cxn modelId="{1AEE752C-7BF4-4C04-9CCA-59CEF25FAFA5}" type="presOf" srcId="{F9A16B6A-44AD-41E0-9161-0E02B3E658AE}" destId="{85AAE4D7-829A-4E5A-8A04-ACB6ED808F6A}" srcOrd="0" destOrd="1" presId="urn:microsoft.com/office/officeart/2005/8/layout/radial5"/>
    <dgm:cxn modelId="{476D7740-3DC3-4AAB-AF4F-01E80CDC8E5F}" type="presOf" srcId="{39339FE3-B7C7-47DF-AB86-D753BA38D049}" destId="{8B9B8A6E-1555-4E32-8856-28D9E2C82686}" srcOrd="0" destOrd="1" presId="urn:microsoft.com/office/officeart/2005/8/layout/radial5"/>
    <dgm:cxn modelId="{03113B72-FE89-4F64-A028-DF7F0F6A707E}" srcId="{F3015666-22BC-4AC3-A5BC-B2502D38DF71}" destId="{C8CDB63D-AE8C-49BF-8DB3-B899AB5A7A60}" srcOrd="0" destOrd="0" parTransId="{2B6D4306-185F-4244-A765-CCDA95851830}" sibTransId="{29F09D52-9872-46FB-851B-754E0242AAE2}"/>
    <dgm:cxn modelId="{F70586C9-7FBB-466A-B564-2DF3C09D3FD2}" type="presOf" srcId="{F3413ED8-D3F3-4A05-B8FA-446F83E414A6}" destId="{8B9B8A6E-1555-4E32-8856-28D9E2C82686}" srcOrd="0" destOrd="0" presId="urn:microsoft.com/office/officeart/2005/8/layout/radial5"/>
    <dgm:cxn modelId="{8C47329F-41BA-43F9-94BE-BE339A59C772}" type="presParOf" srcId="{92BF6867-FA8B-40A7-83E0-B8145700DECC}" destId="{006338A7-EABE-4331-A68E-E5C18B962BFE}" srcOrd="0" destOrd="0" presId="urn:microsoft.com/office/officeart/2005/8/layout/radial5"/>
    <dgm:cxn modelId="{879FA8A2-BC97-4DB1-B59D-1AF2BD88D553}" type="presParOf" srcId="{92BF6867-FA8B-40A7-83E0-B8145700DECC}" destId="{5E3904A4-3CB2-4877-ADCE-D1F4C508974B}" srcOrd="1" destOrd="0" presId="urn:microsoft.com/office/officeart/2005/8/layout/radial5"/>
    <dgm:cxn modelId="{E52EC8B8-9A4B-4152-AF83-972E9A1DA31B}" type="presParOf" srcId="{5E3904A4-3CB2-4877-ADCE-D1F4C508974B}" destId="{ACC1D5C7-84D4-4425-A2CC-6A3A60A43DC1}" srcOrd="0" destOrd="0" presId="urn:microsoft.com/office/officeart/2005/8/layout/radial5"/>
    <dgm:cxn modelId="{989BBD61-44BD-4441-86A9-2C2593C23F80}" type="presParOf" srcId="{92BF6867-FA8B-40A7-83E0-B8145700DECC}" destId="{85AAE4D7-829A-4E5A-8A04-ACB6ED808F6A}" srcOrd="2" destOrd="0" presId="urn:microsoft.com/office/officeart/2005/8/layout/radial5"/>
    <dgm:cxn modelId="{CC307BCF-A8C1-41CA-BC92-D9F4C1C64712}" type="presParOf" srcId="{92BF6867-FA8B-40A7-83E0-B8145700DECC}" destId="{8F8D94D2-7F0F-495E-970B-C89E6E14A52A}" srcOrd="3" destOrd="0" presId="urn:microsoft.com/office/officeart/2005/8/layout/radial5"/>
    <dgm:cxn modelId="{2D6A934D-EEBC-4096-8EB4-7075C025E830}" type="presParOf" srcId="{8F8D94D2-7F0F-495E-970B-C89E6E14A52A}" destId="{BEAB3589-246C-481D-A3C9-DC9B666EC6D2}" srcOrd="0" destOrd="0" presId="urn:microsoft.com/office/officeart/2005/8/layout/radial5"/>
    <dgm:cxn modelId="{441DF9A0-FA94-42F6-9AA9-E3CF855AEF2D}" type="presParOf" srcId="{92BF6867-FA8B-40A7-83E0-B8145700DECC}" destId="{9D467BA5-DA34-4DFA-92A2-3CB2DABA32A6}" srcOrd="4" destOrd="0" presId="urn:microsoft.com/office/officeart/2005/8/layout/radial5"/>
    <dgm:cxn modelId="{2F486612-7712-496C-BA62-930B63357704}" type="presParOf" srcId="{92BF6867-FA8B-40A7-83E0-B8145700DECC}" destId="{23FB1D8C-141D-4235-9809-27281833EEBC}" srcOrd="5" destOrd="0" presId="urn:microsoft.com/office/officeart/2005/8/layout/radial5"/>
    <dgm:cxn modelId="{2B0E48E5-910E-4A89-A045-7464C042CA62}" type="presParOf" srcId="{23FB1D8C-141D-4235-9809-27281833EEBC}" destId="{C855D88B-39FA-47E8-9A05-18ADA669498F}" srcOrd="0" destOrd="0" presId="urn:microsoft.com/office/officeart/2005/8/layout/radial5"/>
    <dgm:cxn modelId="{B4070A10-D666-48C9-9C4E-6C3C3468B703}" type="presParOf" srcId="{92BF6867-FA8B-40A7-83E0-B8145700DECC}" destId="{8B9B8A6E-1555-4E32-8856-28D9E2C82686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BF7D83-06C8-4A8C-A934-A57A689C450F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7625CC2-1F02-4C92-9684-677AD9225C27}">
      <dgm:prSet phldrT="[Texto]"/>
      <dgm:spPr>
        <a:solidFill>
          <a:srgbClr val="008000"/>
        </a:solidFill>
      </dgm:spPr>
      <dgm:t>
        <a:bodyPr/>
        <a:lstStyle/>
        <a:p>
          <a:r>
            <a:rPr lang="pt-BR" dirty="0" smtClean="0"/>
            <a:t>ENADE (Prova + Questionário Socioeconômico)</a:t>
          </a:r>
        </a:p>
      </dgm:t>
    </dgm:pt>
    <dgm:pt modelId="{5981EB11-4F9E-4A05-879B-0B1560B8725A}" type="parTrans" cxnId="{3FA77C91-F847-42A0-9895-493774499265}">
      <dgm:prSet/>
      <dgm:spPr/>
      <dgm:t>
        <a:bodyPr/>
        <a:lstStyle/>
        <a:p>
          <a:endParaRPr lang="pt-BR"/>
        </a:p>
      </dgm:t>
    </dgm:pt>
    <dgm:pt modelId="{10684ED1-5617-4380-8D66-0DED0F76A3B4}" type="sibTrans" cxnId="{3FA77C91-F847-42A0-9895-493774499265}">
      <dgm:prSet/>
      <dgm:spPr/>
      <dgm:t>
        <a:bodyPr/>
        <a:lstStyle/>
        <a:p>
          <a:endParaRPr lang="pt-BR"/>
        </a:p>
      </dgm:t>
    </dgm:pt>
    <dgm:pt modelId="{A85A080D-34C1-44D8-A775-71D61836AF06}">
      <dgm:prSet phldrT="[Texto]"/>
      <dgm:spPr>
        <a:solidFill>
          <a:srgbClr val="008000"/>
        </a:solidFill>
      </dgm:spPr>
      <dgm:t>
        <a:bodyPr/>
        <a:lstStyle/>
        <a:p>
          <a:r>
            <a:rPr lang="pt-BR" dirty="0" smtClean="0"/>
            <a:t>IGC</a:t>
          </a:r>
          <a:endParaRPr lang="pt-BR" dirty="0"/>
        </a:p>
      </dgm:t>
    </dgm:pt>
    <dgm:pt modelId="{1B1C7DF2-DE34-4BE0-9325-2438A0E445F5}" type="parTrans" cxnId="{ABFF266B-5F0E-4EF6-9587-12EFB1C8BC60}">
      <dgm:prSet/>
      <dgm:spPr/>
      <dgm:t>
        <a:bodyPr/>
        <a:lstStyle/>
        <a:p>
          <a:endParaRPr lang="pt-BR"/>
        </a:p>
      </dgm:t>
    </dgm:pt>
    <dgm:pt modelId="{AB6E2227-13BB-44A8-9A45-3DD2669F79E9}" type="sibTrans" cxnId="{ABFF266B-5F0E-4EF6-9587-12EFB1C8BC60}">
      <dgm:prSet/>
      <dgm:spPr/>
      <dgm:t>
        <a:bodyPr/>
        <a:lstStyle/>
        <a:p>
          <a:endParaRPr lang="pt-BR"/>
        </a:p>
      </dgm:t>
    </dgm:pt>
    <dgm:pt modelId="{0B36FFC6-2C16-4822-ADB5-07C7D21DF91C}">
      <dgm:prSet phldrT="[Texto]"/>
      <dgm:spPr>
        <a:solidFill>
          <a:srgbClr val="008000"/>
        </a:solidFill>
      </dgm:spPr>
      <dgm:t>
        <a:bodyPr/>
        <a:lstStyle/>
        <a:p>
          <a:r>
            <a:rPr lang="pt-BR" dirty="0" smtClean="0"/>
            <a:t>CPC</a:t>
          </a:r>
          <a:endParaRPr lang="pt-BR" dirty="0"/>
        </a:p>
      </dgm:t>
    </dgm:pt>
    <dgm:pt modelId="{6F8A30CC-B833-4CD9-8EFB-070DBC4F2F32}" type="sibTrans" cxnId="{34120781-3BDB-4F92-8647-0EF953C80615}">
      <dgm:prSet/>
      <dgm:spPr/>
      <dgm:t>
        <a:bodyPr/>
        <a:lstStyle/>
        <a:p>
          <a:endParaRPr lang="pt-BR"/>
        </a:p>
      </dgm:t>
    </dgm:pt>
    <dgm:pt modelId="{8D6CF1DA-00D8-43D1-8DB1-49C6D08C016F}" type="parTrans" cxnId="{34120781-3BDB-4F92-8647-0EF953C80615}">
      <dgm:prSet/>
      <dgm:spPr/>
      <dgm:t>
        <a:bodyPr/>
        <a:lstStyle/>
        <a:p>
          <a:endParaRPr lang="pt-BR"/>
        </a:p>
      </dgm:t>
    </dgm:pt>
    <dgm:pt modelId="{6A60C184-29DE-4246-8A3E-DB43839B50E9}">
      <dgm:prSet/>
      <dgm:spPr/>
      <dgm:t>
        <a:bodyPr/>
        <a:lstStyle/>
        <a:p>
          <a:r>
            <a:rPr lang="pt-BR" smtClean="0"/>
            <a:t>Acrescido do CENSUP</a:t>
          </a:r>
          <a:endParaRPr lang="pt-BR" dirty="0" smtClean="0"/>
        </a:p>
      </dgm:t>
    </dgm:pt>
    <dgm:pt modelId="{1646A56C-3245-4A74-8B16-E029680AC127}" type="parTrans" cxnId="{D348AD07-64AE-4CCD-B45E-4CDB39B9A107}">
      <dgm:prSet/>
      <dgm:spPr/>
      <dgm:t>
        <a:bodyPr/>
        <a:lstStyle/>
        <a:p>
          <a:endParaRPr lang="pt-BR"/>
        </a:p>
      </dgm:t>
    </dgm:pt>
    <dgm:pt modelId="{FADFA2CD-FC4C-4D89-B1E7-3DF7049453D4}" type="sibTrans" cxnId="{D348AD07-64AE-4CCD-B45E-4CDB39B9A107}">
      <dgm:prSet/>
      <dgm:spPr/>
      <dgm:t>
        <a:bodyPr/>
        <a:lstStyle/>
        <a:p>
          <a:endParaRPr lang="pt-BR"/>
        </a:p>
      </dgm:t>
    </dgm:pt>
    <dgm:pt modelId="{42C4FF7E-0866-4D36-A817-AE4620A96146}">
      <dgm:prSet phldrT="[Texto]"/>
      <dgm:spPr/>
      <dgm:t>
        <a:bodyPr/>
        <a:lstStyle/>
        <a:p>
          <a:r>
            <a:rPr lang="pt-BR" dirty="0" smtClean="0"/>
            <a:t>Acrescido do Conceito CAPES dos cursos </a:t>
          </a:r>
          <a:r>
            <a:rPr lang="pt-BR" dirty="0" err="1" smtClean="0"/>
            <a:t>Stricto</a:t>
          </a:r>
          <a:r>
            <a:rPr lang="pt-BR" dirty="0" smtClean="0"/>
            <a:t> </a:t>
          </a:r>
          <a:r>
            <a:rPr lang="pt-BR" dirty="0" err="1" smtClean="0"/>
            <a:t>Sensu</a:t>
          </a:r>
          <a:endParaRPr lang="pt-BR" dirty="0"/>
        </a:p>
      </dgm:t>
    </dgm:pt>
    <dgm:pt modelId="{34AB54D3-BF2A-4E15-A9C2-E6C9A1B22721}" type="parTrans" cxnId="{1F343723-228E-44CF-B263-CFD7433675A3}">
      <dgm:prSet/>
      <dgm:spPr/>
      <dgm:t>
        <a:bodyPr/>
        <a:lstStyle/>
        <a:p>
          <a:endParaRPr lang="pt-BR"/>
        </a:p>
      </dgm:t>
    </dgm:pt>
    <dgm:pt modelId="{93876023-6D0C-46EC-91FB-0D22EA87EFA1}" type="sibTrans" cxnId="{1F343723-228E-44CF-B263-CFD7433675A3}">
      <dgm:prSet/>
      <dgm:spPr/>
      <dgm:t>
        <a:bodyPr/>
        <a:lstStyle/>
        <a:p>
          <a:endParaRPr lang="pt-BR"/>
        </a:p>
      </dgm:t>
    </dgm:pt>
    <dgm:pt modelId="{E1B7DCFB-D8F7-4830-9BEE-730934F80B55}" type="pres">
      <dgm:prSet presAssocID="{82BF7D83-06C8-4A8C-A934-A57A689C45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C9643CB-E7D6-4BA0-9129-3F42040A7F8D}" type="pres">
      <dgm:prSet presAssocID="{E7625CC2-1F02-4C92-9684-677AD9225C27}" presName="composite" presStyleCnt="0"/>
      <dgm:spPr/>
    </dgm:pt>
    <dgm:pt modelId="{0F45C912-EFF3-406B-B577-D4EB0DF95D38}" type="pres">
      <dgm:prSet presAssocID="{E7625CC2-1F02-4C92-9684-677AD9225C27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4B7984-8D05-47D4-BD2E-CE9F21EA6533}" type="pres">
      <dgm:prSet presAssocID="{E7625CC2-1F02-4C92-9684-677AD9225C27}" presName="desTx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9CECEC-6708-4FD2-9995-C09857C47168}" type="pres">
      <dgm:prSet presAssocID="{10684ED1-5617-4380-8D66-0DED0F76A3B4}" presName="space" presStyleCnt="0"/>
      <dgm:spPr/>
    </dgm:pt>
    <dgm:pt modelId="{A8DA981E-290D-41F9-916A-7667234DB8CD}" type="pres">
      <dgm:prSet presAssocID="{0B36FFC6-2C16-4822-ADB5-07C7D21DF91C}" presName="composite" presStyleCnt="0"/>
      <dgm:spPr/>
    </dgm:pt>
    <dgm:pt modelId="{84E6B14A-2E35-49E8-8ECE-5E43D335F912}" type="pres">
      <dgm:prSet presAssocID="{0B36FFC6-2C16-4822-ADB5-07C7D21DF91C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F6CA22-4941-437D-8ACF-5DD13659F9CF}" type="pres">
      <dgm:prSet presAssocID="{0B36FFC6-2C16-4822-ADB5-07C7D21DF91C}" presName="desTx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438C82-A06D-4358-BBA1-997AB6DBE8A2}" type="pres">
      <dgm:prSet presAssocID="{6F8A30CC-B833-4CD9-8EFB-070DBC4F2F32}" presName="space" presStyleCnt="0"/>
      <dgm:spPr/>
    </dgm:pt>
    <dgm:pt modelId="{6B30C078-AA96-47AF-9CDC-B8A998022563}" type="pres">
      <dgm:prSet presAssocID="{A85A080D-34C1-44D8-A775-71D61836AF06}" presName="composite" presStyleCnt="0"/>
      <dgm:spPr/>
    </dgm:pt>
    <dgm:pt modelId="{2FC926F6-175B-42D0-BA23-0154B8DC9C7E}" type="pres">
      <dgm:prSet presAssocID="{A85A080D-34C1-44D8-A775-71D61836AF06}" presName="par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7752B3-078E-4430-AC17-937A3A0187D1}" type="pres">
      <dgm:prSet presAssocID="{A85A080D-34C1-44D8-A775-71D61836AF06}" presName="desTx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EFB945A-A628-4F64-8458-5C3BBF72D4C5}" type="presOf" srcId="{82BF7D83-06C8-4A8C-A934-A57A689C450F}" destId="{E1B7DCFB-D8F7-4830-9BEE-730934F80B55}" srcOrd="0" destOrd="0" presId="urn:microsoft.com/office/officeart/2005/8/layout/chevron1"/>
    <dgm:cxn modelId="{1F344DF6-E273-4A35-B3CD-C9886976A134}" type="presOf" srcId="{6A60C184-29DE-4246-8A3E-DB43839B50E9}" destId="{8F4B7984-8D05-47D4-BD2E-CE9F21EA6533}" srcOrd="0" destOrd="0" presId="urn:microsoft.com/office/officeart/2005/8/layout/chevron1"/>
    <dgm:cxn modelId="{90FCBC39-1FB4-4D3B-9EE6-0EF1C58B0A57}" type="presOf" srcId="{42C4FF7E-0866-4D36-A817-AE4620A96146}" destId="{C5F6CA22-4941-437D-8ACF-5DD13659F9CF}" srcOrd="0" destOrd="0" presId="urn:microsoft.com/office/officeart/2005/8/layout/chevron1"/>
    <dgm:cxn modelId="{1F343723-228E-44CF-B263-CFD7433675A3}" srcId="{0B36FFC6-2C16-4822-ADB5-07C7D21DF91C}" destId="{42C4FF7E-0866-4D36-A817-AE4620A96146}" srcOrd="0" destOrd="0" parTransId="{34AB54D3-BF2A-4E15-A9C2-E6C9A1B22721}" sibTransId="{93876023-6D0C-46EC-91FB-0D22EA87EFA1}"/>
    <dgm:cxn modelId="{3FA77C91-F847-42A0-9895-493774499265}" srcId="{82BF7D83-06C8-4A8C-A934-A57A689C450F}" destId="{E7625CC2-1F02-4C92-9684-677AD9225C27}" srcOrd="0" destOrd="0" parTransId="{5981EB11-4F9E-4A05-879B-0B1560B8725A}" sibTransId="{10684ED1-5617-4380-8D66-0DED0F76A3B4}"/>
    <dgm:cxn modelId="{D348AD07-64AE-4CCD-B45E-4CDB39B9A107}" srcId="{E7625CC2-1F02-4C92-9684-677AD9225C27}" destId="{6A60C184-29DE-4246-8A3E-DB43839B50E9}" srcOrd="0" destOrd="0" parTransId="{1646A56C-3245-4A74-8B16-E029680AC127}" sibTransId="{FADFA2CD-FC4C-4D89-B1E7-3DF7049453D4}"/>
    <dgm:cxn modelId="{304E7620-5B0B-4B90-BC8D-DE65F5B7341F}" type="presOf" srcId="{E7625CC2-1F02-4C92-9684-677AD9225C27}" destId="{0F45C912-EFF3-406B-B577-D4EB0DF95D38}" srcOrd="0" destOrd="0" presId="urn:microsoft.com/office/officeart/2005/8/layout/chevron1"/>
    <dgm:cxn modelId="{B01F403D-F0CF-4283-BDEE-66D1ED68279B}" type="presOf" srcId="{A85A080D-34C1-44D8-A775-71D61836AF06}" destId="{2FC926F6-175B-42D0-BA23-0154B8DC9C7E}" srcOrd="0" destOrd="0" presId="urn:microsoft.com/office/officeart/2005/8/layout/chevron1"/>
    <dgm:cxn modelId="{ABFF266B-5F0E-4EF6-9587-12EFB1C8BC60}" srcId="{82BF7D83-06C8-4A8C-A934-A57A689C450F}" destId="{A85A080D-34C1-44D8-A775-71D61836AF06}" srcOrd="2" destOrd="0" parTransId="{1B1C7DF2-DE34-4BE0-9325-2438A0E445F5}" sibTransId="{AB6E2227-13BB-44A8-9A45-3DD2669F79E9}"/>
    <dgm:cxn modelId="{34120781-3BDB-4F92-8647-0EF953C80615}" srcId="{82BF7D83-06C8-4A8C-A934-A57A689C450F}" destId="{0B36FFC6-2C16-4822-ADB5-07C7D21DF91C}" srcOrd="1" destOrd="0" parTransId="{8D6CF1DA-00D8-43D1-8DB1-49C6D08C016F}" sibTransId="{6F8A30CC-B833-4CD9-8EFB-070DBC4F2F32}"/>
    <dgm:cxn modelId="{E4A207C7-637A-4C24-9305-B23A063BECAB}" type="presOf" srcId="{0B36FFC6-2C16-4822-ADB5-07C7D21DF91C}" destId="{84E6B14A-2E35-49E8-8ECE-5E43D335F912}" srcOrd="0" destOrd="0" presId="urn:microsoft.com/office/officeart/2005/8/layout/chevron1"/>
    <dgm:cxn modelId="{2383DA73-BE5B-41A0-A212-0AC8C464BDB9}" type="presParOf" srcId="{E1B7DCFB-D8F7-4830-9BEE-730934F80B55}" destId="{5C9643CB-E7D6-4BA0-9129-3F42040A7F8D}" srcOrd="0" destOrd="0" presId="urn:microsoft.com/office/officeart/2005/8/layout/chevron1"/>
    <dgm:cxn modelId="{4EF7FFBE-B33A-4E13-8008-632414AB2311}" type="presParOf" srcId="{5C9643CB-E7D6-4BA0-9129-3F42040A7F8D}" destId="{0F45C912-EFF3-406B-B577-D4EB0DF95D38}" srcOrd="0" destOrd="0" presId="urn:microsoft.com/office/officeart/2005/8/layout/chevron1"/>
    <dgm:cxn modelId="{AD3B089D-8475-407E-ABB3-A2330D8EE2D7}" type="presParOf" srcId="{5C9643CB-E7D6-4BA0-9129-3F42040A7F8D}" destId="{8F4B7984-8D05-47D4-BD2E-CE9F21EA6533}" srcOrd="1" destOrd="0" presId="urn:microsoft.com/office/officeart/2005/8/layout/chevron1"/>
    <dgm:cxn modelId="{0BA2354F-30FA-4660-A386-1F73B0EBBE0E}" type="presParOf" srcId="{E1B7DCFB-D8F7-4830-9BEE-730934F80B55}" destId="{2E9CECEC-6708-4FD2-9995-C09857C47168}" srcOrd="1" destOrd="0" presId="urn:microsoft.com/office/officeart/2005/8/layout/chevron1"/>
    <dgm:cxn modelId="{7766E42B-A5FB-4779-9C8C-BFEC696B12E0}" type="presParOf" srcId="{E1B7DCFB-D8F7-4830-9BEE-730934F80B55}" destId="{A8DA981E-290D-41F9-916A-7667234DB8CD}" srcOrd="2" destOrd="0" presId="urn:microsoft.com/office/officeart/2005/8/layout/chevron1"/>
    <dgm:cxn modelId="{CDB30234-A053-4D4A-A000-8FC110B17C62}" type="presParOf" srcId="{A8DA981E-290D-41F9-916A-7667234DB8CD}" destId="{84E6B14A-2E35-49E8-8ECE-5E43D335F912}" srcOrd="0" destOrd="0" presId="urn:microsoft.com/office/officeart/2005/8/layout/chevron1"/>
    <dgm:cxn modelId="{9594A595-B333-401E-A05C-7AA4B51C2BB4}" type="presParOf" srcId="{A8DA981E-290D-41F9-916A-7667234DB8CD}" destId="{C5F6CA22-4941-437D-8ACF-5DD13659F9CF}" srcOrd="1" destOrd="0" presId="urn:microsoft.com/office/officeart/2005/8/layout/chevron1"/>
    <dgm:cxn modelId="{AC7DE95F-CFAC-4A74-BE73-053081EBC612}" type="presParOf" srcId="{E1B7DCFB-D8F7-4830-9BEE-730934F80B55}" destId="{74438C82-A06D-4358-BBA1-997AB6DBE8A2}" srcOrd="3" destOrd="0" presId="urn:microsoft.com/office/officeart/2005/8/layout/chevron1"/>
    <dgm:cxn modelId="{53A5373E-EC64-4F29-8C44-EF21C2B8E356}" type="presParOf" srcId="{E1B7DCFB-D8F7-4830-9BEE-730934F80B55}" destId="{6B30C078-AA96-47AF-9CDC-B8A998022563}" srcOrd="4" destOrd="0" presId="urn:microsoft.com/office/officeart/2005/8/layout/chevron1"/>
    <dgm:cxn modelId="{2F3900B6-3349-4316-81DD-AA97761E690E}" type="presParOf" srcId="{6B30C078-AA96-47AF-9CDC-B8A998022563}" destId="{2FC926F6-175B-42D0-BA23-0154B8DC9C7E}" srcOrd="0" destOrd="0" presId="urn:microsoft.com/office/officeart/2005/8/layout/chevron1"/>
    <dgm:cxn modelId="{1C895FA1-330F-4D3A-9FD1-20A615AB5235}" type="presParOf" srcId="{6B30C078-AA96-47AF-9CDC-B8A998022563}" destId="{A17752B3-078E-4430-AC17-937A3A0187D1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1B264B-344E-46A5-938D-7F6FDAB2DBB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E4E826B-0D51-42D5-A2EC-6F4315529C02}">
      <dgm:prSet phldrT="[Texto]" custT="1"/>
      <dgm:spPr>
        <a:solidFill>
          <a:srgbClr val="008000"/>
        </a:solidFill>
      </dgm:spPr>
      <dgm:t>
        <a:bodyPr/>
        <a:lstStyle/>
        <a:p>
          <a:r>
            <a:rPr lang="pt-BR" sz="1600" dirty="0" smtClean="0"/>
            <a:t>Nota referente à </a:t>
          </a:r>
          <a:r>
            <a:rPr lang="pt-BR" sz="1600" dirty="0" err="1" smtClean="0"/>
            <a:t>Infraestrutura</a:t>
          </a:r>
          <a:r>
            <a:rPr lang="pt-BR" sz="1600" dirty="0" smtClean="0"/>
            <a:t> e instalações físicas (NF)</a:t>
          </a:r>
          <a:endParaRPr lang="pt-BR" sz="1600" dirty="0"/>
        </a:p>
      </dgm:t>
    </dgm:pt>
    <dgm:pt modelId="{1215048F-1B6D-4BF6-B8B7-A356B312870E}" type="parTrans" cxnId="{8096DA51-5B77-4A0C-8BD1-A1E17AF3BF95}">
      <dgm:prSet/>
      <dgm:spPr/>
      <dgm:t>
        <a:bodyPr/>
        <a:lstStyle/>
        <a:p>
          <a:endParaRPr lang="pt-BR" sz="2000"/>
        </a:p>
      </dgm:t>
    </dgm:pt>
    <dgm:pt modelId="{0C007841-CC94-4DFE-B1CF-BE4D53D7CFD3}" type="sibTrans" cxnId="{8096DA51-5B77-4A0C-8BD1-A1E17AF3BF95}">
      <dgm:prSet/>
      <dgm:spPr/>
      <dgm:t>
        <a:bodyPr/>
        <a:lstStyle/>
        <a:p>
          <a:endParaRPr lang="pt-BR" sz="2000"/>
        </a:p>
      </dgm:t>
    </dgm:pt>
    <dgm:pt modelId="{A2173C82-6E56-41EE-B3B5-D25A484D71D4}">
      <dgm:prSet phldrT="[Texto]" custT="1"/>
      <dgm:spPr>
        <a:solidFill>
          <a:srgbClr val="008000"/>
        </a:solidFill>
      </dgm:spPr>
      <dgm:t>
        <a:bodyPr/>
        <a:lstStyle/>
        <a:p>
          <a:r>
            <a:rPr lang="pt-BR" sz="1600" dirty="0" smtClean="0"/>
            <a:t>Nota referente à Oportunidades de ampliação da formação acadêmica e profissional (NA)</a:t>
          </a:r>
          <a:endParaRPr lang="pt-BR" sz="1600" dirty="0"/>
        </a:p>
      </dgm:t>
    </dgm:pt>
    <dgm:pt modelId="{E0F99C51-7190-4AFB-9C4E-A98F6E6F4540}" type="parTrans" cxnId="{546AD4AC-4928-454B-9680-38B88B977C3F}">
      <dgm:prSet/>
      <dgm:spPr/>
      <dgm:t>
        <a:bodyPr/>
        <a:lstStyle/>
        <a:p>
          <a:endParaRPr lang="pt-BR" sz="2000"/>
        </a:p>
      </dgm:t>
    </dgm:pt>
    <dgm:pt modelId="{68C88366-004E-463B-B479-B3A5776A6827}" type="sibTrans" cxnId="{546AD4AC-4928-454B-9680-38B88B977C3F}">
      <dgm:prSet/>
      <dgm:spPr/>
      <dgm:t>
        <a:bodyPr/>
        <a:lstStyle/>
        <a:p>
          <a:endParaRPr lang="pt-BR" sz="2000"/>
        </a:p>
      </dgm:t>
    </dgm:pt>
    <dgm:pt modelId="{A575FABA-835E-40B2-BAC4-AF0AD06D1256}">
      <dgm:prSet phldrT="[Texto]" custT="1"/>
      <dgm:spPr>
        <a:ln>
          <a:solidFill>
            <a:srgbClr val="008000"/>
          </a:solidFill>
        </a:ln>
      </dgm:spPr>
      <dgm:t>
        <a:bodyPr/>
        <a:lstStyle/>
        <a:p>
          <a:r>
            <a:rPr lang="pt-BR" sz="1600" dirty="0" smtClean="0"/>
            <a:t>Média das respostas dos itens 41, 54, 56, 58, 59, 60, 61, 62, 63, 64, 65e 68.</a:t>
          </a:r>
          <a:endParaRPr lang="pt-BR" sz="1600" dirty="0"/>
        </a:p>
      </dgm:t>
    </dgm:pt>
    <dgm:pt modelId="{62B1025C-1E0F-4948-869D-7138AD837490}" type="parTrans" cxnId="{A9CEF6A2-5E11-468E-9BFB-1AAD56F6A94C}">
      <dgm:prSet/>
      <dgm:spPr/>
      <dgm:t>
        <a:bodyPr/>
        <a:lstStyle/>
        <a:p>
          <a:endParaRPr lang="pt-BR" sz="2000"/>
        </a:p>
      </dgm:t>
    </dgm:pt>
    <dgm:pt modelId="{BF2BE18C-5F45-44DF-8545-E64C97AA4CB5}" type="sibTrans" cxnId="{A9CEF6A2-5E11-468E-9BFB-1AAD56F6A94C}">
      <dgm:prSet/>
      <dgm:spPr/>
      <dgm:t>
        <a:bodyPr/>
        <a:lstStyle/>
        <a:p>
          <a:endParaRPr lang="pt-BR" sz="2000"/>
        </a:p>
      </dgm:t>
    </dgm:pt>
    <dgm:pt modelId="{A29241AB-7988-478D-B32A-335961F49835}">
      <dgm:prSet phldrT="[Texto]" custT="1"/>
      <dgm:spPr>
        <a:ln>
          <a:solidFill>
            <a:srgbClr val="008000"/>
          </a:solidFill>
        </a:ln>
      </dgm:spPr>
      <dgm:t>
        <a:bodyPr/>
        <a:lstStyle/>
        <a:p>
          <a:r>
            <a:rPr lang="pt-BR" sz="1600" dirty="0" smtClean="0"/>
            <a:t>Média das respostas dos itens 43, 44, 45, 46, 52, 53 e 67.</a:t>
          </a:r>
          <a:endParaRPr lang="pt-BR" sz="1600" dirty="0"/>
        </a:p>
      </dgm:t>
    </dgm:pt>
    <dgm:pt modelId="{0AD850AC-77B2-4B71-96E5-8CF90D282250}" type="parTrans" cxnId="{A58E15BB-8DCE-43FD-9891-E15F91E2026C}">
      <dgm:prSet/>
      <dgm:spPr/>
      <dgm:t>
        <a:bodyPr/>
        <a:lstStyle/>
        <a:p>
          <a:endParaRPr lang="pt-BR" sz="2000"/>
        </a:p>
      </dgm:t>
    </dgm:pt>
    <dgm:pt modelId="{791D291D-48A9-4956-B0B3-F8787F99DA69}" type="sibTrans" cxnId="{A58E15BB-8DCE-43FD-9891-E15F91E2026C}">
      <dgm:prSet/>
      <dgm:spPr/>
      <dgm:t>
        <a:bodyPr/>
        <a:lstStyle/>
        <a:p>
          <a:endParaRPr lang="pt-BR" sz="2000"/>
        </a:p>
      </dgm:t>
    </dgm:pt>
    <dgm:pt modelId="{F3A08613-33F6-455E-9457-40DCD5802937}">
      <dgm:prSet phldrT="[Texto]" custT="1"/>
      <dgm:spPr>
        <a:solidFill>
          <a:srgbClr val="008000"/>
        </a:solidFill>
      </dgm:spPr>
      <dgm:t>
        <a:bodyPr/>
        <a:lstStyle/>
        <a:p>
          <a:r>
            <a:rPr lang="pt-BR" sz="1600" dirty="0" smtClean="0"/>
            <a:t>Nota referente à Organização </a:t>
          </a:r>
          <a:r>
            <a:rPr lang="pt-BR" sz="1600" dirty="0" err="1" smtClean="0"/>
            <a:t>didático‐pedagógica</a:t>
          </a:r>
          <a:r>
            <a:rPr lang="pt-BR" sz="1600" dirty="0" smtClean="0"/>
            <a:t> (NO)</a:t>
          </a:r>
        </a:p>
      </dgm:t>
    </dgm:pt>
    <dgm:pt modelId="{51DCBC16-4BE0-44A3-814C-C50494B752CF}" type="parTrans" cxnId="{D51DD722-240C-4D33-98D2-9F603EF5350A}">
      <dgm:prSet/>
      <dgm:spPr/>
      <dgm:t>
        <a:bodyPr/>
        <a:lstStyle/>
        <a:p>
          <a:endParaRPr lang="pt-BR" sz="2000"/>
        </a:p>
      </dgm:t>
    </dgm:pt>
    <dgm:pt modelId="{E2E8CC69-1386-43AC-85A7-13384863702E}" type="sibTrans" cxnId="{D51DD722-240C-4D33-98D2-9F603EF5350A}">
      <dgm:prSet/>
      <dgm:spPr/>
      <dgm:t>
        <a:bodyPr/>
        <a:lstStyle/>
        <a:p>
          <a:endParaRPr lang="pt-BR" sz="2000"/>
        </a:p>
      </dgm:t>
    </dgm:pt>
    <dgm:pt modelId="{132FE483-8CEA-4CE0-BEE4-759A71C5A691}">
      <dgm:prSet phldrT="[Texto]" custT="1"/>
      <dgm:spPr>
        <a:ln>
          <a:solidFill>
            <a:srgbClr val="008000"/>
          </a:solidFill>
        </a:ln>
      </dgm:spPr>
      <dgm:t>
        <a:bodyPr/>
        <a:lstStyle/>
        <a:p>
          <a:r>
            <a:rPr lang="pt-BR" sz="1600" dirty="0" smtClean="0"/>
            <a:t>Média das respostas dos itens 27, 28, 29, 30, 31, 32, 33, 34, 35, 36, 37, 38, 39, 40, 42, 47, 48, 49, 50, 51, 55, 57 e 66.</a:t>
          </a:r>
          <a:endParaRPr lang="pt-BR" sz="1600" dirty="0"/>
        </a:p>
      </dgm:t>
    </dgm:pt>
    <dgm:pt modelId="{4588C015-6FBC-4BB4-AA5B-5B255327F622}" type="parTrans" cxnId="{7B877697-E9E4-4519-9A13-CFC962EC91B7}">
      <dgm:prSet/>
      <dgm:spPr/>
      <dgm:t>
        <a:bodyPr/>
        <a:lstStyle/>
        <a:p>
          <a:endParaRPr lang="pt-BR" sz="2000"/>
        </a:p>
      </dgm:t>
    </dgm:pt>
    <dgm:pt modelId="{4D6A2C0B-55C1-4692-9130-109E9C98285C}" type="sibTrans" cxnId="{7B877697-E9E4-4519-9A13-CFC962EC91B7}">
      <dgm:prSet/>
      <dgm:spPr/>
      <dgm:t>
        <a:bodyPr/>
        <a:lstStyle/>
        <a:p>
          <a:endParaRPr lang="pt-BR" sz="2000"/>
        </a:p>
      </dgm:t>
    </dgm:pt>
    <dgm:pt modelId="{0126F635-13EF-450B-A5DC-E37B2CBAC7AB}" type="pres">
      <dgm:prSet presAssocID="{C31B264B-344E-46A5-938D-7F6FDAB2DBB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11A4673-0526-4815-96D6-014CE885B6F0}" type="pres">
      <dgm:prSet presAssocID="{F3A08613-33F6-455E-9457-40DCD5802937}" presName="parentLin" presStyleCnt="0"/>
      <dgm:spPr/>
    </dgm:pt>
    <dgm:pt modelId="{3809DD91-CDCB-4293-B658-392127620BC5}" type="pres">
      <dgm:prSet presAssocID="{F3A08613-33F6-455E-9457-40DCD5802937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03101ACC-59E8-42D5-B409-4A1BB8FD2072}" type="pres">
      <dgm:prSet presAssocID="{F3A08613-33F6-455E-9457-40DCD580293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85DFD6-3355-4CB0-85FD-661E97E921B1}" type="pres">
      <dgm:prSet presAssocID="{F3A08613-33F6-455E-9457-40DCD5802937}" presName="negativeSpace" presStyleCnt="0"/>
      <dgm:spPr/>
    </dgm:pt>
    <dgm:pt modelId="{BA622FBD-6E6B-4480-A6BC-F91399C0AF1C}" type="pres">
      <dgm:prSet presAssocID="{F3A08613-33F6-455E-9457-40DCD5802937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6B67929-3285-4688-8C92-39E0A1971871}" type="pres">
      <dgm:prSet presAssocID="{E2E8CC69-1386-43AC-85A7-13384863702E}" presName="spaceBetweenRectangles" presStyleCnt="0"/>
      <dgm:spPr/>
    </dgm:pt>
    <dgm:pt modelId="{0E6547C6-88B5-4D55-87D8-E5F40A40BD7A}" type="pres">
      <dgm:prSet presAssocID="{4E4E826B-0D51-42D5-A2EC-6F4315529C02}" presName="parentLin" presStyleCnt="0"/>
      <dgm:spPr/>
    </dgm:pt>
    <dgm:pt modelId="{C73D33E1-C310-4C1F-99CA-515D51E0488F}" type="pres">
      <dgm:prSet presAssocID="{4E4E826B-0D51-42D5-A2EC-6F4315529C02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B14D9E11-A29C-41D2-9F4E-090595CB4194}" type="pres">
      <dgm:prSet presAssocID="{4E4E826B-0D51-42D5-A2EC-6F4315529C0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9698A5-24E9-4E06-85FF-235E9BDF6F28}" type="pres">
      <dgm:prSet presAssocID="{4E4E826B-0D51-42D5-A2EC-6F4315529C02}" presName="negativeSpace" presStyleCnt="0"/>
      <dgm:spPr/>
    </dgm:pt>
    <dgm:pt modelId="{B089B520-BFF8-4310-8A87-D80DDFEE685D}" type="pres">
      <dgm:prSet presAssocID="{4E4E826B-0D51-42D5-A2EC-6F4315529C02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83DD8F-72DE-461C-8F0F-CE6664F14692}" type="pres">
      <dgm:prSet presAssocID="{0C007841-CC94-4DFE-B1CF-BE4D53D7CFD3}" presName="spaceBetweenRectangles" presStyleCnt="0"/>
      <dgm:spPr/>
    </dgm:pt>
    <dgm:pt modelId="{E22FA163-9F3D-4113-9E6E-0859E51E22B6}" type="pres">
      <dgm:prSet presAssocID="{A2173C82-6E56-41EE-B3B5-D25A484D71D4}" presName="parentLin" presStyleCnt="0"/>
      <dgm:spPr/>
    </dgm:pt>
    <dgm:pt modelId="{086FA7D2-AC3C-4ED5-8E2A-6DFC58CE6C44}" type="pres">
      <dgm:prSet presAssocID="{A2173C82-6E56-41EE-B3B5-D25A484D71D4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3660322A-CDD3-49A4-A593-121718687552}" type="pres">
      <dgm:prSet presAssocID="{A2173C82-6E56-41EE-B3B5-D25A484D71D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765D77-D346-4C57-AE4F-C1979F7E2411}" type="pres">
      <dgm:prSet presAssocID="{A2173C82-6E56-41EE-B3B5-D25A484D71D4}" presName="negativeSpace" presStyleCnt="0"/>
      <dgm:spPr/>
    </dgm:pt>
    <dgm:pt modelId="{948E8BBF-E9AE-4096-9C94-153F600A7162}" type="pres">
      <dgm:prSet presAssocID="{A2173C82-6E56-41EE-B3B5-D25A484D71D4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7D23D97-BB3C-4508-8FEA-2167E1E2CECE}" type="presOf" srcId="{F3A08613-33F6-455E-9457-40DCD5802937}" destId="{3809DD91-CDCB-4293-B658-392127620BC5}" srcOrd="0" destOrd="0" presId="urn:microsoft.com/office/officeart/2005/8/layout/list1"/>
    <dgm:cxn modelId="{A9CEF6A2-5E11-468E-9BFB-1AAD56F6A94C}" srcId="{4E4E826B-0D51-42D5-A2EC-6F4315529C02}" destId="{A575FABA-835E-40B2-BAC4-AF0AD06D1256}" srcOrd="0" destOrd="0" parTransId="{62B1025C-1E0F-4948-869D-7138AD837490}" sibTransId="{BF2BE18C-5F45-44DF-8545-E64C97AA4CB5}"/>
    <dgm:cxn modelId="{F55A0619-3E8C-4481-9F6A-A0FAD4B57C75}" type="presOf" srcId="{F3A08613-33F6-455E-9457-40DCD5802937}" destId="{03101ACC-59E8-42D5-B409-4A1BB8FD2072}" srcOrd="1" destOrd="0" presId="urn:microsoft.com/office/officeart/2005/8/layout/list1"/>
    <dgm:cxn modelId="{5DDD7132-95BC-42AA-995F-591B88368429}" type="presOf" srcId="{4E4E826B-0D51-42D5-A2EC-6F4315529C02}" destId="{C73D33E1-C310-4C1F-99CA-515D51E0488F}" srcOrd="0" destOrd="0" presId="urn:microsoft.com/office/officeart/2005/8/layout/list1"/>
    <dgm:cxn modelId="{D28687B1-112A-4C6E-AE15-127C3822C880}" type="presOf" srcId="{A29241AB-7988-478D-B32A-335961F49835}" destId="{948E8BBF-E9AE-4096-9C94-153F600A7162}" srcOrd="0" destOrd="0" presId="urn:microsoft.com/office/officeart/2005/8/layout/list1"/>
    <dgm:cxn modelId="{546AD4AC-4928-454B-9680-38B88B977C3F}" srcId="{C31B264B-344E-46A5-938D-7F6FDAB2DBB4}" destId="{A2173C82-6E56-41EE-B3B5-D25A484D71D4}" srcOrd="2" destOrd="0" parTransId="{E0F99C51-7190-4AFB-9C4E-A98F6E6F4540}" sibTransId="{68C88366-004E-463B-B479-B3A5776A6827}"/>
    <dgm:cxn modelId="{84D7D275-0ABF-457F-915B-C708028DD244}" type="presOf" srcId="{4E4E826B-0D51-42D5-A2EC-6F4315529C02}" destId="{B14D9E11-A29C-41D2-9F4E-090595CB4194}" srcOrd="1" destOrd="0" presId="urn:microsoft.com/office/officeart/2005/8/layout/list1"/>
    <dgm:cxn modelId="{5847990C-B65F-4404-B841-86E9DB59D458}" type="presOf" srcId="{A575FABA-835E-40B2-BAC4-AF0AD06D1256}" destId="{B089B520-BFF8-4310-8A87-D80DDFEE685D}" srcOrd="0" destOrd="0" presId="urn:microsoft.com/office/officeart/2005/8/layout/list1"/>
    <dgm:cxn modelId="{43BF0E7F-5BEF-403E-A15B-FDF6E201E767}" type="presOf" srcId="{A2173C82-6E56-41EE-B3B5-D25A484D71D4}" destId="{3660322A-CDD3-49A4-A593-121718687552}" srcOrd="1" destOrd="0" presId="urn:microsoft.com/office/officeart/2005/8/layout/list1"/>
    <dgm:cxn modelId="{44947427-FB5C-4C26-AE35-2971FF176C8A}" type="presOf" srcId="{A2173C82-6E56-41EE-B3B5-D25A484D71D4}" destId="{086FA7D2-AC3C-4ED5-8E2A-6DFC58CE6C44}" srcOrd="0" destOrd="0" presId="urn:microsoft.com/office/officeart/2005/8/layout/list1"/>
    <dgm:cxn modelId="{34F3A237-FD17-4CD0-815E-921BCED8E2A6}" type="presOf" srcId="{C31B264B-344E-46A5-938D-7F6FDAB2DBB4}" destId="{0126F635-13EF-450B-A5DC-E37B2CBAC7AB}" srcOrd="0" destOrd="0" presId="urn:microsoft.com/office/officeart/2005/8/layout/list1"/>
    <dgm:cxn modelId="{7B877697-E9E4-4519-9A13-CFC962EC91B7}" srcId="{F3A08613-33F6-455E-9457-40DCD5802937}" destId="{132FE483-8CEA-4CE0-BEE4-759A71C5A691}" srcOrd="0" destOrd="0" parTransId="{4588C015-6FBC-4BB4-AA5B-5B255327F622}" sibTransId="{4D6A2C0B-55C1-4692-9130-109E9C98285C}"/>
    <dgm:cxn modelId="{D51DD722-240C-4D33-98D2-9F603EF5350A}" srcId="{C31B264B-344E-46A5-938D-7F6FDAB2DBB4}" destId="{F3A08613-33F6-455E-9457-40DCD5802937}" srcOrd="0" destOrd="0" parTransId="{51DCBC16-4BE0-44A3-814C-C50494B752CF}" sibTransId="{E2E8CC69-1386-43AC-85A7-13384863702E}"/>
    <dgm:cxn modelId="{A58E15BB-8DCE-43FD-9891-E15F91E2026C}" srcId="{A2173C82-6E56-41EE-B3B5-D25A484D71D4}" destId="{A29241AB-7988-478D-B32A-335961F49835}" srcOrd="0" destOrd="0" parTransId="{0AD850AC-77B2-4B71-96E5-8CF90D282250}" sibTransId="{791D291D-48A9-4956-B0B3-F8787F99DA69}"/>
    <dgm:cxn modelId="{8096DA51-5B77-4A0C-8BD1-A1E17AF3BF95}" srcId="{C31B264B-344E-46A5-938D-7F6FDAB2DBB4}" destId="{4E4E826B-0D51-42D5-A2EC-6F4315529C02}" srcOrd="1" destOrd="0" parTransId="{1215048F-1B6D-4BF6-B8B7-A356B312870E}" sibTransId="{0C007841-CC94-4DFE-B1CF-BE4D53D7CFD3}"/>
    <dgm:cxn modelId="{77AFAA73-EAAA-49F9-8018-37AD554D1830}" type="presOf" srcId="{132FE483-8CEA-4CE0-BEE4-759A71C5A691}" destId="{BA622FBD-6E6B-4480-A6BC-F91399C0AF1C}" srcOrd="0" destOrd="0" presId="urn:microsoft.com/office/officeart/2005/8/layout/list1"/>
    <dgm:cxn modelId="{0B6F677F-5ACA-4258-B6A0-E72EA0994B8F}" type="presParOf" srcId="{0126F635-13EF-450B-A5DC-E37B2CBAC7AB}" destId="{D11A4673-0526-4815-96D6-014CE885B6F0}" srcOrd="0" destOrd="0" presId="urn:microsoft.com/office/officeart/2005/8/layout/list1"/>
    <dgm:cxn modelId="{2E3BB312-FA1A-4D60-A73F-9EBB899919C0}" type="presParOf" srcId="{D11A4673-0526-4815-96D6-014CE885B6F0}" destId="{3809DD91-CDCB-4293-B658-392127620BC5}" srcOrd="0" destOrd="0" presId="urn:microsoft.com/office/officeart/2005/8/layout/list1"/>
    <dgm:cxn modelId="{A1E8AA5E-6527-4FC5-ACDD-D84AE8E12410}" type="presParOf" srcId="{D11A4673-0526-4815-96D6-014CE885B6F0}" destId="{03101ACC-59E8-42D5-B409-4A1BB8FD2072}" srcOrd="1" destOrd="0" presId="urn:microsoft.com/office/officeart/2005/8/layout/list1"/>
    <dgm:cxn modelId="{FEE8F796-AB13-4160-828C-DD2B60E9863B}" type="presParOf" srcId="{0126F635-13EF-450B-A5DC-E37B2CBAC7AB}" destId="{0E85DFD6-3355-4CB0-85FD-661E97E921B1}" srcOrd="1" destOrd="0" presId="urn:microsoft.com/office/officeart/2005/8/layout/list1"/>
    <dgm:cxn modelId="{FE877970-2D83-4C23-8C42-D7A5B6C5B4AB}" type="presParOf" srcId="{0126F635-13EF-450B-A5DC-E37B2CBAC7AB}" destId="{BA622FBD-6E6B-4480-A6BC-F91399C0AF1C}" srcOrd="2" destOrd="0" presId="urn:microsoft.com/office/officeart/2005/8/layout/list1"/>
    <dgm:cxn modelId="{9B529EFC-8E35-4402-917D-41D0B5808D88}" type="presParOf" srcId="{0126F635-13EF-450B-A5DC-E37B2CBAC7AB}" destId="{46B67929-3285-4688-8C92-39E0A1971871}" srcOrd="3" destOrd="0" presId="urn:microsoft.com/office/officeart/2005/8/layout/list1"/>
    <dgm:cxn modelId="{2587F299-C1FC-4B48-AA7E-CDD77A4F1395}" type="presParOf" srcId="{0126F635-13EF-450B-A5DC-E37B2CBAC7AB}" destId="{0E6547C6-88B5-4D55-87D8-E5F40A40BD7A}" srcOrd="4" destOrd="0" presId="urn:microsoft.com/office/officeart/2005/8/layout/list1"/>
    <dgm:cxn modelId="{267F4AAD-D529-468D-A53A-AF9DB8165D4F}" type="presParOf" srcId="{0E6547C6-88B5-4D55-87D8-E5F40A40BD7A}" destId="{C73D33E1-C310-4C1F-99CA-515D51E0488F}" srcOrd="0" destOrd="0" presId="urn:microsoft.com/office/officeart/2005/8/layout/list1"/>
    <dgm:cxn modelId="{BD3AF118-E2FD-405E-BA41-EE622A73DD8D}" type="presParOf" srcId="{0E6547C6-88B5-4D55-87D8-E5F40A40BD7A}" destId="{B14D9E11-A29C-41D2-9F4E-090595CB4194}" srcOrd="1" destOrd="0" presId="urn:microsoft.com/office/officeart/2005/8/layout/list1"/>
    <dgm:cxn modelId="{1FA2D4A6-98A8-459C-8B21-7F9ADCD3E548}" type="presParOf" srcId="{0126F635-13EF-450B-A5DC-E37B2CBAC7AB}" destId="{CE9698A5-24E9-4E06-85FF-235E9BDF6F28}" srcOrd="5" destOrd="0" presId="urn:microsoft.com/office/officeart/2005/8/layout/list1"/>
    <dgm:cxn modelId="{FAD7F262-C1A8-4BEA-95B6-99CA40879B3F}" type="presParOf" srcId="{0126F635-13EF-450B-A5DC-E37B2CBAC7AB}" destId="{B089B520-BFF8-4310-8A87-D80DDFEE685D}" srcOrd="6" destOrd="0" presId="urn:microsoft.com/office/officeart/2005/8/layout/list1"/>
    <dgm:cxn modelId="{CF05CEA0-19DB-47E7-9AAB-98A178F10711}" type="presParOf" srcId="{0126F635-13EF-450B-A5DC-E37B2CBAC7AB}" destId="{A483DD8F-72DE-461C-8F0F-CE6664F14692}" srcOrd="7" destOrd="0" presId="urn:microsoft.com/office/officeart/2005/8/layout/list1"/>
    <dgm:cxn modelId="{206493A6-E209-4738-AF9B-82EB014150BF}" type="presParOf" srcId="{0126F635-13EF-450B-A5DC-E37B2CBAC7AB}" destId="{E22FA163-9F3D-4113-9E6E-0859E51E22B6}" srcOrd="8" destOrd="0" presId="urn:microsoft.com/office/officeart/2005/8/layout/list1"/>
    <dgm:cxn modelId="{B8B783D1-593D-4F97-98A5-F60E5E301F19}" type="presParOf" srcId="{E22FA163-9F3D-4113-9E6E-0859E51E22B6}" destId="{086FA7D2-AC3C-4ED5-8E2A-6DFC58CE6C44}" srcOrd="0" destOrd="0" presId="urn:microsoft.com/office/officeart/2005/8/layout/list1"/>
    <dgm:cxn modelId="{A1220620-B183-4B32-899C-B24B5448F074}" type="presParOf" srcId="{E22FA163-9F3D-4113-9E6E-0859E51E22B6}" destId="{3660322A-CDD3-49A4-A593-121718687552}" srcOrd="1" destOrd="0" presId="urn:microsoft.com/office/officeart/2005/8/layout/list1"/>
    <dgm:cxn modelId="{95DE2E51-D8A4-425F-A7CB-1FADD95CEE2F}" type="presParOf" srcId="{0126F635-13EF-450B-A5DC-E37B2CBAC7AB}" destId="{9C765D77-D346-4C57-AE4F-C1979F7E2411}" srcOrd="9" destOrd="0" presId="urn:microsoft.com/office/officeart/2005/8/layout/list1"/>
    <dgm:cxn modelId="{F9DAD4F3-5CBC-4F3A-A5B8-C34D4BEE4539}" type="presParOf" srcId="{0126F635-13EF-450B-A5DC-E37B2CBAC7AB}" destId="{948E8BBF-E9AE-4096-9C94-153F600A716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E2AB78-2CB3-490C-9143-BEDE55556900}" type="doc">
      <dgm:prSet loTypeId="urn:microsoft.com/office/officeart/2005/8/layout/cycle2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pt-BR"/>
        </a:p>
      </dgm:t>
    </dgm:pt>
    <dgm:pt modelId="{FC07B067-CADF-45A9-A124-854AA14E947C}">
      <dgm:prSet phldrT="[Texto]" custT="1"/>
      <dgm:spPr>
        <a:solidFill>
          <a:srgbClr val="002060"/>
        </a:solidFill>
      </dgm:spPr>
      <dgm:t>
        <a:bodyPr/>
        <a:lstStyle/>
        <a:p>
          <a:pPr algn="ctr"/>
          <a:r>
            <a:rPr lang="pt-B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Comissão ENADE</a:t>
          </a:r>
          <a:endParaRPr lang="pt-BR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B46CE5-E2DD-40DD-BAE7-11FDCC691C47}" type="parTrans" cxnId="{0AF44D10-1385-4F13-AC3A-5A483A52FB8D}">
      <dgm:prSet/>
      <dgm:spPr/>
      <dgm:t>
        <a:bodyPr/>
        <a:lstStyle/>
        <a:p>
          <a:pPr algn="ctr"/>
          <a:endParaRPr lang="pt-BR"/>
        </a:p>
      </dgm:t>
    </dgm:pt>
    <dgm:pt modelId="{DB90BB58-7616-4871-8048-5C13E79C6095}" type="sibTrans" cxnId="{0AF44D10-1385-4F13-AC3A-5A483A52FB8D}">
      <dgm:prSet/>
      <dgm:spPr>
        <a:solidFill>
          <a:srgbClr val="008000"/>
        </a:solidFill>
      </dgm:spPr>
      <dgm:t>
        <a:bodyPr/>
        <a:lstStyle/>
        <a:p>
          <a:pPr algn="ctr"/>
          <a:endParaRPr lang="pt-BR"/>
        </a:p>
      </dgm:t>
    </dgm:pt>
    <dgm:pt modelId="{04361E0C-5162-4D35-B167-31316FDAC2B7}">
      <dgm:prSet phldrT="[Texto]"/>
      <dgm:spPr>
        <a:solidFill>
          <a:srgbClr val="FF0000"/>
        </a:solidFill>
      </dgm:spPr>
      <dgm:t>
        <a:bodyPr/>
        <a:lstStyle/>
        <a:p>
          <a:pPr algn="ctr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Direção de Ensino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27668C-B357-44EB-A1A6-6E2251F14E46}" type="parTrans" cxnId="{D45410CB-C63A-4F75-B780-1AE2BFF74C02}">
      <dgm:prSet/>
      <dgm:spPr/>
      <dgm:t>
        <a:bodyPr/>
        <a:lstStyle/>
        <a:p>
          <a:pPr algn="ctr"/>
          <a:endParaRPr lang="pt-BR"/>
        </a:p>
      </dgm:t>
    </dgm:pt>
    <dgm:pt modelId="{CFB7A604-D754-4B21-84E6-7710AD3DFB9A}" type="sibTrans" cxnId="{D45410CB-C63A-4F75-B780-1AE2BFF74C02}">
      <dgm:prSet/>
      <dgm:spPr>
        <a:solidFill>
          <a:srgbClr val="008000"/>
        </a:solidFill>
      </dgm:spPr>
      <dgm:t>
        <a:bodyPr/>
        <a:lstStyle/>
        <a:p>
          <a:pPr algn="ctr"/>
          <a:endParaRPr lang="pt-BR"/>
        </a:p>
      </dgm:t>
    </dgm:pt>
    <dgm:pt modelId="{9DFF260A-526B-4F3E-90BE-271C3F79ABD4}">
      <dgm:prSet/>
      <dgm:spPr>
        <a:solidFill>
          <a:srgbClr val="D6A300"/>
        </a:solidFill>
      </dgm:spPr>
      <dgm:t>
        <a:bodyPr/>
        <a:lstStyle/>
        <a:p>
          <a:pPr algn="ctr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Direção Geral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EFA587-E00A-447B-8888-D1D334635562}" type="parTrans" cxnId="{2349D7BA-82A3-43CE-8A70-0DC7D7B40033}">
      <dgm:prSet/>
      <dgm:spPr/>
      <dgm:t>
        <a:bodyPr/>
        <a:lstStyle/>
        <a:p>
          <a:pPr algn="ctr"/>
          <a:endParaRPr lang="pt-BR"/>
        </a:p>
      </dgm:t>
    </dgm:pt>
    <dgm:pt modelId="{AC26AFD8-7913-432A-B48F-EB34FF2C61E2}" type="sibTrans" cxnId="{2349D7BA-82A3-43CE-8A70-0DC7D7B40033}">
      <dgm:prSet/>
      <dgm:spPr>
        <a:solidFill>
          <a:srgbClr val="008000"/>
        </a:solidFill>
      </dgm:spPr>
      <dgm:t>
        <a:bodyPr/>
        <a:lstStyle/>
        <a:p>
          <a:pPr algn="ctr"/>
          <a:endParaRPr lang="pt-BR"/>
        </a:p>
      </dgm:t>
    </dgm:pt>
    <dgm:pt modelId="{55965956-C2B6-4CF9-B54C-86DC72C72E96}">
      <dgm:prSet/>
      <dgm:spPr>
        <a:solidFill>
          <a:srgbClr val="7030A0"/>
        </a:solidFill>
      </dgm:spPr>
      <dgm:t>
        <a:bodyPr/>
        <a:lstStyle/>
        <a:p>
          <a:pPr algn="ctr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PROEN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C9292-12B7-4FA1-8613-7A5963CEBCEB}" type="sibTrans" cxnId="{12C3F102-5FE3-4DF6-B362-AF18174C71B7}">
      <dgm:prSet/>
      <dgm:spPr>
        <a:solidFill>
          <a:schemeClr val="tx1"/>
        </a:solidFill>
      </dgm:spPr>
      <dgm:t>
        <a:bodyPr/>
        <a:lstStyle/>
        <a:p>
          <a:pPr algn="ctr"/>
          <a:endParaRPr lang="pt-BR"/>
        </a:p>
      </dgm:t>
    </dgm:pt>
    <dgm:pt modelId="{AF0F985C-925D-4460-A13F-D34595D634B9}" type="parTrans" cxnId="{12C3F102-5FE3-4DF6-B362-AF18174C71B7}">
      <dgm:prSet/>
      <dgm:spPr/>
      <dgm:t>
        <a:bodyPr/>
        <a:lstStyle/>
        <a:p>
          <a:pPr algn="ctr"/>
          <a:endParaRPr lang="pt-BR"/>
        </a:p>
      </dgm:t>
    </dgm:pt>
    <dgm:pt modelId="{79888C28-6B14-479F-A3B8-CC0A2CEF4A75}" type="pres">
      <dgm:prSet presAssocID="{C0E2AB78-2CB3-490C-9143-BEDE5555690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38EE1B0-2522-43A3-BFCC-68380574E312}" type="pres">
      <dgm:prSet presAssocID="{FC07B067-CADF-45A9-A124-854AA14E947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F975EB-D14A-4706-B872-5990971718DA}" type="pres">
      <dgm:prSet presAssocID="{DB90BB58-7616-4871-8048-5C13E79C6095}" presName="sibTrans" presStyleLbl="sibTrans2D1" presStyleIdx="0" presStyleCnt="4" custScaleX="207033" custScaleY="94796"/>
      <dgm:spPr>
        <a:prstGeom prst="leftRightArrow">
          <a:avLst/>
        </a:prstGeom>
      </dgm:spPr>
      <dgm:t>
        <a:bodyPr/>
        <a:lstStyle/>
        <a:p>
          <a:endParaRPr lang="pt-BR"/>
        </a:p>
      </dgm:t>
    </dgm:pt>
    <dgm:pt modelId="{E6458929-E8F6-4B71-94FD-90C90FA11A28}" type="pres">
      <dgm:prSet presAssocID="{DB90BB58-7616-4871-8048-5C13E79C6095}" presName="connectorText" presStyleLbl="sibTrans2D1" presStyleIdx="0" presStyleCnt="4"/>
      <dgm:spPr/>
      <dgm:t>
        <a:bodyPr/>
        <a:lstStyle/>
        <a:p>
          <a:endParaRPr lang="pt-BR"/>
        </a:p>
      </dgm:t>
    </dgm:pt>
    <dgm:pt modelId="{7CD2EC3A-1525-40CF-ABC0-3BC9F6935A87}" type="pres">
      <dgm:prSet presAssocID="{04361E0C-5162-4D35-B167-31316FDAC2B7}" presName="node" presStyleLbl="node1" presStyleIdx="1" presStyleCnt="4" custRadScaleRad="101102" custRadScaleInc="14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3300D8-9A34-4678-9FDC-8DF07D092047}" type="pres">
      <dgm:prSet presAssocID="{CFB7A604-D754-4B21-84E6-7710AD3DFB9A}" presName="sibTrans" presStyleLbl="sibTrans2D1" presStyleIdx="1" presStyleCnt="4" custScaleX="196005"/>
      <dgm:spPr>
        <a:prstGeom prst="leftRightArrow">
          <a:avLst/>
        </a:prstGeom>
      </dgm:spPr>
      <dgm:t>
        <a:bodyPr/>
        <a:lstStyle/>
        <a:p>
          <a:endParaRPr lang="pt-BR"/>
        </a:p>
      </dgm:t>
    </dgm:pt>
    <dgm:pt modelId="{C4B36675-2E3B-4E10-BB26-F3A3F5F964F2}" type="pres">
      <dgm:prSet presAssocID="{CFB7A604-D754-4B21-84E6-7710AD3DFB9A}" presName="connectorText" presStyleLbl="sibTrans2D1" presStyleIdx="1" presStyleCnt="4"/>
      <dgm:spPr/>
      <dgm:t>
        <a:bodyPr/>
        <a:lstStyle/>
        <a:p>
          <a:endParaRPr lang="pt-BR"/>
        </a:p>
      </dgm:t>
    </dgm:pt>
    <dgm:pt modelId="{2AEDBF70-E3E2-46FF-8A5D-1A4B51975125}" type="pres">
      <dgm:prSet presAssocID="{9DFF260A-526B-4F3E-90BE-271C3F79ABD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A41F48-B66A-4928-B333-8075241BCBB2}" type="pres">
      <dgm:prSet presAssocID="{AC26AFD8-7913-432A-B48F-EB34FF2C61E2}" presName="sibTrans" presStyleLbl="sibTrans2D1" presStyleIdx="2" presStyleCnt="4" custScaleX="188207"/>
      <dgm:spPr>
        <a:prstGeom prst="leftRightArrow">
          <a:avLst/>
        </a:prstGeom>
      </dgm:spPr>
      <dgm:t>
        <a:bodyPr/>
        <a:lstStyle/>
        <a:p>
          <a:endParaRPr lang="pt-BR"/>
        </a:p>
      </dgm:t>
    </dgm:pt>
    <dgm:pt modelId="{3AB44110-C992-4A26-AFC2-1F24976E2FAD}" type="pres">
      <dgm:prSet presAssocID="{AC26AFD8-7913-432A-B48F-EB34FF2C61E2}" presName="connectorText" presStyleLbl="sibTrans2D1" presStyleIdx="2" presStyleCnt="4"/>
      <dgm:spPr/>
      <dgm:t>
        <a:bodyPr/>
        <a:lstStyle/>
        <a:p>
          <a:endParaRPr lang="pt-BR"/>
        </a:p>
      </dgm:t>
    </dgm:pt>
    <dgm:pt modelId="{50DE7E15-BBE5-4E34-8F68-1AC2AC6ADFBD}" type="pres">
      <dgm:prSet presAssocID="{55965956-C2B6-4CF9-B54C-86DC72C72E9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B73405-2A82-4CBF-9FEF-D813C8CBEAE9}" type="pres">
      <dgm:prSet presAssocID="{5EDC9292-12B7-4FA1-8613-7A5963CEBCEB}" presName="sibTrans" presStyleLbl="sibTrans2D1" presStyleIdx="3" presStyleCnt="4" custScaleX="176886" custLinFactX="-200000" custLinFactY="-518" custLinFactNeighborX="-223914" custLinFactNeighborY="-100000"/>
      <dgm:spPr>
        <a:prstGeom prst="leftRightArrow">
          <a:avLst/>
        </a:prstGeom>
      </dgm:spPr>
      <dgm:t>
        <a:bodyPr/>
        <a:lstStyle/>
        <a:p>
          <a:endParaRPr lang="pt-BR"/>
        </a:p>
      </dgm:t>
    </dgm:pt>
    <dgm:pt modelId="{8EF57735-D584-4F81-95FB-2D614E8F967F}" type="pres">
      <dgm:prSet presAssocID="{5EDC9292-12B7-4FA1-8613-7A5963CEBCEB}" presName="connectorText" presStyleLbl="sibTrans2D1" presStyleIdx="3" presStyleCnt="4"/>
      <dgm:spPr/>
      <dgm:t>
        <a:bodyPr/>
        <a:lstStyle/>
        <a:p>
          <a:endParaRPr lang="pt-BR"/>
        </a:p>
      </dgm:t>
    </dgm:pt>
  </dgm:ptLst>
  <dgm:cxnLst>
    <dgm:cxn modelId="{266C8105-1B0E-49B0-9DAD-B76029A63782}" type="presOf" srcId="{CFB7A604-D754-4B21-84E6-7710AD3DFB9A}" destId="{C4B36675-2E3B-4E10-BB26-F3A3F5F964F2}" srcOrd="1" destOrd="0" presId="urn:microsoft.com/office/officeart/2005/8/layout/cycle2"/>
    <dgm:cxn modelId="{958ED3EA-D018-43FB-B66E-566656C6B61E}" type="presOf" srcId="{5EDC9292-12B7-4FA1-8613-7A5963CEBCEB}" destId="{8EF57735-D584-4F81-95FB-2D614E8F967F}" srcOrd="1" destOrd="0" presId="urn:microsoft.com/office/officeart/2005/8/layout/cycle2"/>
    <dgm:cxn modelId="{01BFA711-5D14-44B7-828D-B65EA04DF77F}" type="presOf" srcId="{9DFF260A-526B-4F3E-90BE-271C3F79ABD4}" destId="{2AEDBF70-E3E2-46FF-8A5D-1A4B51975125}" srcOrd="0" destOrd="0" presId="urn:microsoft.com/office/officeart/2005/8/layout/cycle2"/>
    <dgm:cxn modelId="{62FAF445-AAA1-4E4C-9542-7F26178D17D7}" type="presOf" srcId="{55965956-C2B6-4CF9-B54C-86DC72C72E96}" destId="{50DE7E15-BBE5-4E34-8F68-1AC2AC6ADFBD}" srcOrd="0" destOrd="0" presId="urn:microsoft.com/office/officeart/2005/8/layout/cycle2"/>
    <dgm:cxn modelId="{D45410CB-C63A-4F75-B780-1AE2BFF74C02}" srcId="{C0E2AB78-2CB3-490C-9143-BEDE55556900}" destId="{04361E0C-5162-4D35-B167-31316FDAC2B7}" srcOrd="1" destOrd="0" parTransId="{4D27668C-B357-44EB-A1A6-6E2251F14E46}" sibTransId="{CFB7A604-D754-4B21-84E6-7710AD3DFB9A}"/>
    <dgm:cxn modelId="{48EBD6AB-1F5E-4218-8652-42757E8023A1}" type="presOf" srcId="{FC07B067-CADF-45A9-A124-854AA14E947C}" destId="{738EE1B0-2522-43A3-BFCC-68380574E312}" srcOrd="0" destOrd="0" presId="urn:microsoft.com/office/officeart/2005/8/layout/cycle2"/>
    <dgm:cxn modelId="{43AA073F-B356-4F52-9167-9AB2C4392C72}" type="presOf" srcId="{AC26AFD8-7913-432A-B48F-EB34FF2C61E2}" destId="{3AB44110-C992-4A26-AFC2-1F24976E2FAD}" srcOrd="1" destOrd="0" presId="urn:microsoft.com/office/officeart/2005/8/layout/cycle2"/>
    <dgm:cxn modelId="{228D1E5D-B356-4D41-9CA3-9EA16FEB22DA}" type="presOf" srcId="{DB90BB58-7616-4871-8048-5C13E79C6095}" destId="{E6458929-E8F6-4B71-94FD-90C90FA11A28}" srcOrd="1" destOrd="0" presId="urn:microsoft.com/office/officeart/2005/8/layout/cycle2"/>
    <dgm:cxn modelId="{DB4C54DD-AADE-4FBE-91F5-FFA25D1C824D}" type="presOf" srcId="{5EDC9292-12B7-4FA1-8613-7A5963CEBCEB}" destId="{34B73405-2A82-4CBF-9FEF-D813C8CBEAE9}" srcOrd="0" destOrd="0" presId="urn:microsoft.com/office/officeart/2005/8/layout/cycle2"/>
    <dgm:cxn modelId="{2349D7BA-82A3-43CE-8A70-0DC7D7B40033}" srcId="{C0E2AB78-2CB3-490C-9143-BEDE55556900}" destId="{9DFF260A-526B-4F3E-90BE-271C3F79ABD4}" srcOrd="2" destOrd="0" parTransId="{1FEFA587-E00A-447B-8888-D1D334635562}" sibTransId="{AC26AFD8-7913-432A-B48F-EB34FF2C61E2}"/>
    <dgm:cxn modelId="{0AF44D10-1385-4F13-AC3A-5A483A52FB8D}" srcId="{C0E2AB78-2CB3-490C-9143-BEDE55556900}" destId="{FC07B067-CADF-45A9-A124-854AA14E947C}" srcOrd="0" destOrd="0" parTransId="{3AB46CE5-E2DD-40DD-BAE7-11FDCC691C47}" sibTransId="{DB90BB58-7616-4871-8048-5C13E79C6095}"/>
    <dgm:cxn modelId="{12C3F102-5FE3-4DF6-B362-AF18174C71B7}" srcId="{C0E2AB78-2CB3-490C-9143-BEDE55556900}" destId="{55965956-C2B6-4CF9-B54C-86DC72C72E96}" srcOrd="3" destOrd="0" parTransId="{AF0F985C-925D-4460-A13F-D34595D634B9}" sibTransId="{5EDC9292-12B7-4FA1-8613-7A5963CEBCEB}"/>
    <dgm:cxn modelId="{C2202ED4-BB47-4919-BC55-5EE73B4DE277}" type="presOf" srcId="{04361E0C-5162-4D35-B167-31316FDAC2B7}" destId="{7CD2EC3A-1525-40CF-ABC0-3BC9F6935A87}" srcOrd="0" destOrd="0" presId="urn:microsoft.com/office/officeart/2005/8/layout/cycle2"/>
    <dgm:cxn modelId="{9DBCAB91-9AB2-4E26-87CA-C0E07DB0A506}" type="presOf" srcId="{C0E2AB78-2CB3-490C-9143-BEDE55556900}" destId="{79888C28-6B14-479F-A3B8-CC0A2CEF4A75}" srcOrd="0" destOrd="0" presId="urn:microsoft.com/office/officeart/2005/8/layout/cycle2"/>
    <dgm:cxn modelId="{9F1221E2-63DB-4E07-99D5-2130E974C2A9}" type="presOf" srcId="{CFB7A604-D754-4B21-84E6-7710AD3DFB9A}" destId="{0C3300D8-9A34-4678-9FDC-8DF07D092047}" srcOrd="0" destOrd="0" presId="urn:microsoft.com/office/officeart/2005/8/layout/cycle2"/>
    <dgm:cxn modelId="{343D8FEB-B615-4C0F-B414-59B24F512978}" type="presOf" srcId="{DB90BB58-7616-4871-8048-5C13E79C6095}" destId="{D2F975EB-D14A-4706-B872-5990971718DA}" srcOrd="0" destOrd="0" presId="urn:microsoft.com/office/officeart/2005/8/layout/cycle2"/>
    <dgm:cxn modelId="{3E975D4D-25AE-4F0B-9029-5AF248279E37}" type="presOf" srcId="{AC26AFD8-7913-432A-B48F-EB34FF2C61E2}" destId="{0BA41F48-B66A-4928-B333-8075241BCBB2}" srcOrd="0" destOrd="0" presId="urn:microsoft.com/office/officeart/2005/8/layout/cycle2"/>
    <dgm:cxn modelId="{B11E9BFA-FDCB-4563-AA3B-866F730326A7}" type="presParOf" srcId="{79888C28-6B14-479F-A3B8-CC0A2CEF4A75}" destId="{738EE1B0-2522-43A3-BFCC-68380574E312}" srcOrd="0" destOrd="0" presId="urn:microsoft.com/office/officeart/2005/8/layout/cycle2"/>
    <dgm:cxn modelId="{ECA1422D-05CB-40B7-BB25-7EA66C426924}" type="presParOf" srcId="{79888C28-6B14-479F-A3B8-CC0A2CEF4A75}" destId="{D2F975EB-D14A-4706-B872-5990971718DA}" srcOrd="1" destOrd="0" presId="urn:microsoft.com/office/officeart/2005/8/layout/cycle2"/>
    <dgm:cxn modelId="{9BCCC981-07CB-4B75-929D-22821852A799}" type="presParOf" srcId="{D2F975EB-D14A-4706-B872-5990971718DA}" destId="{E6458929-E8F6-4B71-94FD-90C90FA11A28}" srcOrd="0" destOrd="0" presId="urn:microsoft.com/office/officeart/2005/8/layout/cycle2"/>
    <dgm:cxn modelId="{F353B8BB-F110-40AB-B404-DBD356627542}" type="presParOf" srcId="{79888C28-6B14-479F-A3B8-CC0A2CEF4A75}" destId="{7CD2EC3A-1525-40CF-ABC0-3BC9F6935A87}" srcOrd="2" destOrd="0" presId="urn:microsoft.com/office/officeart/2005/8/layout/cycle2"/>
    <dgm:cxn modelId="{3F014ADE-DD39-45DB-B697-D71D5105B30E}" type="presParOf" srcId="{79888C28-6B14-479F-A3B8-CC0A2CEF4A75}" destId="{0C3300D8-9A34-4678-9FDC-8DF07D092047}" srcOrd="3" destOrd="0" presId="urn:microsoft.com/office/officeart/2005/8/layout/cycle2"/>
    <dgm:cxn modelId="{0ED104FB-AFC1-4DA8-817E-C0D058DD4DB1}" type="presParOf" srcId="{0C3300D8-9A34-4678-9FDC-8DF07D092047}" destId="{C4B36675-2E3B-4E10-BB26-F3A3F5F964F2}" srcOrd="0" destOrd="0" presId="urn:microsoft.com/office/officeart/2005/8/layout/cycle2"/>
    <dgm:cxn modelId="{1C0A730D-B24C-4B15-817B-EBA10DBFE0AB}" type="presParOf" srcId="{79888C28-6B14-479F-A3B8-CC0A2CEF4A75}" destId="{2AEDBF70-E3E2-46FF-8A5D-1A4B51975125}" srcOrd="4" destOrd="0" presId="urn:microsoft.com/office/officeart/2005/8/layout/cycle2"/>
    <dgm:cxn modelId="{A5036613-F4DE-4A1C-B065-10FDD6CA8BB2}" type="presParOf" srcId="{79888C28-6B14-479F-A3B8-CC0A2CEF4A75}" destId="{0BA41F48-B66A-4928-B333-8075241BCBB2}" srcOrd="5" destOrd="0" presId="urn:microsoft.com/office/officeart/2005/8/layout/cycle2"/>
    <dgm:cxn modelId="{621AD6A0-5792-4B2D-9A0A-E95AEC9DAC7B}" type="presParOf" srcId="{0BA41F48-B66A-4928-B333-8075241BCBB2}" destId="{3AB44110-C992-4A26-AFC2-1F24976E2FAD}" srcOrd="0" destOrd="0" presId="urn:microsoft.com/office/officeart/2005/8/layout/cycle2"/>
    <dgm:cxn modelId="{7FB3C3AB-51D9-4756-A075-FB821BFC75E8}" type="presParOf" srcId="{79888C28-6B14-479F-A3B8-CC0A2CEF4A75}" destId="{50DE7E15-BBE5-4E34-8F68-1AC2AC6ADFBD}" srcOrd="6" destOrd="0" presId="urn:microsoft.com/office/officeart/2005/8/layout/cycle2"/>
    <dgm:cxn modelId="{51C14259-577D-4F2D-BAAB-9B8130629F76}" type="presParOf" srcId="{79888C28-6B14-479F-A3B8-CC0A2CEF4A75}" destId="{34B73405-2A82-4CBF-9FEF-D813C8CBEAE9}" srcOrd="7" destOrd="0" presId="urn:microsoft.com/office/officeart/2005/8/layout/cycle2"/>
    <dgm:cxn modelId="{A7415E5D-4AE1-470B-8ADC-0DEF06C93BA2}" type="presParOf" srcId="{34B73405-2A82-4CBF-9FEF-D813C8CBEAE9}" destId="{8EF57735-D584-4F81-95FB-2D614E8F967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338A7-EABE-4331-A68E-E5C18B962BFE}">
      <dsp:nvSpPr>
        <dsp:cNvPr id="0" name=""/>
        <dsp:cNvSpPr/>
      </dsp:nvSpPr>
      <dsp:spPr>
        <a:xfrm>
          <a:off x="2948936" y="2201820"/>
          <a:ext cx="1569727" cy="1569727"/>
        </a:xfrm>
        <a:prstGeom prst="ellipse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SINAES</a:t>
          </a:r>
          <a:endParaRPr lang="pt-BR" sz="2200" kern="1200" dirty="0"/>
        </a:p>
      </dsp:txBody>
      <dsp:txXfrm>
        <a:off x="3178817" y="2431701"/>
        <a:ext cx="1109965" cy="1109965"/>
      </dsp:txXfrm>
    </dsp:sp>
    <dsp:sp modelId="{5E3904A4-3CB2-4877-ADCE-D1F4C508974B}">
      <dsp:nvSpPr>
        <dsp:cNvPr id="0" name=""/>
        <dsp:cNvSpPr/>
      </dsp:nvSpPr>
      <dsp:spPr>
        <a:xfrm rot="16200000">
          <a:off x="3566913" y="1629533"/>
          <a:ext cx="333773" cy="5337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/>
        </a:p>
      </dsp:txBody>
      <dsp:txXfrm>
        <a:off x="3616979" y="1786340"/>
        <a:ext cx="233641" cy="320225"/>
      </dsp:txXfrm>
    </dsp:sp>
    <dsp:sp modelId="{85AAE4D7-829A-4E5A-8A04-ACB6ED808F6A}">
      <dsp:nvSpPr>
        <dsp:cNvPr id="0" name=""/>
        <dsp:cNvSpPr/>
      </dsp:nvSpPr>
      <dsp:spPr>
        <a:xfrm>
          <a:off x="2948936" y="2332"/>
          <a:ext cx="1569727" cy="1569727"/>
        </a:xfrm>
        <a:prstGeom prst="ellipse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Estudantes</a:t>
          </a:r>
          <a:endParaRPr lang="pt-BR" sz="1500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ENADE</a:t>
          </a:r>
          <a:endParaRPr lang="pt-BR" sz="1200" kern="1200" dirty="0"/>
        </a:p>
      </dsp:txBody>
      <dsp:txXfrm>
        <a:off x="3178817" y="232213"/>
        <a:ext cx="1109965" cy="1109965"/>
      </dsp:txXfrm>
    </dsp:sp>
    <dsp:sp modelId="{8F8D94D2-7F0F-495E-970B-C89E6E14A52A}">
      <dsp:nvSpPr>
        <dsp:cNvPr id="0" name=""/>
        <dsp:cNvSpPr/>
      </dsp:nvSpPr>
      <dsp:spPr>
        <a:xfrm rot="1800000">
          <a:off x="4511138" y="3264979"/>
          <a:ext cx="333773" cy="5337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/>
        </a:p>
      </dsp:txBody>
      <dsp:txXfrm>
        <a:off x="4517846" y="3346687"/>
        <a:ext cx="233641" cy="320225"/>
      </dsp:txXfrm>
    </dsp:sp>
    <dsp:sp modelId="{9D467BA5-DA34-4DFA-92A2-3CB2DABA32A6}">
      <dsp:nvSpPr>
        <dsp:cNvPr id="0" name=""/>
        <dsp:cNvSpPr/>
      </dsp:nvSpPr>
      <dsp:spPr>
        <a:xfrm>
          <a:off x="4853749" y="3301565"/>
          <a:ext cx="1569727" cy="1569727"/>
        </a:xfrm>
        <a:prstGeom prst="ellipse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Cursos</a:t>
          </a:r>
          <a:endParaRPr lang="pt-BR" sz="1500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CC (</a:t>
          </a:r>
          <a:r>
            <a:rPr lang="pt-BR" sz="1200" i="1" kern="1200" dirty="0" smtClean="0"/>
            <a:t>in loco</a:t>
          </a:r>
          <a:r>
            <a:rPr lang="pt-BR" sz="1200" kern="1200" dirty="0" smtClean="0"/>
            <a:t>)</a:t>
          </a:r>
          <a:endParaRPr lang="pt-BR" sz="1200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CPC</a:t>
          </a:r>
          <a:endParaRPr lang="pt-BR" sz="1200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CE</a:t>
          </a:r>
          <a:endParaRPr lang="pt-BR" sz="1200" kern="1200" dirty="0"/>
        </a:p>
      </dsp:txBody>
      <dsp:txXfrm>
        <a:off x="5083630" y="3531446"/>
        <a:ext cx="1109965" cy="1109965"/>
      </dsp:txXfrm>
    </dsp:sp>
    <dsp:sp modelId="{23FB1D8C-141D-4235-9809-27281833EEBC}">
      <dsp:nvSpPr>
        <dsp:cNvPr id="0" name=""/>
        <dsp:cNvSpPr/>
      </dsp:nvSpPr>
      <dsp:spPr>
        <a:xfrm rot="9000000">
          <a:off x="2622687" y="3264979"/>
          <a:ext cx="333773" cy="5337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/>
        </a:p>
      </dsp:txBody>
      <dsp:txXfrm rot="10800000">
        <a:off x="2716111" y="3346687"/>
        <a:ext cx="233641" cy="320225"/>
      </dsp:txXfrm>
    </dsp:sp>
    <dsp:sp modelId="{8B9B8A6E-1555-4E32-8856-28D9E2C82686}">
      <dsp:nvSpPr>
        <dsp:cNvPr id="0" name=""/>
        <dsp:cNvSpPr/>
      </dsp:nvSpPr>
      <dsp:spPr>
        <a:xfrm>
          <a:off x="1044123" y="3301565"/>
          <a:ext cx="1569727" cy="1569727"/>
        </a:xfrm>
        <a:prstGeom prst="ellipse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IES</a:t>
          </a:r>
          <a:endParaRPr lang="pt-BR" sz="1500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CI (</a:t>
          </a:r>
          <a:r>
            <a:rPr lang="pt-BR" sz="1200" i="1" kern="1200" dirty="0" smtClean="0"/>
            <a:t>in loco</a:t>
          </a:r>
          <a:r>
            <a:rPr lang="pt-BR" sz="1200" kern="1200" dirty="0" smtClean="0"/>
            <a:t>)</a:t>
          </a:r>
          <a:endParaRPr lang="pt-BR" sz="1200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/>
            <a:t>IGC</a:t>
          </a:r>
          <a:endParaRPr lang="pt-BR" sz="1200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u="none" kern="1200" dirty="0" err="1" smtClean="0"/>
            <a:t>Autoavaliação</a:t>
          </a:r>
          <a:endParaRPr lang="pt-BR" sz="1200" u="none" kern="1200" dirty="0"/>
        </a:p>
      </dsp:txBody>
      <dsp:txXfrm>
        <a:off x="1274004" y="3531446"/>
        <a:ext cx="1109965" cy="11099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5C912-EFF3-406B-B577-D4EB0DF95D38}">
      <dsp:nvSpPr>
        <dsp:cNvPr id="0" name=""/>
        <dsp:cNvSpPr/>
      </dsp:nvSpPr>
      <dsp:spPr>
        <a:xfrm>
          <a:off x="868" y="1633562"/>
          <a:ext cx="2632620" cy="864000"/>
        </a:xfrm>
        <a:prstGeom prst="chevron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ENADE (Prova + Questionário Socioeconômico)</a:t>
          </a:r>
        </a:p>
      </dsp:txBody>
      <dsp:txXfrm>
        <a:off x="432868" y="1633562"/>
        <a:ext cx="1768620" cy="864000"/>
      </dsp:txXfrm>
    </dsp:sp>
    <dsp:sp modelId="{8F4B7984-8D05-47D4-BD2E-CE9F21EA6533}">
      <dsp:nvSpPr>
        <dsp:cNvPr id="0" name=""/>
        <dsp:cNvSpPr/>
      </dsp:nvSpPr>
      <dsp:spPr>
        <a:xfrm>
          <a:off x="868" y="2605562"/>
          <a:ext cx="2106096" cy="63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smtClean="0"/>
            <a:t>Acrescido do CENSUP</a:t>
          </a:r>
          <a:endParaRPr lang="pt-BR" sz="1600" kern="1200" dirty="0" smtClean="0"/>
        </a:p>
      </dsp:txBody>
      <dsp:txXfrm>
        <a:off x="868" y="2605562"/>
        <a:ext cx="2106096" cy="634500"/>
      </dsp:txXfrm>
    </dsp:sp>
    <dsp:sp modelId="{84E6B14A-2E35-49E8-8ECE-5E43D335F912}">
      <dsp:nvSpPr>
        <dsp:cNvPr id="0" name=""/>
        <dsp:cNvSpPr/>
      </dsp:nvSpPr>
      <dsp:spPr>
        <a:xfrm>
          <a:off x="2417489" y="1633562"/>
          <a:ext cx="2632620" cy="864000"/>
        </a:xfrm>
        <a:prstGeom prst="chevron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CPC</a:t>
          </a:r>
          <a:endParaRPr lang="pt-BR" sz="1600" kern="1200" dirty="0"/>
        </a:p>
      </dsp:txBody>
      <dsp:txXfrm>
        <a:off x="2849489" y="1633562"/>
        <a:ext cx="1768620" cy="864000"/>
      </dsp:txXfrm>
    </dsp:sp>
    <dsp:sp modelId="{C5F6CA22-4941-437D-8ACF-5DD13659F9CF}">
      <dsp:nvSpPr>
        <dsp:cNvPr id="0" name=""/>
        <dsp:cNvSpPr/>
      </dsp:nvSpPr>
      <dsp:spPr>
        <a:xfrm>
          <a:off x="2417489" y="2605562"/>
          <a:ext cx="2106096" cy="63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Acrescido do Conceito CAPES dos cursos </a:t>
          </a:r>
          <a:r>
            <a:rPr lang="pt-BR" sz="1600" kern="1200" dirty="0" err="1" smtClean="0"/>
            <a:t>Stricto</a:t>
          </a:r>
          <a:r>
            <a:rPr lang="pt-BR" sz="1600" kern="1200" dirty="0" smtClean="0"/>
            <a:t> </a:t>
          </a:r>
          <a:r>
            <a:rPr lang="pt-BR" sz="1600" kern="1200" dirty="0" err="1" smtClean="0"/>
            <a:t>Sensu</a:t>
          </a:r>
          <a:endParaRPr lang="pt-BR" sz="1600" kern="1200" dirty="0"/>
        </a:p>
      </dsp:txBody>
      <dsp:txXfrm>
        <a:off x="2417489" y="2605562"/>
        <a:ext cx="2106096" cy="634500"/>
      </dsp:txXfrm>
    </dsp:sp>
    <dsp:sp modelId="{2FC926F6-175B-42D0-BA23-0154B8DC9C7E}">
      <dsp:nvSpPr>
        <dsp:cNvPr id="0" name=""/>
        <dsp:cNvSpPr/>
      </dsp:nvSpPr>
      <dsp:spPr>
        <a:xfrm>
          <a:off x="4834110" y="1633562"/>
          <a:ext cx="2632620" cy="864000"/>
        </a:xfrm>
        <a:prstGeom prst="chevron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IGC</a:t>
          </a:r>
          <a:endParaRPr lang="pt-BR" sz="1600" kern="1200" dirty="0"/>
        </a:p>
      </dsp:txBody>
      <dsp:txXfrm>
        <a:off x="5266110" y="1633562"/>
        <a:ext cx="1768620" cy="864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622FBD-6E6B-4480-A6BC-F91399C0AF1C}">
      <dsp:nvSpPr>
        <dsp:cNvPr id="0" name=""/>
        <dsp:cNvSpPr/>
      </dsp:nvSpPr>
      <dsp:spPr>
        <a:xfrm>
          <a:off x="0" y="456148"/>
          <a:ext cx="7467600" cy="1141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9569" tIns="604012" rIns="5795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Média das respostas dos itens 27, 28, 29, 30, 31, 32, 33, 34, 35, 36, 37, 38, 39, 40, 42, 47, 48, 49, 50, 51, 55, 57 e 66.</a:t>
          </a:r>
          <a:endParaRPr lang="pt-BR" sz="1600" kern="1200" dirty="0"/>
        </a:p>
      </dsp:txBody>
      <dsp:txXfrm>
        <a:off x="0" y="456148"/>
        <a:ext cx="7467600" cy="1141875"/>
      </dsp:txXfrm>
    </dsp:sp>
    <dsp:sp modelId="{03101ACC-59E8-42D5-B409-4A1BB8FD2072}">
      <dsp:nvSpPr>
        <dsp:cNvPr id="0" name=""/>
        <dsp:cNvSpPr/>
      </dsp:nvSpPr>
      <dsp:spPr>
        <a:xfrm>
          <a:off x="373380" y="28108"/>
          <a:ext cx="5227320" cy="856080"/>
        </a:xfrm>
        <a:prstGeom prst="roundRect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Nota referente à Organização </a:t>
          </a:r>
          <a:r>
            <a:rPr lang="pt-BR" sz="1600" kern="1200" dirty="0" err="1" smtClean="0"/>
            <a:t>didático‐pedagógica</a:t>
          </a:r>
          <a:r>
            <a:rPr lang="pt-BR" sz="1600" kern="1200" dirty="0" smtClean="0"/>
            <a:t> (NO)</a:t>
          </a:r>
        </a:p>
      </dsp:txBody>
      <dsp:txXfrm>
        <a:off x="415170" y="69898"/>
        <a:ext cx="5143740" cy="772500"/>
      </dsp:txXfrm>
    </dsp:sp>
    <dsp:sp modelId="{B089B520-BFF8-4310-8A87-D80DDFEE685D}">
      <dsp:nvSpPr>
        <dsp:cNvPr id="0" name=""/>
        <dsp:cNvSpPr/>
      </dsp:nvSpPr>
      <dsp:spPr>
        <a:xfrm>
          <a:off x="0" y="2182663"/>
          <a:ext cx="7467600" cy="1141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9569" tIns="604012" rIns="5795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Média das respostas dos itens 41, 54, 56, 58, 59, 60, 61, 62, 63, 64, 65e 68.</a:t>
          </a:r>
          <a:endParaRPr lang="pt-BR" sz="1600" kern="1200" dirty="0"/>
        </a:p>
      </dsp:txBody>
      <dsp:txXfrm>
        <a:off x="0" y="2182663"/>
        <a:ext cx="7467600" cy="1141875"/>
      </dsp:txXfrm>
    </dsp:sp>
    <dsp:sp modelId="{B14D9E11-A29C-41D2-9F4E-090595CB4194}">
      <dsp:nvSpPr>
        <dsp:cNvPr id="0" name=""/>
        <dsp:cNvSpPr/>
      </dsp:nvSpPr>
      <dsp:spPr>
        <a:xfrm>
          <a:off x="373380" y="1754623"/>
          <a:ext cx="5227320" cy="856080"/>
        </a:xfrm>
        <a:prstGeom prst="roundRect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Nota referente à </a:t>
          </a:r>
          <a:r>
            <a:rPr lang="pt-BR" sz="1600" kern="1200" dirty="0" err="1" smtClean="0"/>
            <a:t>Infraestrutura</a:t>
          </a:r>
          <a:r>
            <a:rPr lang="pt-BR" sz="1600" kern="1200" dirty="0" smtClean="0"/>
            <a:t> e instalações físicas (NF)</a:t>
          </a:r>
          <a:endParaRPr lang="pt-BR" sz="1600" kern="1200" dirty="0"/>
        </a:p>
      </dsp:txBody>
      <dsp:txXfrm>
        <a:off x="415170" y="1796413"/>
        <a:ext cx="5143740" cy="772500"/>
      </dsp:txXfrm>
    </dsp:sp>
    <dsp:sp modelId="{948E8BBF-E9AE-4096-9C94-153F600A7162}">
      <dsp:nvSpPr>
        <dsp:cNvPr id="0" name=""/>
        <dsp:cNvSpPr/>
      </dsp:nvSpPr>
      <dsp:spPr>
        <a:xfrm>
          <a:off x="0" y="3909178"/>
          <a:ext cx="7467600" cy="9363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9569" tIns="604012" rIns="5795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Média das respostas dos itens 43, 44, 45, 46, 52, 53 e 67.</a:t>
          </a:r>
          <a:endParaRPr lang="pt-BR" sz="1600" kern="1200" dirty="0"/>
        </a:p>
      </dsp:txBody>
      <dsp:txXfrm>
        <a:off x="0" y="3909178"/>
        <a:ext cx="7467600" cy="936337"/>
      </dsp:txXfrm>
    </dsp:sp>
    <dsp:sp modelId="{3660322A-CDD3-49A4-A593-121718687552}">
      <dsp:nvSpPr>
        <dsp:cNvPr id="0" name=""/>
        <dsp:cNvSpPr/>
      </dsp:nvSpPr>
      <dsp:spPr>
        <a:xfrm>
          <a:off x="373380" y="3481138"/>
          <a:ext cx="5227320" cy="856080"/>
        </a:xfrm>
        <a:prstGeom prst="roundRect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Nota referente à Oportunidades de ampliação da formação acadêmica e profissional (NA)</a:t>
          </a:r>
          <a:endParaRPr lang="pt-BR" sz="1600" kern="1200" dirty="0"/>
        </a:p>
      </dsp:txBody>
      <dsp:txXfrm>
        <a:off x="415170" y="3522928"/>
        <a:ext cx="5143740" cy="772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8EE1B0-2522-43A3-BFCC-68380574E312}">
      <dsp:nvSpPr>
        <dsp:cNvPr id="0" name=""/>
        <dsp:cNvSpPr/>
      </dsp:nvSpPr>
      <dsp:spPr>
        <a:xfrm>
          <a:off x="3554015" y="958"/>
          <a:ext cx="2035968" cy="2035968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Comissão ENADE</a:t>
          </a:r>
          <a:endParaRPr lang="pt-B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52176" y="299119"/>
        <a:ext cx="1439646" cy="1439646"/>
      </dsp:txXfrm>
    </dsp:sp>
    <dsp:sp modelId="{D2F975EB-D14A-4706-B872-5990971718DA}">
      <dsp:nvSpPr>
        <dsp:cNvPr id="0" name=""/>
        <dsp:cNvSpPr/>
      </dsp:nvSpPr>
      <dsp:spPr>
        <a:xfrm rot="2700759">
          <a:off x="5075002" y="1774420"/>
          <a:ext cx="1155375" cy="651380"/>
        </a:xfrm>
        <a:prstGeom prst="leftRightArrow">
          <a:avLst/>
        </a:prstGeom>
        <a:solidFill>
          <a:srgbClr val="008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kern="1200"/>
        </a:p>
      </dsp:txBody>
      <dsp:txXfrm>
        <a:off x="5103635" y="1835591"/>
        <a:ext cx="959961" cy="390828"/>
      </dsp:txXfrm>
    </dsp:sp>
    <dsp:sp modelId="{7CD2EC3A-1525-40CF-ABC0-3BC9F6935A87}">
      <dsp:nvSpPr>
        <dsp:cNvPr id="0" name=""/>
        <dsp:cNvSpPr/>
      </dsp:nvSpPr>
      <dsp:spPr>
        <a:xfrm>
          <a:off x="5737728" y="2185636"/>
          <a:ext cx="2035968" cy="2035968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Direção de Ensino</a:t>
          </a:r>
          <a:endParaRPr lang="pt-B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35889" y="2483797"/>
        <a:ext cx="1439646" cy="1439646"/>
      </dsp:txXfrm>
    </dsp:sp>
    <dsp:sp modelId="{0C3300D8-9A34-4678-9FDC-8DF07D092047}">
      <dsp:nvSpPr>
        <dsp:cNvPr id="0" name=""/>
        <dsp:cNvSpPr/>
      </dsp:nvSpPr>
      <dsp:spPr>
        <a:xfrm rot="8138438">
          <a:off x="5145854" y="3917080"/>
          <a:ext cx="1057846" cy="687139"/>
        </a:xfrm>
        <a:prstGeom prst="leftRightArrow">
          <a:avLst/>
        </a:prstGeom>
        <a:solidFill>
          <a:srgbClr val="008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kern="1200"/>
        </a:p>
      </dsp:txBody>
      <dsp:txXfrm rot="10800000">
        <a:off x="5322618" y="3982445"/>
        <a:ext cx="851704" cy="412283"/>
      </dsp:txXfrm>
    </dsp:sp>
    <dsp:sp modelId="{2AEDBF70-E3E2-46FF-8A5D-1A4B51975125}">
      <dsp:nvSpPr>
        <dsp:cNvPr id="0" name=""/>
        <dsp:cNvSpPr/>
      </dsp:nvSpPr>
      <dsp:spPr>
        <a:xfrm>
          <a:off x="3554015" y="4321054"/>
          <a:ext cx="2035968" cy="2035968"/>
        </a:xfrm>
        <a:prstGeom prst="ellipse">
          <a:avLst/>
        </a:prstGeom>
        <a:solidFill>
          <a:srgbClr val="D6A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Direção Geral</a:t>
          </a:r>
          <a:endParaRPr lang="pt-B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52176" y="4619215"/>
        <a:ext cx="1439646" cy="1439646"/>
      </dsp:txXfrm>
    </dsp:sp>
    <dsp:sp modelId="{0BA41F48-B66A-4928-B333-8075241BCBB2}">
      <dsp:nvSpPr>
        <dsp:cNvPr id="0" name=""/>
        <dsp:cNvSpPr/>
      </dsp:nvSpPr>
      <dsp:spPr>
        <a:xfrm rot="13500000">
          <a:off x="2994656" y="3926251"/>
          <a:ext cx="1016250" cy="687139"/>
        </a:xfrm>
        <a:prstGeom prst="leftRightArrow">
          <a:avLst/>
        </a:prstGeom>
        <a:solidFill>
          <a:srgbClr val="008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kern="1200"/>
        </a:p>
      </dsp:txBody>
      <dsp:txXfrm rot="10800000">
        <a:off x="3170609" y="4136561"/>
        <a:ext cx="810108" cy="412283"/>
      </dsp:txXfrm>
    </dsp:sp>
    <dsp:sp modelId="{50DE7E15-BBE5-4E34-8F68-1AC2AC6ADFBD}">
      <dsp:nvSpPr>
        <dsp:cNvPr id="0" name=""/>
        <dsp:cNvSpPr/>
      </dsp:nvSpPr>
      <dsp:spPr>
        <a:xfrm>
          <a:off x="1393967" y="2161006"/>
          <a:ext cx="2035968" cy="2035968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PROEN</a:t>
          </a:r>
          <a:endParaRPr lang="pt-B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2128" y="2459167"/>
        <a:ext cx="1439646" cy="1439646"/>
      </dsp:txXfrm>
    </dsp:sp>
    <dsp:sp modelId="{34B73405-2A82-4CBF-9FEF-D813C8CBEAE9}">
      <dsp:nvSpPr>
        <dsp:cNvPr id="0" name=""/>
        <dsp:cNvSpPr/>
      </dsp:nvSpPr>
      <dsp:spPr>
        <a:xfrm rot="18900000">
          <a:off x="714626" y="1075504"/>
          <a:ext cx="955120" cy="687139"/>
        </a:xfrm>
        <a:prstGeom prst="leftRightArrow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kern="1200"/>
        </a:p>
      </dsp:txBody>
      <dsp:txXfrm>
        <a:off x="744815" y="1285814"/>
        <a:ext cx="748978" cy="4122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488AE-3F80-4F8D-86EE-6D534D78BB19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91B90-99E7-427A-92D7-91B32C00756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652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F837D-F146-4F37-BB9C-4C07C21CA584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tângulo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ipse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ipse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Elipse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22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23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24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152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31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018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5" name="Espaço Reservado para Número de Slid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Espaço Reservado para Rodapé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851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Elipse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Elipse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Elipse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ipse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ipse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21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22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7244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52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258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4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65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187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Conector reto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Conector reto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Conector reto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ector reto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2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13" name="Espaço Reservado para Número de Slide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99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Conector reto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Retângulo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onector reto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Conector reto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13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06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1028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fld id="{41A3EC38-B33D-4469-9188-F51FD7399556}" type="datetimeFigureOut">
              <a:rPr lang="pt-BR" smtClean="0"/>
              <a:pPr/>
              <a:t>20/03/2019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32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Century Schoolbook" pitchFamily="18" charset="0"/>
              </a:defRPr>
            </a:lvl1pPr>
          </a:lstStyle>
          <a:p>
            <a:fld id="{B5095418-2A2E-4F0F-BFED-363638CB643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1" fontAlgn="base" hangingPunct="1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1" fontAlgn="base" hangingPunct="1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1" fontAlgn="base" hangingPunct="1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ddin.prodin@ifpa.edu.br" TargetMode="External"/><Relationship Id="rId2" Type="http://schemas.openxmlformats.org/officeDocument/2006/relationships/hyperlink" Target="mailto:dai.prodin@ifpa.edu.b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5"/>
          <a:stretch>
            <a:fillRect/>
          </a:stretch>
        </p:blipFill>
        <p:spPr bwMode="auto">
          <a:xfrm>
            <a:off x="2555875" y="1268413"/>
            <a:ext cx="4132263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850" y="4437063"/>
            <a:ext cx="8569325" cy="1368425"/>
          </a:xfrm>
          <a:prstGeom prst="rect">
            <a:avLst/>
          </a:prstGeom>
          <a:ln w="88900" cmpd="dbl">
            <a:noFill/>
          </a:ln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0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Pró - Reitoria de Ensino - PROEN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2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XI Reunião de Diretores de Ensino – 21 e 22/03/19</a:t>
            </a:r>
          </a:p>
        </p:txBody>
      </p:sp>
    </p:spTree>
    <p:extLst>
      <p:ext uri="{BB962C8B-B14F-4D97-AF65-F5344CB8AC3E}">
        <p14:creationId xmlns:p14="http://schemas.microsoft.com/office/powerpoint/2010/main" val="222001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7467600" cy="1143000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Histórico do IGC do IFPA </a:t>
            </a:r>
            <a:endParaRPr lang="pt-BR" sz="40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81049497"/>
              </p:ext>
            </p:extLst>
          </p:nvPr>
        </p:nvGraphicFramePr>
        <p:xfrm>
          <a:off x="1291552" y="1268760"/>
          <a:ext cx="6304784" cy="463548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310597"/>
                <a:gridCol w="2761939"/>
                <a:gridCol w="2232248"/>
              </a:tblGrid>
              <a:tr h="3622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Ano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Conceito Contínuo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Conceito Faixa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</a:tr>
              <a:tr h="3941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2008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1,8900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26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2009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1,8914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372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1,8914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753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2011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1,8183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6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1,8183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5391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1,8605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34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2014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2,0348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34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2015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2,0847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34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pt-BR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endParaRPr kumimoji="0" lang="pt-BR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pt-BR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2,1346</a:t>
                      </a:r>
                      <a:endParaRPr kumimoji="0" lang="pt-B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pt-BR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kumimoji="0" lang="pt-B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/>
                </a:tc>
              </a:tr>
              <a:tr h="434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pt-BR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kumimoji="0" lang="pt-BR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pt-BR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2,7437</a:t>
                      </a:r>
                      <a:endParaRPr kumimoji="0" lang="pt-B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pt-BR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kumimoji="0" lang="pt-B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2758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4840" y="332656"/>
            <a:ext cx="7467600" cy="652934"/>
          </a:xfrm>
        </p:spPr>
        <p:txBody>
          <a:bodyPr/>
          <a:lstStyle/>
          <a:p>
            <a:r>
              <a:rPr lang="pt-BR" b="1" dirty="0">
                <a:solidFill>
                  <a:srgbClr val="336600"/>
                </a:solidFill>
              </a:rPr>
              <a:t>IGC do IFPA (2014-2017)</a:t>
            </a:r>
            <a:endParaRPr lang="pt-BR" dirty="0">
              <a:solidFill>
                <a:srgbClr val="336600"/>
              </a:solidFill>
            </a:endParaRP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428413912"/>
              </p:ext>
            </p:extLst>
          </p:nvPr>
        </p:nvGraphicFramePr>
        <p:xfrm>
          <a:off x="611560" y="1052736"/>
          <a:ext cx="8280920" cy="511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4526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de Trabalho ENADE</a:t>
            </a:r>
            <a:endParaRPr lang="pt-BR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pt-BR" b="1" dirty="0" smtClean="0"/>
              <a:t>INSTRUÇÃO NORMATIVA Nº 01/2017-PROEN</a:t>
            </a:r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 algn="ctr">
              <a:buNone/>
            </a:pPr>
            <a:r>
              <a:rPr lang="pt-BR" i="1" dirty="0" smtClean="0"/>
              <a:t>	</a:t>
            </a:r>
            <a:r>
              <a:rPr lang="pt-BR" sz="3000" i="1" dirty="0" smtClean="0"/>
              <a:t>Estabelece os procedimentos a serem adotados pelo Instituto Federal de Educação, Ciência e Tecnologia do Pará quanto ao Exame Nacional de Desempenho de Estudantes - ENADE.</a:t>
            </a:r>
            <a:endParaRPr lang="pt-BR" sz="3000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Diretrizes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 smtClean="0">
                <a:solidFill>
                  <a:schemeClr val="bg1"/>
                </a:solidFill>
              </a:rPr>
              <a:t>Considerando a importância do ENADE na composição dos indicadores de qualidade dos cursos de graduação e do IFPA (CPC e IGC), </a:t>
            </a:r>
            <a:r>
              <a:rPr lang="pt-BR" b="1" dirty="0" smtClean="0">
                <a:solidFill>
                  <a:schemeClr val="bg1"/>
                </a:solidFill>
              </a:rPr>
              <a:t>a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b="1" dirty="0" smtClean="0">
                <a:solidFill>
                  <a:schemeClr val="bg1"/>
                </a:solidFill>
              </a:rPr>
              <a:t>preparação para o ENADE deverá ocorrer ao longo de todo o curso</a:t>
            </a:r>
            <a:r>
              <a:rPr lang="pt-BR" dirty="0" smtClean="0">
                <a:solidFill>
                  <a:schemeClr val="bg1"/>
                </a:solidFill>
              </a:rPr>
              <a:t>, desde o ingresso do estudante até a integralização de todos os componentes curriculares, adotando uma </a:t>
            </a:r>
            <a:r>
              <a:rPr lang="pt-BR" b="1" dirty="0" smtClean="0">
                <a:solidFill>
                  <a:schemeClr val="bg1"/>
                </a:solidFill>
              </a:rPr>
              <a:t>perspectiva formativa</a:t>
            </a:r>
            <a:r>
              <a:rPr lang="pt-BR" dirty="0" smtClean="0">
                <a:solidFill>
                  <a:schemeClr val="bg1"/>
                </a:solidFill>
              </a:rPr>
              <a:t>, com vistas à </a:t>
            </a:r>
            <a:r>
              <a:rPr lang="pt-BR" b="1" dirty="0" smtClean="0">
                <a:solidFill>
                  <a:schemeClr val="bg1"/>
                </a:solidFill>
              </a:rPr>
              <a:t>melhoria da qualidade da educação ofertada</a:t>
            </a:r>
            <a:r>
              <a:rPr lang="pt-BR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pt-BR" dirty="0" smtClean="0">
                <a:solidFill>
                  <a:schemeClr val="bg1"/>
                </a:solidFill>
              </a:rPr>
              <a:t>Entenda-se por preparação para o ENADE a </a:t>
            </a:r>
            <a:r>
              <a:rPr lang="pt-BR" b="1" dirty="0" smtClean="0">
                <a:solidFill>
                  <a:schemeClr val="bg1"/>
                </a:solidFill>
              </a:rPr>
              <a:t>adoção de procedimentos periódicos de avaliação do curso e o estabelecimento de uma rotina de (re)planejamento da prática pedagógica</a:t>
            </a:r>
            <a:r>
              <a:rPr lang="pt-BR" dirty="0" smtClean="0">
                <a:solidFill>
                  <a:schemeClr val="bg1"/>
                </a:solidFill>
              </a:rPr>
              <a:t>, que possibilite o aperfeiçoamento do percurso formativo do curso, do processo de ensino e aprendizagem e, </a:t>
            </a:r>
            <a:r>
              <a:rPr lang="pt-BR" dirty="0" err="1" smtClean="0">
                <a:solidFill>
                  <a:schemeClr val="bg1"/>
                </a:solidFill>
              </a:rPr>
              <a:t>consequentemente</a:t>
            </a:r>
            <a:r>
              <a:rPr lang="pt-BR" dirty="0" smtClean="0">
                <a:solidFill>
                  <a:schemeClr val="bg1"/>
                </a:solidFill>
              </a:rPr>
              <a:t>, do desempenho acadêmico dos estudantes.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99802"/>
            <a:ext cx="7467600" cy="79695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</a:rPr>
              <a:t>Objetivos</a:t>
            </a:r>
            <a:endParaRPr lang="pt-BR" sz="3600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00034" y="1428736"/>
            <a:ext cx="8229600" cy="521497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>
                <a:solidFill>
                  <a:schemeClr val="bg1"/>
                </a:solidFill>
              </a:rPr>
              <a:t>I - Desenvolver ações de melhoria dos cursos de graduação, a partir das avaliações internas e externas dos mesmos, visando à permanente melhoria do processo de ensino e aprendizagem e ao aperfeiçoamento da formação profissional propiciada.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II - avaliar o desempenho dos estudantes com relação aos conteúdos programáticos previstos nas diretrizes curriculares dos cursos de graduação e o desenvolvimento de competências e habilidades necessárias ao perfil profissional do egresso que se pretende formar.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III – Estabelecer uma rotina de preparação constante dos cursos de graduação para o alcance de excelentes indicadores de qualidade educacional, aferidos pelos instrumentos de avaliação do SINAES.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IV - Verificar se o currículo dos cursos de graduação e os planos de ensino de seus respectivos componentes curriculares estão em consonância com as diretrizes curriculares da área de formação. 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V - Promover uma avaliação continuada para os cursos de graduação, com vista à melhoria da educação ofertada. 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8000"/>
                </a:solidFill>
              </a:rPr>
              <a:t>Comissão e Plano de Trabalho ENADE</a:t>
            </a:r>
            <a:endParaRPr lang="pt-BR" b="1" dirty="0">
              <a:solidFill>
                <a:srgbClr val="008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>
            <a:normAutofit fontScale="92500" lnSpcReduction="20000"/>
          </a:bodyPr>
          <a:lstStyle/>
          <a:p>
            <a:pPr indent="466725"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As ações de preparação para o ENADE deverão estar previstas no Plano de Trabalho ENADE, com periodicidade trienal, a ser apresentado por uma Comissão ENADE, a contar da publicação do último resultado obtido no ENADE.</a:t>
            </a:r>
          </a:p>
          <a:p>
            <a:pPr indent="552450">
              <a:buNone/>
            </a:pPr>
            <a:r>
              <a:rPr lang="pt-BR" dirty="0" smtClean="0">
                <a:solidFill>
                  <a:schemeClr val="bg1"/>
                </a:solidFill>
              </a:rPr>
              <a:t>	A Comissão ENADE de cada curso de graduação será designada pela Direção Geral do campus, com a seguinte composição:</a:t>
            </a:r>
          </a:p>
          <a:p>
            <a:pPr indent="552450">
              <a:buNone/>
            </a:pPr>
            <a:endParaRPr lang="pt-B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dirty="0" smtClean="0">
                <a:solidFill>
                  <a:schemeClr val="bg1"/>
                </a:solidFill>
              </a:rPr>
              <a:t>	I – Coordenador do Curso, que presidirá a Comissão;</a:t>
            </a:r>
          </a:p>
          <a:p>
            <a:pPr>
              <a:buNone/>
            </a:pPr>
            <a:r>
              <a:rPr lang="pt-BR" dirty="0" smtClean="0">
                <a:solidFill>
                  <a:schemeClr val="bg1"/>
                </a:solidFill>
              </a:rPr>
              <a:t>	II – 2 (dois ) representantes do NDE do curso, indicados pelos pares;</a:t>
            </a:r>
          </a:p>
          <a:p>
            <a:pPr>
              <a:buNone/>
            </a:pPr>
            <a:r>
              <a:rPr lang="pt-BR" dirty="0" smtClean="0">
                <a:solidFill>
                  <a:schemeClr val="bg1"/>
                </a:solidFill>
              </a:rPr>
              <a:t>	III – 1 (um) representante docente do colegiado do curso, indicado pelos pares;</a:t>
            </a:r>
          </a:p>
          <a:p>
            <a:pPr>
              <a:buNone/>
            </a:pPr>
            <a:r>
              <a:rPr lang="pt-BR" dirty="0" smtClean="0">
                <a:solidFill>
                  <a:schemeClr val="bg1"/>
                </a:solidFill>
              </a:rPr>
              <a:t>	IV – 1 (um) representante discente do colegiado do curso, indicado pelos pares.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8000"/>
                </a:solidFill>
              </a:rPr>
              <a:t>A Comissão ENADE</a:t>
            </a:r>
            <a:endParaRPr lang="pt-BR" b="1" dirty="0">
              <a:solidFill>
                <a:srgbClr val="008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A Comissão ENADE terá como finalidade a elaboração, implementação, acompanhamento e avaliação do Plano de Trabalho ENADE do curso, visando à melhoria do processo de ensino e aprendizagem e ao aperfeiçoamento da formação profissional propiciada pelo curso.</a:t>
            </a:r>
          </a:p>
          <a:p>
            <a:pPr algn="just">
              <a:buNone/>
            </a:pPr>
            <a:r>
              <a:rPr lang="pt-BR" dirty="0" smtClean="0">
                <a:solidFill>
                  <a:schemeClr val="bg1"/>
                </a:solidFill>
              </a:rPr>
              <a:t>	A Comissão ENADE deverá se reunir, ordinariamente, pelo menos duas vezes por semestre e, extraordinariamente, sempre que necessário, por convocação de seu presidente ou da maioria simples de seus membros.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336600"/>
                </a:solidFill>
              </a:rPr>
              <a:t>Atores do Processo</a:t>
            </a:r>
            <a:endParaRPr lang="pt-BR" b="1" dirty="0">
              <a:solidFill>
                <a:srgbClr val="3366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55576" y="1700808"/>
            <a:ext cx="7467600" cy="3340968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PROEN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CPA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Direção Geral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Direção de Ensino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Comissão ENADE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NDE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Auxiliar Institucional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868" y="3071810"/>
            <a:ext cx="2000264" cy="642942"/>
          </a:xfrm>
          <a:solidFill>
            <a:schemeClr val="bg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Fluxo Processual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36197265"/>
              </p:ext>
            </p:extLst>
          </p:nvPr>
        </p:nvGraphicFramePr>
        <p:xfrm>
          <a:off x="0" y="214290"/>
          <a:ext cx="9144000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8807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CICLO DO SINAES</a:t>
            </a:r>
            <a:endParaRPr lang="pt-BR" b="1" dirty="0">
              <a:solidFill>
                <a:srgbClr val="33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>
                <a:solidFill>
                  <a:schemeClr val="bg1"/>
                </a:solidFill>
              </a:rPr>
              <a:t>No ciclo avaliativo do SINAES, os cursos superiores de graduação dividem-se em três grupos, tomando como base a área de conhecimento, no caso dos Bacharelados e Licenciaturas, e os eixos tecnológicos, no caso dos Cursos Superiores de Tecnologia. 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Vale ressaltar que a classificação referida independe da participação deste curso no ENADE. Por exemplo: o CST em </a:t>
            </a:r>
            <a:r>
              <a:rPr lang="pt-BR" dirty="0" err="1" smtClean="0">
                <a:solidFill>
                  <a:schemeClr val="bg1"/>
                </a:solidFill>
              </a:rPr>
              <a:t>Agroecologia</a:t>
            </a:r>
            <a:r>
              <a:rPr lang="pt-BR" dirty="0" smtClean="0">
                <a:solidFill>
                  <a:schemeClr val="bg1"/>
                </a:solidFill>
              </a:rPr>
              <a:t> e o CST de Saneamento Ambiental classifica-se no Grupo I (antigo Grupo Verde), ainda que não tenha sido implantada a prova do ENADE para este curso. Assim, todos os cursos superiores de graduação devem conhecer a qual grupo estão vinculados para a correta observância do marco regulatório.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5"/>
          <a:stretch>
            <a:fillRect/>
          </a:stretch>
        </p:blipFill>
        <p:spPr bwMode="auto">
          <a:xfrm>
            <a:off x="2714625" y="1214438"/>
            <a:ext cx="3302000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42938" y="4077072"/>
            <a:ext cx="7772400" cy="1227559"/>
          </a:xfrm>
        </p:spPr>
        <p:txBody>
          <a:bodyPr/>
          <a:lstStyle/>
          <a:p>
            <a:pPr algn="ctr">
              <a:buNone/>
              <a:defRPr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Importância do </a:t>
            </a:r>
            <a:r>
              <a:rPr lang="pt-BR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ENADE</a:t>
            </a: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as Avaliações de Cursos</a:t>
            </a:r>
            <a:endParaRPr lang="pt-BR" altLang="pt-BR" sz="4000" b="1" dirty="0" smtClean="0"/>
          </a:p>
        </p:txBody>
      </p:sp>
      <p:sp>
        <p:nvSpPr>
          <p:cNvPr id="4" name="Subtítulo 2"/>
          <p:cNvSpPr txBox="1">
            <a:spLocks/>
          </p:cNvSpPr>
          <p:nvPr/>
        </p:nvSpPr>
        <p:spPr bwMode="auto">
          <a:xfrm>
            <a:off x="2691496" y="6009084"/>
            <a:ext cx="6400800" cy="73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t-BR" sz="1600" b="1" i="1" dirty="0" smtClean="0">
                <a:solidFill>
                  <a:srgbClr val="008000"/>
                </a:solidFill>
              </a:rPr>
              <a:t>Diretoria de Avaliação Institucional – DAI/PRODIN</a:t>
            </a:r>
          </a:p>
          <a:p>
            <a:pPr marL="0" indent="0" algn="r">
              <a:buNone/>
            </a:pPr>
            <a:r>
              <a:rPr lang="pt-BR" sz="1600" b="1" i="1" dirty="0" smtClean="0">
                <a:solidFill>
                  <a:srgbClr val="008000"/>
                </a:solidFill>
              </a:rPr>
              <a:t>Departamento de Ensino Superior – DES/PROEN</a:t>
            </a:r>
            <a:endParaRPr lang="pt-BR" sz="1600" b="1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7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43068973"/>
              </p:ext>
            </p:extLst>
          </p:nvPr>
        </p:nvGraphicFramePr>
        <p:xfrm>
          <a:off x="142845" y="71414"/>
          <a:ext cx="8858312" cy="6755424"/>
        </p:xfrm>
        <a:graphic>
          <a:graphicData uri="http://schemas.openxmlformats.org/drawingml/2006/table">
            <a:tbl>
              <a:tblPr/>
              <a:tblGrid>
                <a:gridCol w="1232461"/>
                <a:gridCol w="3004124"/>
                <a:gridCol w="4621727"/>
              </a:tblGrid>
              <a:tr h="448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" pitchFamily="18" charset="0"/>
                          <a:ea typeface="Calibri"/>
                          <a:cs typeface="Times New Roman"/>
                        </a:rPr>
                        <a:t>ANO</a:t>
                      </a:r>
                      <a:endParaRPr lang="pt-BR" sz="1600" dirty="0">
                        <a:solidFill>
                          <a:schemeClr val="bg1"/>
                        </a:solidFill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" pitchFamily="18" charset="0"/>
                          <a:ea typeface="Calibri"/>
                          <a:cs typeface="Times New Roman"/>
                        </a:rPr>
                        <a:t>ANTES</a:t>
                      </a:r>
                      <a:endParaRPr lang="pt-BR" sz="1600" dirty="0">
                        <a:solidFill>
                          <a:schemeClr val="bg1"/>
                        </a:solidFill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bg1"/>
                          </a:solidFill>
                          <a:latin typeface="Times" pitchFamily="18" charset="0"/>
                          <a:ea typeface="Calibri"/>
                          <a:cs typeface="Times New Roman"/>
                        </a:rPr>
                        <a:t>AGORA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smtClean="0">
                          <a:solidFill>
                            <a:schemeClr val="bg1"/>
                          </a:solidFill>
                          <a:latin typeface="Times" pitchFamily="18" charset="0"/>
                          <a:ea typeface="Calibri"/>
                          <a:cs typeface="Times New Roman"/>
                        </a:rPr>
                        <a:t>(</a:t>
                      </a:r>
                      <a:r>
                        <a:rPr kumimoji="0" lang="pt-B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" pitchFamily="18" charset="0"/>
                          <a:ea typeface="Times New Roman" pitchFamily="18" charset="0"/>
                          <a:cs typeface="Times New Roman" pitchFamily="18" charset="0"/>
                        </a:rPr>
                        <a:t>PN 840/2018-MEC, de 24/08/2018)</a:t>
                      </a:r>
                      <a:endParaRPr lang="pt-BR" sz="1300" b="1" dirty="0">
                        <a:solidFill>
                          <a:schemeClr val="bg1"/>
                        </a:solidFill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2935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(Ciclo Verde)</a:t>
                      </a:r>
                      <a:endParaRPr lang="pt-BR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E42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u="non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Bacharelados nas áreas de Saúde, Agrárias e áreas afins;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E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Cursos de bacharelado nas áreas de conhecimento de Ciências Agrárias, Ciências da Saúde e áreas afins;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E42"/>
                    </a:solidFill>
                  </a:tcPr>
                </a:tc>
              </a:tr>
              <a:tr h="4293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chemeClr val="tx1"/>
                        </a:solidFill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E4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Cursos de bacharelado nas áreas de conhecimento de Engenharias e Arquitetura e Urbanismo; e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E42"/>
                    </a:solidFill>
                  </a:tcPr>
                </a:tc>
              </a:tr>
              <a:tr h="6536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u="non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CST dos eixos </a:t>
                      </a: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tecnológicos: </a:t>
                      </a:r>
                      <a:r>
                        <a:rPr lang="pt-BR" sz="1300" b="1" u="non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Ambiente e Saúde, Produção Alimentícia, Recursos Naturais, Militar e Segurança.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E4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Cursos Superiores de Tecnologia nas áreas de Ambiente e Saúde, Produção Alimentícia, Recursos Naturais, Militar e Segurança.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E42"/>
                    </a:solidFill>
                  </a:tcPr>
                </a:tc>
              </a:tr>
              <a:tr h="653664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II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(Ciclo Azul)</a:t>
                      </a:r>
                      <a:endParaRPr lang="pt-BR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u="non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Bacharelados nas áreas de Ciências Exatas e áreas afins;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Cursos de bacharelado nas áreas de conhecimento de Ciências Biológicas; Ciências Exatas e da Terra; </a:t>
                      </a:r>
                      <a:r>
                        <a:rPr lang="pt-BR" sz="1300" b="1" u="none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Linguística</a:t>
                      </a: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, Letras e Artes; e áreas afins;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6536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Licenciaturas;</a:t>
                      </a:r>
                      <a:endParaRPr lang="pt-BR" sz="1300" b="1" u="none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Cursos de licenciatura nas áreas de conhecimento de Ciências da Saúde; Ciências Humanas; Ciências Biológicas; Ciências Exatas e da Terra; </a:t>
                      </a:r>
                      <a:r>
                        <a:rPr lang="pt-BR" sz="1300" b="1" u="none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Linguística</a:t>
                      </a: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, Letras e Artes; e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6536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chemeClr val="tx1"/>
                        </a:solidFill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Cursos de bacharelado nas áreas de conhecimento de Ciências Humanas e Ciências da Saúde, com cursos avaliados no âmbito das licenciaturas;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87797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u="non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CST dos eixos </a:t>
                      </a: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1300" b="1" u="non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Controle e Processos Industriais, Informação e Comunicação, Infraestrutura e Produção Industrial. 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Cursos Superiores de Tecnologia nas áreas de Controle e Processos Industriais, Informação e Comunicação, </a:t>
                      </a:r>
                      <a:r>
                        <a:rPr lang="pt-BR" sz="1300" b="1" u="none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Infraestrutura</a:t>
                      </a: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 e Produção Industrial.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2935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III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(Ciclo</a:t>
                      </a:r>
                      <a:r>
                        <a:rPr lang="pt-BR" sz="1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 Vermelho)</a:t>
                      </a:r>
                      <a:endParaRPr lang="pt-BR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u="non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Bacharelados nas áreas de Ciências Sociais Aplicadas, Ciências Humanas e áreas afins;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Cursos de bacharelado nas Áreas de Conhecimento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Ciências Sociais Aplicadas e áreas afins;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6162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chemeClr val="tx1"/>
                        </a:solidFill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300" b="1" u="none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+mn-ea"/>
                          <a:cs typeface="+mn-cs"/>
                        </a:rPr>
                        <a:t>Cursos de bacharelado nas Áreas de Conhecimento</a:t>
                      </a:r>
                    </a:p>
                    <a:p>
                      <a:r>
                        <a:rPr lang="pt-BR" sz="1300" b="1" u="none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+mn-ea"/>
                          <a:cs typeface="+mn-cs"/>
                        </a:rPr>
                        <a:t>Ciências Humanas e áreas afins que não tenham cursos também avaliados no âmbito das licenciaturas; e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79820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chemeClr val="tx1"/>
                        </a:solidFill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Times New Roman"/>
                          <a:cs typeface="Times New Roman"/>
                        </a:rPr>
                        <a:t>CST dos eixos tecnológicos: Gestão e Negócios, Apoio Escolar, Hospitalidade e Lazer e Produção Cultural e Design.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" pitchFamily="18" charset="0"/>
                          <a:ea typeface="Calibri"/>
                          <a:cs typeface="Times New Roman"/>
                        </a:rPr>
                        <a:t>Cursos Superiores de Tecnologia nas áreas de Gestão e Negócios, Apoio Escolar, Hospitalidade e Lazer, Produção Cultural e Design.</a:t>
                      </a:r>
                      <a:endParaRPr lang="pt-BR" sz="1300" b="1" u="non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" pitchFamily="18" charset="0"/>
                        <a:ea typeface="Calibri"/>
                        <a:cs typeface="Times New Roman"/>
                      </a:endParaRPr>
                    </a:p>
                  </a:txBody>
                  <a:tcPr marL="47227" marR="472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008000"/>
                </a:solidFill>
              </a:rPr>
              <a:t>O Plano de Trabalho ENADE</a:t>
            </a:r>
            <a:endParaRPr lang="pt-BR" b="1" dirty="0">
              <a:solidFill>
                <a:srgbClr val="008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8229600" cy="475252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2800" dirty="0" smtClean="0">
                <a:solidFill>
                  <a:schemeClr val="bg1"/>
                </a:solidFill>
              </a:rPr>
              <a:t>	Todos os cursos de graduação do IFPA deverão apresentar o Plano de Trabalho ENADE à apreciação da Direção de Ensino do campus até 60 (sessenta) dias após a publicação da nota ENADE do mesmo, por meio de processo</a:t>
            </a:r>
            <a:r>
              <a:rPr lang="pt-BR" sz="2800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r>
              <a:rPr lang="pt-BR" sz="2800" dirty="0">
                <a:solidFill>
                  <a:schemeClr val="bg1"/>
                </a:solidFill>
              </a:rPr>
              <a:t>	</a:t>
            </a:r>
            <a:r>
              <a:rPr lang="pt-BR" sz="2800" dirty="0" smtClean="0">
                <a:solidFill>
                  <a:schemeClr val="bg1"/>
                </a:solidFill>
              </a:rPr>
              <a:t>Aberto processo a todos os campi com cursos de graduação que precisam elaborar o Plano de Trabalho </a:t>
            </a:r>
            <a:r>
              <a:rPr lang="pt-BR" sz="2800" dirty="0" err="1" smtClean="0">
                <a:solidFill>
                  <a:schemeClr val="bg1"/>
                </a:solidFill>
              </a:rPr>
              <a:t>Enade</a:t>
            </a:r>
            <a:r>
              <a:rPr lang="pt-BR" sz="2800" dirty="0" smtClean="0">
                <a:solidFill>
                  <a:schemeClr val="bg1"/>
                </a:solidFill>
              </a:rPr>
              <a:t>.</a:t>
            </a:r>
            <a:endParaRPr lang="pt-BR" sz="28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pt-BR" sz="2800" dirty="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336600"/>
                </a:solidFill>
              </a:rPr>
              <a:t>CURSOS QUE PRECISAM FAZER O PLANO DE TRABALHO ENADE</a:t>
            </a:r>
            <a:endParaRPr lang="pt-BR" b="1" dirty="0">
              <a:solidFill>
                <a:srgbClr val="3366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/>
          <a:lstStyle/>
          <a:p>
            <a:pPr algn="just"/>
            <a:r>
              <a:rPr lang="en-US" dirty="0" err="1" smtClean="0"/>
              <a:t>Resultados</a:t>
            </a:r>
            <a:r>
              <a:rPr lang="en-US" dirty="0" smtClean="0"/>
              <a:t> </a:t>
            </a:r>
            <a:r>
              <a:rPr lang="en-US" dirty="0"/>
              <a:t>do </a:t>
            </a:r>
            <a:r>
              <a:rPr lang="en-US" dirty="0" err="1"/>
              <a:t>Enade</a:t>
            </a:r>
            <a:r>
              <a:rPr lang="en-US" dirty="0"/>
              <a:t> 2017 </a:t>
            </a:r>
            <a:r>
              <a:rPr lang="en-US" dirty="0" err="1" smtClean="0"/>
              <a:t>divulgados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final de 2018 </a:t>
            </a:r>
            <a:r>
              <a:rPr lang="en-US" dirty="0" err="1" smtClean="0"/>
              <a:t>aos</a:t>
            </a:r>
            <a:r>
              <a:rPr lang="en-US" dirty="0" smtClean="0"/>
              <a:t> </a:t>
            </a:r>
            <a:r>
              <a:rPr lang="en-US" dirty="0" err="1" smtClean="0"/>
              <a:t>curso</a:t>
            </a:r>
            <a:r>
              <a:rPr lang="en-US" dirty="0" smtClean="0"/>
              <a:t> do </a:t>
            </a:r>
            <a:r>
              <a:rPr lang="en-US" dirty="0" err="1" smtClean="0"/>
              <a:t>Ciclo</a:t>
            </a:r>
            <a:r>
              <a:rPr lang="en-US" dirty="0" smtClean="0"/>
              <a:t> Azul (</a:t>
            </a:r>
            <a:r>
              <a:rPr lang="en-US" dirty="0" err="1" smtClean="0"/>
              <a:t>licenciaturas</a:t>
            </a:r>
            <a:r>
              <a:rPr lang="en-US" dirty="0"/>
              <a:t>, </a:t>
            </a:r>
            <a:r>
              <a:rPr lang="en-US" dirty="0" err="1" smtClean="0"/>
              <a:t>engenharias</a:t>
            </a:r>
            <a:r>
              <a:rPr lang="en-US" dirty="0" smtClean="0"/>
              <a:t> </a:t>
            </a:r>
            <a:r>
              <a:rPr lang="en-US" dirty="0"/>
              <a:t>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cursos</a:t>
            </a:r>
            <a:r>
              <a:rPr lang="en-US" dirty="0"/>
              <a:t> de </a:t>
            </a:r>
            <a:r>
              <a:rPr lang="en-US" dirty="0" err="1"/>
              <a:t>tecnologia</a:t>
            </a:r>
            <a:r>
              <a:rPr lang="en-US" dirty="0"/>
              <a:t> do </a:t>
            </a:r>
            <a:r>
              <a:rPr lang="en-US" dirty="0" err="1"/>
              <a:t>eixo</a:t>
            </a:r>
            <a:r>
              <a:rPr lang="en-US" dirty="0"/>
              <a:t> de </a:t>
            </a:r>
            <a:r>
              <a:rPr lang="en-US" dirty="0" err="1"/>
              <a:t>informação</a:t>
            </a:r>
            <a:r>
              <a:rPr lang="en-US" dirty="0"/>
              <a:t> e </a:t>
            </a:r>
            <a:r>
              <a:rPr lang="en-US" dirty="0" err="1" smtClean="0"/>
              <a:t>comunicação</a:t>
            </a:r>
            <a:r>
              <a:rPr lang="en-US" dirty="0" smtClean="0"/>
              <a:t>),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quais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, a </a:t>
            </a:r>
            <a:r>
              <a:rPr lang="en-US" dirty="0" err="1"/>
              <a:t>partir</a:t>
            </a:r>
            <a:r>
              <a:rPr lang="en-US" dirty="0"/>
              <a:t> dos </a:t>
            </a:r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obtidos</a:t>
            </a:r>
            <a:r>
              <a:rPr lang="en-US" dirty="0"/>
              <a:t> </a:t>
            </a:r>
            <a:r>
              <a:rPr lang="en-US" dirty="0" err="1" smtClean="0"/>
              <a:t>elaborar</a:t>
            </a:r>
            <a:r>
              <a:rPr lang="en-US" dirty="0" smtClean="0"/>
              <a:t> </a:t>
            </a:r>
            <a:r>
              <a:rPr lang="en-US" dirty="0"/>
              <a:t>um novo Plano de </a:t>
            </a:r>
            <a:r>
              <a:rPr lang="en-US" dirty="0" err="1"/>
              <a:t>Trabalho</a:t>
            </a:r>
            <a:r>
              <a:rPr lang="en-US" dirty="0"/>
              <a:t> </a:t>
            </a:r>
            <a:r>
              <a:rPr lang="en-US" dirty="0" err="1"/>
              <a:t>Enade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o </a:t>
            </a:r>
            <a:r>
              <a:rPr lang="en-US" dirty="0" err="1"/>
              <a:t>triênio</a:t>
            </a:r>
            <a:r>
              <a:rPr lang="en-US" dirty="0"/>
              <a:t> 2019-2021.</a:t>
            </a:r>
            <a:endParaRPr lang="pt-BR" dirty="0"/>
          </a:p>
          <a:p>
            <a:r>
              <a:rPr lang="en-US" dirty="0" err="1" smtClean="0"/>
              <a:t>Criação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novos</a:t>
            </a:r>
            <a:r>
              <a:rPr lang="en-US" dirty="0"/>
              <a:t> </a:t>
            </a:r>
            <a:r>
              <a:rPr lang="en-US" dirty="0" err="1"/>
              <a:t>cursos</a:t>
            </a:r>
            <a:r>
              <a:rPr lang="en-US" dirty="0"/>
              <a:t> de </a:t>
            </a:r>
            <a:r>
              <a:rPr lang="en-US" dirty="0" err="1" smtClean="0"/>
              <a:t>graduação</a:t>
            </a:r>
            <a:r>
              <a:rPr lang="en-US" dirty="0" smtClean="0"/>
              <a:t>.</a:t>
            </a:r>
            <a:endParaRPr lang="pt-BR" dirty="0"/>
          </a:p>
          <a:p>
            <a:pPr algn="just"/>
            <a:r>
              <a:rPr lang="en-US" dirty="0" err="1" smtClean="0"/>
              <a:t>Cursos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ainda</a:t>
            </a:r>
            <a:r>
              <a:rPr lang="en-US" dirty="0" smtClean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encaminharam</a:t>
            </a:r>
            <a:r>
              <a:rPr lang="en-US" dirty="0"/>
              <a:t> a </a:t>
            </a:r>
            <a:r>
              <a:rPr lang="en-US" dirty="0" err="1"/>
              <a:t>portaria</a:t>
            </a:r>
            <a:r>
              <a:rPr lang="en-US" dirty="0"/>
              <a:t> da </a:t>
            </a:r>
            <a:r>
              <a:rPr lang="en-US" dirty="0" err="1"/>
              <a:t>Comissão</a:t>
            </a:r>
            <a:r>
              <a:rPr lang="en-US" dirty="0"/>
              <a:t> de </a:t>
            </a:r>
            <a:r>
              <a:rPr lang="en-US" dirty="0" err="1"/>
              <a:t>Trabalho</a:t>
            </a:r>
            <a:r>
              <a:rPr lang="en-US" dirty="0"/>
              <a:t> </a:t>
            </a:r>
            <a:r>
              <a:rPr lang="en-US" dirty="0" err="1"/>
              <a:t>Enade</a:t>
            </a:r>
            <a:r>
              <a:rPr lang="en-US" dirty="0"/>
              <a:t> e/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enviaram</a:t>
            </a:r>
            <a:r>
              <a:rPr lang="en-US" dirty="0"/>
              <a:t>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Planos</a:t>
            </a:r>
            <a:r>
              <a:rPr lang="en-US" dirty="0"/>
              <a:t> de </a:t>
            </a:r>
            <a:r>
              <a:rPr lang="en-US" dirty="0" err="1"/>
              <a:t>Trabalho</a:t>
            </a:r>
            <a:r>
              <a:rPr lang="en-US" dirty="0"/>
              <a:t> </a:t>
            </a:r>
            <a:r>
              <a:rPr lang="en-US" dirty="0" err="1"/>
              <a:t>Enade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a </a:t>
            </a:r>
            <a:r>
              <a:rPr lang="en-US" dirty="0" smtClean="0"/>
              <a:t>PROEN.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1263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28323596"/>
              </p:ext>
            </p:extLst>
          </p:nvPr>
        </p:nvGraphicFramePr>
        <p:xfrm>
          <a:off x="323528" y="404664"/>
          <a:ext cx="8568952" cy="6096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28192"/>
                <a:gridCol w="6840760"/>
              </a:tblGrid>
              <a:tr h="159173">
                <a:tc>
                  <a:txBody>
                    <a:bodyPr/>
                    <a:lstStyle/>
                    <a:p>
                      <a:pPr marL="193675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CAMPUS</a:t>
                      </a:r>
                      <a:endParaRPr lang="pt-BR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584835" marR="57785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CURSOS</a:t>
                      </a:r>
                      <a:endParaRPr lang="pt-BR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rgbClr val="008000"/>
                    </a:solidFill>
                  </a:tcPr>
                </a:tc>
              </a:tr>
              <a:tr h="236104">
                <a:tc>
                  <a:txBody>
                    <a:bodyPr/>
                    <a:lstStyle/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Abaetetuba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Ciências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Biológicas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98599">
                <a:tc>
                  <a:txBody>
                    <a:bodyPr/>
                    <a:lstStyle/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Altamira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Tecnologia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Análise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Desenvolvimento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Sistemas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76415">
                <a:tc rowSpan="12">
                  <a:txBody>
                    <a:bodyPr/>
                    <a:lstStyle/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Belém</a:t>
                      </a:r>
                      <a:endParaRPr lang="pt-BR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Geografia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84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Letras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– L.P. 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9100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Ciências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Biológicas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44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Física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77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Matemática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90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Química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304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Pedagogia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57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Tecnologia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Eletrotécnica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Industrial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83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Tecnologia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Sistema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Telecomunicações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0028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Tecnologia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Análise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Desenvolvimento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Sistemas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43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Engenharia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Controle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Automação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63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Engenharia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Materiais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0394">
                <a:tc rowSpan="5">
                  <a:txBody>
                    <a:bodyPr/>
                    <a:lstStyle/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Bragança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Física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238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Ciências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Biológicas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172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Educação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do Campo,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917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858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Tecnologia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Gestão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Ambiental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503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Tecnologia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Agroecologia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5523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05491642"/>
              </p:ext>
            </p:extLst>
          </p:nvPr>
        </p:nvGraphicFramePr>
        <p:xfrm>
          <a:off x="179512" y="980728"/>
          <a:ext cx="8712968" cy="4572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00200"/>
                <a:gridCol w="6912768"/>
              </a:tblGrid>
              <a:tr h="198966">
                <a:tc>
                  <a:txBody>
                    <a:bodyPr/>
                    <a:lstStyle/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Breves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Educação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do Campo,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3046">
                <a:tc rowSpan="4">
                  <a:txBody>
                    <a:bodyPr/>
                    <a:lstStyle/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Castanhal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Informática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503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Agronomia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790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Engenharia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Pesca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10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Engenharia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Alimentos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4374">
                <a:tc>
                  <a:txBody>
                    <a:bodyPr/>
                    <a:lstStyle/>
                    <a:p>
                      <a:pPr marL="68580" marR="117475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Conceição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do Araguaia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História,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7078">
                <a:tc rowSpan="2">
                  <a:txBody>
                    <a:bodyPr/>
                    <a:lstStyle/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Itaituba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Ciências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Biológicas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319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Tecnologia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Análise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Desenvolvimento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Sistemas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73099">
                <a:tc rowSpan="2">
                  <a:txBody>
                    <a:bodyPr/>
                    <a:lstStyle/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Marabá Rural</a:t>
                      </a:r>
                      <a:endParaRPr lang="pt-BR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Educação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do Campo,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57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Tecnologia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Agroecologia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8404">
                <a:tc>
                  <a:txBody>
                    <a:bodyPr/>
                    <a:lstStyle/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Santarém</a:t>
                      </a:r>
                      <a:endParaRPr lang="pt-BR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Engenharia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Civil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1721">
                <a:tc rowSpan="3">
                  <a:txBody>
                    <a:bodyPr/>
                    <a:lstStyle/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Tucuruí</a:t>
                      </a:r>
                      <a:endParaRPr lang="pt-BR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Ciências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Biológicas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8371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9017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Engenharia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Sanitária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Ambiental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77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 marR="368935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Tecnologia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em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Redes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Computadores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625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85800" y="1428736"/>
            <a:ext cx="7772400" cy="1470025"/>
          </a:xfrm>
        </p:spPr>
        <p:txBody>
          <a:bodyPr/>
          <a:lstStyle/>
          <a:p>
            <a:r>
              <a:rPr lang="pt-BR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  <a:endParaRPr lang="pt-BR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2627784" y="4941168"/>
            <a:ext cx="6400800" cy="1368152"/>
          </a:xfrm>
        </p:spPr>
        <p:txBody>
          <a:bodyPr>
            <a:normAutofit/>
          </a:bodyPr>
          <a:lstStyle/>
          <a:p>
            <a:pPr algn="r"/>
            <a:r>
              <a:rPr lang="pt-BR" dirty="0" smtClean="0"/>
              <a:t>Contatos:</a:t>
            </a:r>
          </a:p>
          <a:p>
            <a:pPr algn="r"/>
            <a:r>
              <a:rPr lang="pt-BR" dirty="0" smtClean="0">
                <a:hlinkClick r:id="rId2"/>
              </a:rPr>
              <a:t>dai.prodin@ifpa.edu.br</a:t>
            </a:r>
            <a:endParaRPr lang="pt-BR" dirty="0" smtClean="0"/>
          </a:p>
          <a:p>
            <a:pPr algn="r"/>
            <a:r>
              <a:rPr lang="pt-BR" dirty="0" smtClean="0">
                <a:hlinkClick r:id="rId3"/>
              </a:rPr>
              <a:t>superior.proen@ifpa.edu.br</a:t>
            </a:r>
            <a:endParaRPr lang="pt-BR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SINAES (Lei 10.861/2004)</a:t>
            </a:r>
            <a:endParaRPr lang="pt-BR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Finalidades:</a:t>
            </a:r>
          </a:p>
          <a:p>
            <a:pPr lvl="1"/>
            <a:r>
              <a:rPr lang="pt-BR" dirty="0" smtClean="0"/>
              <a:t>à melhoria da qualidade da educação superior;</a:t>
            </a:r>
          </a:p>
          <a:p>
            <a:pPr lvl="1"/>
            <a:r>
              <a:rPr lang="pt-BR" dirty="0" smtClean="0"/>
              <a:t>à orientação da expansão de sua oferta;</a:t>
            </a:r>
          </a:p>
          <a:p>
            <a:pPr lvl="1"/>
            <a:r>
              <a:rPr lang="pt-BR" dirty="0" smtClean="0"/>
              <a:t>ao aumento permanente da sua eficácia institucional e efetividade acadêmica e social;</a:t>
            </a:r>
          </a:p>
          <a:p>
            <a:pPr lvl="1"/>
            <a:r>
              <a:rPr lang="pt-BR" dirty="0" smtClean="0"/>
              <a:t>ao aprofundamento dos compromissos e responsabilidades sociais das instituições de educação superior, por meio da valorização de sua missão pública, da promoção dos valores democráticos, do respeito à diferença e à diversidade, da afirmação da autonomia e da identidade institucional.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336600"/>
                </a:solidFill>
              </a:rPr>
              <a:t>O ENADE</a:t>
            </a:r>
            <a:endParaRPr lang="pt-BR" b="1" dirty="0">
              <a:solidFill>
                <a:srgbClr val="3366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O </a:t>
            </a:r>
            <a:r>
              <a:rPr lang="pt-BR" dirty="0" err="1" smtClean="0"/>
              <a:t>Enade</a:t>
            </a:r>
            <a:r>
              <a:rPr lang="pt-BR" dirty="0" smtClean="0"/>
              <a:t> é componente curricular obrigatório, conforme determina o § 5º do artigo 5º da Lei n° 10.861, de 14 de abril de 2004, sendo a regularidade do estudante perante o Exame condição necessária para a conclusão do curso de graduação.</a:t>
            </a: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Componentes Principais e Instrumentos de Avaliação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105188"/>
              </p:ext>
            </p:extLst>
          </p:nvPr>
        </p:nvGraphicFramePr>
        <p:xfrm>
          <a:off x="-612576" y="1651719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5076056" y="2795444"/>
            <a:ext cx="40719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Legenda:</a:t>
            </a:r>
          </a:p>
          <a:p>
            <a:r>
              <a:rPr lang="pt-BR" sz="1200" dirty="0" smtClean="0"/>
              <a:t>SINAES – Sistema Nacional de Avaliação da Educação Superior;</a:t>
            </a:r>
          </a:p>
          <a:p>
            <a:r>
              <a:rPr lang="pt-BR" sz="1200" dirty="0" smtClean="0"/>
              <a:t>ENADE – Exame Nacional de Desempenho de Estudantes;</a:t>
            </a:r>
          </a:p>
          <a:p>
            <a:r>
              <a:rPr lang="pt-BR" sz="1200" dirty="0" smtClean="0"/>
              <a:t>IGC – Índice Geral de Cursos Avaliados da Instituição;</a:t>
            </a:r>
          </a:p>
          <a:p>
            <a:r>
              <a:rPr lang="pt-BR" sz="1200" dirty="0" smtClean="0"/>
              <a:t>CI – Conceito Institucional;</a:t>
            </a:r>
          </a:p>
          <a:p>
            <a:r>
              <a:rPr lang="pt-BR" sz="1200" dirty="0" smtClean="0"/>
              <a:t>CPC – Conceito Preliminar de Curso;</a:t>
            </a:r>
          </a:p>
          <a:p>
            <a:r>
              <a:rPr lang="pt-BR" sz="1200" dirty="0" smtClean="0"/>
              <a:t>CC – Conceito de Curso;</a:t>
            </a:r>
          </a:p>
          <a:p>
            <a:r>
              <a:rPr lang="pt-BR" sz="1200" dirty="0" smtClean="0"/>
              <a:t>CE – Conceito ENADE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06338A7-EABE-4331-A68E-E5C18B962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006338A7-EABE-4331-A68E-E5C18B962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006338A7-EABE-4331-A68E-E5C18B962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3904A4-3CB2-4877-ADCE-D1F4C5089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5E3904A4-3CB2-4877-ADCE-D1F4C5089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5E3904A4-3CB2-4877-ADCE-D1F4C5089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5AAE4D7-829A-4E5A-8A04-ACB6ED808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85AAE4D7-829A-4E5A-8A04-ACB6ED808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85AAE4D7-829A-4E5A-8A04-ACB6ED808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F8D94D2-7F0F-495E-970B-C89E6E14A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F8D94D2-7F0F-495E-970B-C89E6E14A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F8D94D2-7F0F-495E-970B-C89E6E14A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467BA5-DA34-4DFA-92A2-3CB2DABA3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9D467BA5-DA34-4DFA-92A2-3CB2DABA3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9D467BA5-DA34-4DFA-92A2-3CB2DABA3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3FB1D8C-141D-4235-9809-27281833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23FB1D8C-141D-4235-9809-27281833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23FB1D8C-141D-4235-9809-27281833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9B8A6E-1555-4E32-8856-28D9E2C82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8B9B8A6E-1555-4E32-8856-28D9E2C82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8B9B8A6E-1555-4E32-8856-28D9E2C82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Relação Entre os Indicadores de Qualidade</a:t>
            </a:r>
            <a:endParaRPr lang="pt-BR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428728" y="5857892"/>
            <a:ext cx="59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 ENADE é o principal subsídio para o cálculo dos demais indicadores de qualidade da IES!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45C912-EFF3-406B-B577-D4EB0DF95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F45C912-EFF3-406B-B577-D4EB0DF95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F45C912-EFF3-406B-B577-D4EB0DF95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4B7984-8D05-47D4-BD2E-CE9F21EA6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F4B7984-8D05-47D4-BD2E-CE9F21EA6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F4B7984-8D05-47D4-BD2E-CE9F21EA6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E6B14A-2E35-49E8-8ECE-5E43D335F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84E6B14A-2E35-49E8-8ECE-5E43D335F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84E6B14A-2E35-49E8-8ECE-5E43D335F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F6CA22-4941-437D-8ACF-5DD13659F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C5F6CA22-4941-437D-8ACF-5DD13659F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C5F6CA22-4941-437D-8ACF-5DD13659F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C926F6-175B-42D0-BA23-0154B8DC9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2FC926F6-175B-42D0-BA23-0154B8DC9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2FC926F6-175B-42D0-BA23-0154B8DC9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7752B3-078E-4430-AC17-937A3A018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A17752B3-078E-4430-AC17-937A3A018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A17752B3-078E-4430-AC17-937A3A018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Composição do CPC</a:t>
            </a:r>
            <a:endParaRPr lang="pt-BR" sz="40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78645938"/>
              </p:ext>
            </p:extLst>
          </p:nvPr>
        </p:nvGraphicFramePr>
        <p:xfrm>
          <a:off x="457200" y="1600200"/>
          <a:ext cx="8227940" cy="49042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75641"/>
                <a:gridCol w="3815255"/>
                <a:gridCol w="1135117"/>
                <a:gridCol w="1101927"/>
              </a:tblGrid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DIMENSÃO</a:t>
                      </a:r>
                      <a:endParaRPr lang="pt-BR" sz="1600" dirty="0"/>
                    </a:p>
                  </a:txBody>
                  <a:tcPr marL="75674" marR="75674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COMPONENTES</a:t>
                      </a:r>
                      <a:endParaRPr lang="pt-BR" sz="1600" dirty="0"/>
                    </a:p>
                  </a:txBody>
                  <a:tcPr marL="75674" marR="75674" anchor="ctr">
                    <a:solidFill>
                      <a:srgbClr val="008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PESOS</a:t>
                      </a:r>
                      <a:endParaRPr lang="pt-BR" sz="1600" dirty="0"/>
                    </a:p>
                  </a:txBody>
                  <a:tcPr marL="75674" marR="75674" anchor="ctr"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85698">
                <a:tc row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Desempenho dos Estudantes</a:t>
                      </a:r>
                      <a:endParaRPr lang="pt-BR" sz="1600" dirty="0"/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Nota dos Concluintes no </a:t>
                      </a:r>
                      <a:r>
                        <a:rPr lang="pt-BR" sz="1600" dirty="0" err="1" smtClean="0"/>
                        <a:t>Enade</a:t>
                      </a:r>
                      <a:r>
                        <a:rPr lang="pt-BR" sz="1600" dirty="0" smtClean="0"/>
                        <a:t> (NC)</a:t>
                      </a:r>
                      <a:endParaRPr lang="pt-BR" sz="1600" dirty="0">
                        <a:solidFill>
                          <a:srgbClr val="FF0000"/>
                        </a:solidFill>
                      </a:endParaRPr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20,0%</a:t>
                      </a:r>
                      <a:endParaRPr lang="pt-BR" sz="1600" dirty="0">
                        <a:solidFill>
                          <a:srgbClr val="FF0000"/>
                        </a:solidFill>
                      </a:endParaRPr>
                    </a:p>
                  </a:txBody>
                  <a:tcPr marL="75674" marR="75674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55,0%</a:t>
                      </a:r>
                      <a:endParaRPr lang="pt-BR" sz="1600" dirty="0">
                        <a:solidFill>
                          <a:srgbClr val="FF0000"/>
                        </a:solidFill>
                      </a:endParaRPr>
                    </a:p>
                  </a:txBody>
                  <a:tcPr marL="75674" marR="75674" anchor="ctr"/>
                </a:tc>
              </a:tr>
              <a:tr h="614306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Nota do Indicador da Diferença entre os Desempenhos Observado e Esperado (NIDD)</a:t>
                      </a:r>
                      <a:endParaRPr lang="pt-BR" sz="1600" dirty="0">
                        <a:solidFill>
                          <a:srgbClr val="FF0000"/>
                        </a:solidFill>
                      </a:endParaRPr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35,0%</a:t>
                      </a:r>
                      <a:endParaRPr lang="pt-BR" sz="1600" dirty="0">
                        <a:solidFill>
                          <a:srgbClr val="FF0000"/>
                        </a:solidFill>
                      </a:endParaRPr>
                    </a:p>
                  </a:txBody>
                  <a:tcPr marL="75674" marR="75674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</a:tr>
              <a:tr h="400008"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kern="1200" dirty="0" smtClean="0"/>
                        <a:t>Corpo Docente</a:t>
                      </a:r>
                      <a:endParaRPr lang="pt-B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Nota de Proporção de Mestres (NM)</a:t>
                      </a:r>
                      <a:endParaRPr lang="pt-BR" sz="1600" dirty="0"/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7,5%</a:t>
                      </a:r>
                      <a:endParaRPr lang="pt-BR" sz="1600" dirty="0"/>
                    </a:p>
                  </a:txBody>
                  <a:tcPr marL="75674" marR="75674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30,0%</a:t>
                      </a:r>
                      <a:endParaRPr lang="pt-B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674" marR="75674" anchor="ctr"/>
                </a:tc>
              </a:tr>
              <a:tr h="199988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kern="1200" dirty="0" smtClean="0"/>
                        <a:t>Nota de Proporção de Doutores (ND)</a:t>
                      </a:r>
                      <a:endParaRPr lang="pt-B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kern="1200" dirty="0" smtClean="0"/>
                        <a:t>15,0%</a:t>
                      </a:r>
                      <a:endParaRPr lang="pt-B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674" marR="75674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</a:tr>
              <a:tr h="428596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kern="1200" dirty="0" smtClean="0"/>
                        <a:t>Nota de Regime de Trabalho (NR)</a:t>
                      </a:r>
                      <a:endParaRPr lang="pt-B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kern="1200" dirty="0" smtClean="0"/>
                        <a:t>7,5%</a:t>
                      </a:r>
                      <a:endParaRPr lang="pt-B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674" marR="75674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</a:tr>
              <a:tr h="585766"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kern="1200" dirty="0" smtClean="0"/>
                        <a:t>Percepção Discente sobre as Condições do Processo Formativo</a:t>
                      </a:r>
                      <a:endParaRPr lang="pt-BR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Nota referente à organização didático-pedagógica (NO)</a:t>
                      </a:r>
                      <a:endParaRPr lang="pt-BR" sz="1600" dirty="0"/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7,5%</a:t>
                      </a:r>
                      <a:endParaRPr lang="pt-BR" sz="1600" dirty="0"/>
                    </a:p>
                  </a:txBody>
                  <a:tcPr marL="75674" marR="75674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15,0%</a:t>
                      </a:r>
                      <a:endParaRPr lang="pt-BR" sz="1600" dirty="0"/>
                    </a:p>
                  </a:txBody>
                  <a:tcPr marL="75674" marR="75674" anchor="ctr"/>
                </a:tc>
              </a:tr>
              <a:tr h="694362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Nota referente à infraestrutura e instalações físicas (NF)</a:t>
                      </a:r>
                      <a:endParaRPr lang="pt-BR" sz="1600" dirty="0"/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5,0%</a:t>
                      </a:r>
                      <a:endParaRPr lang="pt-BR" sz="1600" dirty="0"/>
                    </a:p>
                  </a:txBody>
                  <a:tcPr marL="75674" marR="75674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</a:tr>
              <a:tr h="648630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Nota referente às oportunidades de ampliação da formação acadêmica e profissional (NA)</a:t>
                      </a:r>
                      <a:endParaRPr lang="pt-BR" sz="1600" dirty="0"/>
                    </a:p>
                  </a:txBody>
                  <a:tcPr marL="75674" marR="756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2,5%</a:t>
                      </a:r>
                      <a:endParaRPr lang="pt-BR" sz="1600" dirty="0"/>
                    </a:p>
                  </a:txBody>
                  <a:tcPr marL="75674" marR="75674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7662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Perguntas do Questionário Sócio </a:t>
            </a:r>
            <a:endParaRPr lang="pt-BR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101ACC-59E8-42D5-B409-4A1BB8FD2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3101ACC-59E8-42D5-B409-4A1BB8FD2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3101ACC-59E8-42D5-B409-4A1BB8FD2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622FBD-6E6B-4480-A6BC-F91399C0A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BA622FBD-6E6B-4480-A6BC-F91399C0A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BA622FBD-6E6B-4480-A6BC-F91399C0A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4D9E11-A29C-41D2-9F4E-090595CB4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B14D9E11-A29C-41D2-9F4E-090595CB4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B14D9E11-A29C-41D2-9F4E-090595CB4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89B520-BFF8-4310-8A87-D80DDFEE6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B089B520-BFF8-4310-8A87-D80DDFEE6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B089B520-BFF8-4310-8A87-D80DDFEE6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60322A-CDD3-49A4-A593-121718687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3660322A-CDD3-49A4-A593-121718687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3660322A-CDD3-49A4-A593-121718687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8E8BBF-E9AE-4096-9C94-153F600A71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948E8BBF-E9AE-4096-9C94-153F600A71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948E8BBF-E9AE-4096-9C94-153F600A71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Índice Geral de </a:t>
            </a:r>
            <a:r>
              <a:rPr lang="pt-BR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Cursos (IGC)</a:t>
            </a:r>
            <a:endParaRPr lang="pt-BR" sz="40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2400"/>
              </a:spcAft>
            </a:pPr>
            <a:r>
              <a:rPr lang="pt-BR" sz="2800" dirty="0"/>
              <a:t>O </a:t>
            </a:r>
            <a:r>
              <a:rPr lang="pt-BR" sz="2800" b="1" dirty="0"/>
              <a:t>IGC</a:t>
            </a:r>
            <a:r>
              <a:rPr lang="pt-BR" sz="2800" dirty="0"/>
              <a:t> é uma média ponderada </a:t>
            </a:r>
            <a:r>
              <a:rPr lang="pt-BR" sz="2800" dirty="0" smtClean="0"/>
              <a:t>envolvendo:</a:t>
            </a:r>
          </a:p>
          <a:p>
            <a:pPr lvl="1" algn="just">
              <a:spcAft>
                <a:spcPts val="2400"/>
              </a:spcAft>
            </a:pPr>
            <a:r>
              <a:rPr lang="pt-BR" sz="2400" dirty="0" smtClean="0"/>
              <a:t> </a:t>
            </a:r>
            <a:r>
              <a:rPr lang="pt-BR" sz="2400" dirty="0"/>
              <a:t>as notas contínuas de </a:t>
            </a:r>
            <a:r>
              <a:rPr lang="pt-BR" sz="2400" b="1" dirty="0"/>
              <a:t>Conceitos Preliminares de Curso </a:t>
            </a:r>
            <a:r>
              <a:rPr lang="pt-BR" sz="2400" dirty="0"/>
              <a:t>(NCPC) dos cursos de graduação e </a:t>
            </a:r>
            <a:endParaRPr lang="pt-BR" sz="2400" dirty="0" smtClean="0"/>
          </a:p>
          <a:p>
            <a:pPr lvl="1" algn="just">
              <a:spcAft>
                <a:spcPts val="2400"/>
              </a:spcAft>
            </a:pPr>
            <a:r>
              <a:rPr lang="pt-BR" sz="2400" dirty="0" smtClean="0"/>
              <a:t>os </a:t>
            </a:r>
            <a:r>
              <a:rPr lang="pt-BR" sz="2400" b="1" dirty="0"/>
              <a:t>conceitos </a:t>
            </a:r>
            <a:r>
              <a:rPr lang="pt-BR" sz="2400" b="1" dirty="0" smtClean="0"/>
              <a:t>Capes </a:t>
            </a:r>
            <a:r>
              <a:rPr lang="pt-BR" sz="2400" dirty="0"/>
              <a:t>de programas de pós-graduação stricto sensu da Instituição de Educação Superior (IES). </a:t>
            </a:r>
            <a:endParaRPr lang="pt-BR" sz="2400" dirty="0" smtClean="0"/>
          </a:p>
          <a:p>
            <a:pPr algn="just">
              <a:lnSpc>
                <a:spcPct val="100000"/>
              </a:lnSpc>
              <a:spcAft>
                <a:spcPts val="2400"/>
              </a:spcAft>
            </a:pPr>
            <a:r>
              <a:rPr lang="pt-BR" sz="2800" dirty="0" smtClean="0"/>
              <a:t>A </a:t>
            </a:r>
            <a:r>
              <a:rPr lang="pt-BR" sz="2800" dirty="0"/>
              <a:t>ponderação é feita a partir dos estudantes nos referidos níveis de ensino</a:t>
            </a:r>
            <a:r>
              <a:rPr lang="pt-BR" sz="2800" dirty="0" smtClean="0"/>
              <a:t>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69644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FPA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alcão Envidraçado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IFPA</Template>
  <TotalTime>1696</TotalTime>
  <Words>1684</Words>
  <Application>Microsoft Office PowerPoint</Application>
  <PresentationFormat>Apresentação na tela (4:3)</PresentationFormat>
  <Paragraphs>244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IFPA</vt:lpstr>
      <vt:lpstr>Apresentação do PowerPoint</vt:lpstr>
      <vt:lpstr>Apresentação do PowerPoint</vt:lpstr>
      <vt:lpstr>SINAES (Lei 10.861/2004)</vt:lpstr>
      <vt:lpstr>O ENADE</vt:lpstr>
      <vt:lpstr>Componentes Principais e Instrumentos de Avaliação</vt:lpstr>
      <vt:lpstr>Relação Entre os Indicadores de Qualidade</vt:lpstr>
      <vt:lpstr>Composição do CPC</vt:lpstr>
      <vt:lpstr>Perguntas do Questionário Sócio </vt:lpstr>
      <vt:lpstr>Índice Geral de Cursos (IGC)</vt:lpstr>
      <vt:lpstr>Histórico do IGC do IFPA </vt:lpstr>
      <vt:lpstr>IGC do IFPA (2014-2017)</vt:lpstr>
      <vt:lpstr>Plano de Trabalho ENADE</vt:lpstr>
      <vt:lpstr>Diretrizes</vt:lpstr>
      <vt:lpstr>Objetivos</vt:lpstr>
      <vt:lpstr>Comissão e Plano de Trabalho ENADE</vt:lpstr>
      <vt:lpstr>A Comissão ENADE</vt:lpstr>
      <vt:lpstr>Atores do Processo</vt:lpstr>
      <vt:lpstr>Fluxo Processual</vt:lpstr>
      <vt:lpstr>O CICLO DO SINAES</vt:lpstr>
      <vt:lpstr>Apresentação do PowerPoint</vt:lpstr>
      <vt:lpstr>O Plano de Trabalho ENADE</vt:lpstr>
      <vt:lpstr>CURSOS QUE PRECISAM FAZER O PLANO DE TRABALHO ENADE</vt:lpstr>
      <vt:lpstr>Apresentação do PowerPoint</vt:lpstr>
      <vt:lpstr>Apresentação do PowerPoint</vt:lpstr>
      <vt:lpstr>OBRIGADO!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Autoavaliação do IFPA</dc:title>
  <dc:creator>tiago.vieira</dc:creator>
  <cp:lastModifiedBy>Valdo</cp:lastModifiedBy>
  <cp:revision>161</cp:revision>
  <dcterms:created xsi:type="dcterms:W3CDTF">2016-08-29T20:57:09Z</dcterms:created>
  <dcterms:modified xsi:type="dcterms:W3CDTF">2019-03-21T05:57:34Z</dcterms:modified>
</cp:coreProperties>
</file>