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16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452" r:id="rId3"/>
    <p:sldId id="425" r:id="rId4"/>
    <p:sldId id="303" r:id="rId5"/>
    <p:sldId id="401" r:id="rId6"/>
    <p:sldId id="430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258" r:id="rId18"/>
    <p:sldId id="414" r:id="rId19"/>
    <p:sldId id="476" r:id="rId20"/>
    <p:sldId id="457" r:id="rId21"/>
    <p:sldId id="460" r:id="rId22"/>
    <p:sldId id="360" r:id="rId23"/>
    <p:sldId id="465" r:id="rId24"/>
    <p:sldId id="366" r:id="rId25"/>
    <p:sldId id="466" r:id="rId26"/>
    <p:sldId id="379" r:id="rId27"/>
    <p:sldId id="380" r:id="rId28"/>
    <p:sldId id="444" r:id="rId29"/>
    <p:sldId id="445" r:id="rId30"/>
    <p:sldId id="384" r:id="rId31"/>
    <p:sldId id="385" r:id="rId32"/>
    <p:sldId id="477" r:id="rId33"/>
    <p:sldId id="381" r:id="rId34"/>
    <p:sldId id="382" r:id="rId35"/>
    <p:sldId id="383" r:id="rId36"/>
    <p:sldId id="458" r:id="rId37"/>
    <p:sldId id="392" r:id="rId38"/>
    <p:sldId id="393" r:id="rId39"/>
    <p:sldId id="459" r:id="rId40"/>
    <p:sldId id="397" r:id="rId41"/>
    <p:sldId id="461" r:id="rId42"/>
    <p:sldId id="399" r:id="rId43"/>
    <p:sldId id="462" r:id="rId44"/>
    <p:sldId id="352" r:id="rId45"/>
    <p:sldId id="453" r:id="rId46"/>
    <p:sldId id="416" r:id="rId47"/>
    <p:sldId id="354" r:id="rId48"/>
    <p:sldId id="468" r:id="rId49"/>
    <p:sldId id="480" r:id="rId50"/>
    <p:sldId id="387" r:id="rId51"/>
    <p:sldId id="471" r:id="rId52"/>
    <p:sldId id="469" r:id="rId53"/>
    <p:sldId id="454" r:id="rId54"/>
    <p:sldId id="470" r:id="rId55"/>
    <p:sldId id="478" r:id="rId56"/>
    <p:sldId id="448" r:id="rId57"/>
    <p:sldId id="449" r:id="rId58"/>
    <p:sldId id="455" r:id="rId59"/>
    <p:sldId id="463" r:id="rId60"/>
    <p:sldId id="464" r:id="rId61"/>
    <p:sldId id="450" r:id="rId62"/>
    <p:sldId id="472" r:id="rId63"/>
    <p:sldId id="473" r:id="rId64"/>
    <p:sldId id="348" r:id="rId65"/>
    <p:sldId id="474" r:id="rId66"/>
    <p:sldId id="349" r:id="rId67"/>
    <p:sldId id="301" r:id="rId6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09E9"/>
    <a:srgbClr val="FF00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27" autoAdjust="0"/>
  </p:normalViewPr>
  <p:slideViewPr>
    <p:cSldViewPr>
      <p:cViewPr varScale="1">
        <p:scale>
          <a:sx n="66" d="100"/>
          <a:sy n="66" d="100"/>
        </p:scale>
        <p:origin x="15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mb\PROEN\PROEN\Diretoria\13.%20PROCURADORIA%20INSTITUCIONAL\2019\PNP\Gr&#225;ficos\1.1-Cursos,%20matr&#237;culas,%20ingressant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F:\APRESENTA&#199;&#195;O%20PNP%202019%20-%20RESULTADOS\Gr&#225;ficos\5.3-%20Taxa%20de%20evas&#227;o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PRESENTA&#199;&#195;O%20PNP%202019%20-%20RESULTADOS\Gr&#225;ficos\5.4-%20Efici&#234;ncia%20acad&#234;mica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PRESENTA&#199;&#195;O%20PNP%202019%20-%20RESULTADOS\Gr&#225;ficos\5.5-%20&#205;ndice%20de%20Titula&#231;&#227;o%20do%20corpo%20docente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PRESENTA&#199;&#195;O%20PNP%202019%20-%20RESULTADOS\Gr&#225;ficos\5.6-%20Rela&#231;&#227;o%20Matr&#237;culas%20por%20Professor%20(RAP)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F:\APRESENTA&#199;&#195;O%20PNP%202019%20-%20RESULTADOS\Gr&#225;ficos\5.7-%20Gasto%20Corrente%20por%20Matr&#237;cul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mb\PROEN\PROEN\Diretoria\13.%20PROCURADORIA%20INSTITUCIONAL\2019\PNP\Gr&#225;ficos\1.2-Matr&#237;culas%20por%20tipo%20de%20curso%20e%20Tipo%20de%20ofer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mb\PROEN\PROEN\Diretoria\13.%20PROCURADORIA%20INSTITUCIONAL\2019\PNP\Gr&#225;ficos\1.3-%20Por%20Eixo%20e%20Subeixo%20Tecnol&#243;gic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mb\PROEN\PROEN\Diretoria\13.%20PROCURADORIA%20INSTITUCIONAL\2019\PNP\Gr&#225;ficos\1.4-%20Por%20situa&#231;&#227;o%20de%20matr&#237;cula%20e%20fluxo%20escola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mb\PROEN\PROEN\Diretoria\13.%20PROCURADORIA%20INSTITUCIONAL\2019\PNP\Gr&#225;ficos\2.1-%20Professores%20por%20institui&#231;&#227;o%20-%20Titula&#231;&#227;o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PRESENTA&#199;&#195;O%20PNP%202019%20-%20RESULTADOS\Gr&#225;ficos\2.1-%20Professores%20por%20institui&#231;&#227;o%20-%20Titula&#231;&#227;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PRESENTA&#199;&#195;O%20PNP%202019%20-%20RESULTADOS\Gr&#225;ficos\3.1-%20T&#233;cnico%20Administrativos%20-%20Titula&#231;&#227;o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PRESENTA&#199;&#195;O%20PNP%202019%20-%20RESULTADOS\Gr&#225;ficos\4.1-%20Gastos%20tota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055555555555555E-2"/>
          <c:y val="2.3560840769530453E-2"/>
          <c:w val="0.85986231408573921"/>
          <c:h val="0.87077949785220254"/>
        </c:manualLayout>
      </c:layout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Cursos</c:v>
                </c:pt>
                <c:pt idx="1">
                  <c:v>Matrículas</c:v>
                </c:pt>
                <c:pt idx="2">
                  <c:v>Ingressantes</c:v>
                </c:pt>
                <c:pt idx="3">
                  <c:v>Concluintes</c:v>
                </c:pt>
                <c:pt idx="4">
                  <c:v>Vagas</c:v>
                </c:pt>
                <c:pt idx="5">
                  <c:v>Inscritos</c:v>
                </c:pt>
              </c:strCache>
            </c:strRef>
          </c:cat>
          <c:val>
            <c:numRef>
              <c:f>Plan1!$C$5:$H$5</c:f>
              <c:numCache>
                <c:formatCode>General</c:formatCode>
                <c:ptCount val="6"/>
                <c:pt idx="0">
                  <c:v>527</c:v>
                </c:pt>
                <c:pt idx="1">
                  <c:v>30537</c:v>
                </c:pt>
                <c:pt idx="2">
                  <c:v>8067</c:v>
                </c:pt>
                <c:pt idx="3">
                  <c:v>4350</c:v>
                </c:pt>
                <c:pt idx="4">
                  <c:v>9074</c:v>
                </c:pt>
                <c:pt idx="5">
                  <c:v>88719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D-48CA-A9BB-C76D4AE515A2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1"/>
              <c:layout>
                <c:manualLayout>
                  <c:x val="1.5686276662553206E-2"/>
                  <c:y val="5.11836109271770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22.464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AD-48CA-A9BB-C76D4AE515A2}"/>
                </c:ext>
              </c:extLst>
            </c:dLbl>
            <c:dLbl>
              <c:idx val="2"/>
              <c:layout>
                <c:manualLayout>
                  <c:x val="8.714598145862883E-3"/>
                  <c:y val="7.67754163907655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AD-48CA-A9BB-C76D4AE515A2}"/>
                </c:ext>
              </c:extLst>
            </c:dLbl>
            <c:dLbl>
              <c:idx val="3"/>
              <c:layout>
                <c:manualLayout>
                  <c:x val="1.2200300166441962E-2"/>
                  <c:y val="7.677541639076551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4.431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AD-48CA-A9BB-C76D4AE515A2}"/>
                </c:ext>
              </c:extLst>
            </c:dLbl>
            <c:dLbl>
              <c:idx val="4"/>
              <c:layout>
                <c:manualLayout>
                  <c:x val="1.0457517775035462E-2"/>
                  <c:y val="2.5591805463589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AD-48CA-A9BB-C76D4AE515A2}"/>
                </c:ext>
              </c:extLst>
            </c:dLbl>
            <c:dLbl>
              <c:idx val="5"/>
              <c:layout>
                <c:manualLayout>
                  <c:x val="1.0457517775035462E-2"/>
                  <c:y val="2.55918054635885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AD-48CA-A9BB-C76D4AE515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Cursos</c:v>
                </c:pt>
                <c:pt idx="1">
                  <c:v>Matrículas</c:v>
                </c:pt>
                <c:pt idx="2">
                  <c:v>Ingressantes</c:v>
                </c:pt>
                <c:pt idx="3">
                  <c:v>Concluintes</c:v>
                </c:pt>
                <c:pt idx="4">
                  <c:v>Vagas</c:v>
                </c:pt>
                <c:pt idx="5">
                  <c:v>Inscritos</c:v>
                </c:pt>
              </c:strCache>
            </c:strRef>
          </c:cat>
          <c:val>
            <c:numRef>
              <c:f>Plan1!$C$6:$H$6</c:f>
              <c:numCache>
                <c:formatCode>General</c:formatCode>
                <c:ptCount val="6"/>
                <c:pt idx="0">
                  <c:v>494</c:v>
                </c:pt>
                <c:pt idx="1">
                  <c:v>22461</c:v>
                </c:pt>
                <c:pt idx="2">
                  <c:v>7612</c:v>
                </c:pt>
                <c:pt idx="3">
                  <c:v>4428</c:v>
                </c:pt>
                <c:pt idx="4">
                  <c:v>8149</c:v>
                </c:pt>
                <c:pt idx="5">
                  <c:v>80767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AD-48CA-A9BB-C76D4AE515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87504368"/>
        <c:axId val="187505544"/>
      </c:barChart>
      <c:catAx>
        <c:axId val="187504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187505544"/>
        <c:crosses val="autoZero"/>
        <c:auto val="1"/>
        <c:lblAlgn val="ctr"/>
        <c:lblOffset val="100"/>
        <c:noMultiLvlLbl val="0"/>
      </c:catAx>
      <c:valAx>
        <c:axId val="1875055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75043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Plan1!$P$5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Plan1!$Q$4:$R$4</c:f>
              <c:strCache>
                <c:ptCount val="2"/>
                <c:pt idx="0">
                  <c:v>Vagas</c:v>
                </c:pt>
                <c:pt idx="1">
                  <c:v>Inscritos</c:v>
                </c:pt>
              </c:strCache>
            </c:strRef>
          </c:cat>
          <c:val>
            <c:numRef>
              <c:f>Plan1!$Q$5:$R$5</c:f>
              <c:numCache>
                <c:formatCode>#,##0</c:formatCode>
                <c:ptCount val="2"/>
                <c:pt idx="0">
                  <c:v>9074</c:v>
                </c:pt>
                <c:pt idx="1">
                  <c:v>88719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E5-4031-B3DD-3E6FA32D2586}"/>
            </c:ext>
          </c:extLst>
        </c:ser>
        <c:ser>
          <c:idx val="1"/>
          <c:order val="1"/>
          <c:tx>
            <c:strRef>
              <c:f>Plan1!$P$6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Plan1!$Q$4:$R$4</c:f>
              <c:strCache>
                <c:ptCount val="2"/>
                <c:pt idx="0">
                  <c:v>Vagas</c:v>
                </c:pt>
                <c:pt idx="1">
                  <c:v>Inscritos</c:v>
                </c:pt>
              </c:strCache>
            </c:strRef>
          </c:cat>
          <c:val>
            <c:numRef>
              <c:f>Plan1!$Q$6:$R$6</c:f>
              <c:numCache>
                <c:formatCode>#,##0</c:formatCode>
                <c:ptCount val="2"/>
                <c:pt idx="0">
                  <c:v>8149</c:v>
                </c:pt>
                <c:pt idx="1">
                  <c:v>80767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E5-4031-B3DD-3E6FA32D25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9405376"/>
        <c:axId val="209405768"/>
      </c:barChart>
      <c:catAx>
        <c:axId val="20940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405768"/>
        <c:crosses val="autoZero"/>
        <c:auto val="1"/>
        <c:lblAlgn val="ctr"/>
        <c:lblOffset val="100"/>
        <c:noMultiLvlLbl val="0"/>
      </c:catAx>
      <c:valAx>
        <c:axId val="20940576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9405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1"/>
              <c:layout>
                <c:manualLayout>
                  <c:x val="-1.5345268542199487E-2"/>
                  <c:y val="1.0038670251908997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00-4D6F-B2E5-538D5AEA66EB}"/>
                </c:ext>
              </c:extLst>
            </c:dLbl>
            <c:dLbl>
              <c:idx val="2"/>
              <c:layout>
                <c:manualLayout>
                  <c:x val="-8.5251491901108273E-3"/>
                  <c:y val="5.47570157426430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00-4D6F-B2E5-538D5AEA66EB}"/>
                </c:ext>
              </c:extLst>
            </c:dLbl>
            <c:dLbl>
              <c:idx val="7"/>
              <c:layout>
                <c:manualLayout>
                  <c:x val="-1.0230179028132997E-2"/>
                  <c:y val="5.47570157426430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00-4D6F-B2E5-538D5AEA66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Plan1!$C$4:$J$4</c:f>
              <c:strCache>
                <c:ptCount val="8"/>
                <c:pt idx="0">
                  <c:v>Total</c:v>
                </c:pt>
                <c:pt idx="1">
                  <c:v>Qualif Profis. (FIC)</c:v>
                </c:pt>
                <c:pt idx="2">
                  <c:v>Técnico</c:v>
                </c:pt>
                <c:pt idx="3">
                  <c:v>Tecnologia</c:v>
                </c:pt>
                <c:pt idx="4">
                  <c:v>Licenciatura</c:v>
                </c:pt>
                <c:pt idx="5">
                  <c:v>Bacharelado</c:v>
                </c:pt>
                <c:pt idx="6">
                  <c:v>Especialização</c:v>
                </c:pt>
                <c:pt idx="7">
                  <c:v>Mestrado Profissional</c:v>
                </c:pt>
              </c:strCache>
            </c:strRef>
          </c:cat>
          <c:val>
            <c:numRef>
              <c:f>Plan1!$C$5:$J$5</c:f>
              <c:numCache>
                <c:formatCode>0.00</c:formatCode>
                <c:ptCount val="8"/>
                <c:pt idx="0">
                  <c:v>9.7799999999999994</c:v>
                </c:pt>
                <c:pt idx="1">
                  <c:v>1.9</c:v>
                </c:pt>
                <c:pt idx="2">
                  <c:v>3.8</c:v>
                </c:pt>
                <c:pt idx="3">
                  <c:v>81.2</c:v>
                </c:pt>
                <c:pt idx="4">
                  <c:v>46.3</c:v>
                </c:pt>
                <c:pt idx="5">
                  <c:v>27</c:v>
                </c:pt>
                <c:pt idx="6">
                  <c:v>5.2</c:v>
                </c:pt>
                <c:pt idx="7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00-4D6F-B2E5-538D5AEA66EB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0"/>
              <c:layout>
                <c:manualLayout>
                  <c:x val="1.0230221222347194E-2"/>
                  <c:y val="-2.1902806297056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00-4D6F-B2E5-538D5AEA66EB}"/>
                </c:ext>
              </c:extLst>
            </c:dLbl>
            <c:dLbl>
              <c:idx val="1"/>
              <c:layout>
                <c:manualLayout>
                  <c:x val="8.791208791208791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00-4D6F-B2E5-538D5AEA66EB}"/>
                </c:ext>
              </c:extLst>
            </c:dLbl>
            <c:dLbl>
              <c:idx val="3"/>
              <c:layout>
                <c:manualLayout>
                  <c:x val="1.0230179028133061E-2"/>
                  <c:y val="-2.73785078713205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300-4D6F-B2E5-538D5AEA66EB}"/>
                </c:ext>
              </c:extLst>
            </c:dLbl>
            <c:dLbl>
              <c:idx val="4"/>
              <c:layout>
                <c:manualLayout>
                  <c:x val="1.1935208866155097E-2"/>
                  <c:y val="-5.47570157426420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00-4D6F-B2E5-538D5AEA66EB}"/>
                </c:ext>
              </c:extLst>
            </c:dLbl>
            <c:dLbl>
              <c:idx val="5"/>
              <c:layout>
                <c:manualLayout>
                  <c:x val="8.5251491901108273E-3"/>
                  <c:y val="2.7378507871321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300-4D6F-B2E5-538D5AEA66EB}"/>
                </c:ext>
              </c:extLst>
            </c:dLbl>
            <c:dLbl>
              <c:idx val="6"/>
              <c:layout>
                <c:manualLayout>
                  <c:x val="6.8201193520886624E-3"/>
                  <c:y val="2.7378507871321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300-4D6F-B2E5-538D5AEA66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Plan1!$C$4:$J$4</c:f>
              <c:strCache>
                <c:ptCount val="8"/>
                <c:pt idx="0">
                  <c:v>Total</c:v>
                </c:pt>
                <c:pt idx="1">
                  <c:v>Qualif Profis. (FIC)</c:v>
                </c:pt>
                <c:pt idx="2">
                  <c:v>Técnico</c:v>
                </c:pt>
                <c:pt idx="3">
                  <c:v>Tecnologia</c:v>
                </c:pt>
                <c:pt idx="4">
                  <c:v>Licenciatura</c:v>
                </c:pt>
                <c:pt idx="5">
                  <c:v>Bacharelado</c:v>
                </c:pt>
                <c:pt idx="6">
                  <c:v>Especialização</c:v>
                </c:pt>
                <c:pt idx="7">
                  <c:v>Mestrado Profissional</c:v>
                </c:pt>
              </c:strCache>
            </c:strRef>
          </c:cat>
          <c:val>
            <c:numRef>
              <c:f>Plan1!$C$6:$J$6</c:f>
              <c:numCache>
                <c:formatCode>0.00</c:formatCode>
                <c:ptCount val="8"/>
                <c:pt idx="0">
                  <c:v>9.91</c:v>
                </c:pt>
                <c:pt idx="1">
                  <c:v>1.94</c:v>
                </c:pt>
                <c:pt idx="2">
                  <c:v>3.93</c:v>
                </c:pt>
                <c:pt idx="3">
                  <c:v>44.65</c:v>
                </c:pt>
                <c:pt idx="4">
                  <c:v>31.77</c:v>
                </c:pt>
                <c:pt idx="5">
                  <c:v>18.7</c:v>
                </c:pt>
                <c:pt idx="6">
                  <c:v>3.18</c:v>
                </c:pt>
                <c:pt idx="7">
                  <c:v>25.7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300-4D6F-B2E5-538D5AEA66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06552"/>
        <c:axId val="209406944"/>
      </c:barChart>
      <c:catAx>
        <c:axId val="209406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09406944"/>
        <c:crosses val="autoZero"/>
        <c:auto val="1"/>
        <c:lblAlgn val="ctr"/>
        <c:lblOffset val="100"/>
        <c:noMultiLvlLbl val="0"/>
      </c:catAx>
      <c:valAx>
        <c:axId val="20940694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0940655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1"/>
              <c:layout>
                <c:manualLayout>
                  <c:x val="-9.4562637695539235E-3"/>
                  <c:y val="6.4205457463884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BD-4463-8DCA-A58E9275462C}"/>
                </c:ext>
              </c:extLst>
            </c:dLbl>
            <c:dLbl>
              <c:idx val="2"/>
              <c:layout>
                <c:manualLayout>
                  <c:x val="6.7544741211099544E-3"/>
                  <c:y val="6.4205457463884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BD-4463-8DCA-A58E9275462C}"/>
                </c:ext>
              </c:extLst>
            </c:dLbl>
            <c:dLbl>
              <c:idx val="3"/>
              <c:layout>
                <c:manualLayout>
                  <c:x val="-6.736883378490045E-4"/>
                  <c:y val="-1.20943392714209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BD-4463-8DCA-A58E9275462C}"/>
                </c:ext>
              </c:extLst>
            </c:dLbl>
            <c:dLbl>
              <c:idx val="5"/>
              <c:layout>
                <c:manualLayout>
                  <c:x val="5.742175765558629E-3"/>
                  <c:y val="1.13475177304964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BD-4463-8DCA-A58E9275462C}"/>
                </c:ext>
              </c:extLst>
            </c:dLbl>
            <c:dLbl>
              <c:idx val="6"/>
              <c:layout>
                <c:manualLayout>
                  <c:x val="-5.8748335899377968E-3"/>
                  <c:y val="-1.86635393980008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BD-4463-8DCA-A58E9275462C}"/>
                </c:ext>
              </c:extLst>
            </c:dLbl>
            <c:dLbl>
              <c:idx val="7"/>
              <c:layout>
                <c:manualLayout>
                  <c:x val="2.0281183948023451E-3"/>
                  <c:y val="5.67375886524808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BD-4463-8DCA-A58E9275462C}"/>
                </c:ext>
              </c:extLst>
            </c:dLbl>
            <c:dLbl>
              <c:idx val="10"/>
              <c:layout>
                <c:manualLayout>
                  <c:x val="-4.5937406124469029E-3"/>
                  <c:y val="-2.08037825059102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BD-4463-8DCA-A58E9275462C}"/>
                </c:ext>
              </c:extLst>
            </c:dLbl>
            <c:dLbl>
              <c:idx val="12"/>
              <c:layout>
                <c:manualLayout>
                  <c:x val="-6.7545168316283741E-3"/>
                  <c:y val="1.56278550287595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BD-4463-8DCA-A58E927546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Plan1!$B$33:$B$50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Avançado Vigia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Cametá</c:v>
                </c:pt>
                <c:pt idx="8">
                  <c:v>Castanhal</c:v>
                </c:pt>
                <c:pt idx="9">
                  <c:v>CDA</c:v>
                </c:pt>
                <c:pt idx="10">
                  <c:v>Itaituba</c:v>
                </c:pt>
                <c:pt idx="11">
                  <c:v>Marabá Ind.</c:v>
                </c:pt>
                <c:pt idx="12">
                  <c:v>Marabá Rur.</c:v>
                </c:pt>
                <c:pt idx="13">
                  <c:v>Óbidos</c:v>
                </c:pt>
                <c:pt idx="14">
                  <c:v>Paragominas</c:v>
                </c:pt>
                <c:pt idx="15">
                  <c:v>Parauapebas</c:v>
                </c:pt>
                <c:pt idx="16">
                  <c:v>Santarém</c:v>
                </c:pt>
                <c:pt idx="17">
                  <c:v>Tucuruí</c:v>
                </c:pt>
              </c:strCache>
            </c:strRef>
          </c:cat>
          <c:val>
            <c:numRef>
              <c:f>Plan1!$C$33:$C$50</c:f>
              <c:numCache>
                <c:formatCode>0.0%</c:formatCode>
                <c:ptCount val="18"/>
                <c:pt idx="0">
                  <c:v>0.51300000000000001</c:v>
                </c:pt>
                <c:pt idx="1">
                  <c:v>0.34100000000000003</c:v>
                </c:pt>
                <c:pt idx="2">
                  <c:v>0.33400000000000002</c:v>
                </c:pt>
                <c:pt idx="3">
                  <c:v>0.23400000000000001</c:v>
                </c:pt>
                <c:pt idx="4">
                  <c:v>0.65600000000000003</c:v>
                </c:pt>
                <c:pt idx="5">
                  <c:v>0.155</c:v>
                </c:pt>
                <c:pt idx="6">
                  <c:v>0.29499999999999998</c:v>
                </c:pt>
                <c:pt idx="7">
                  <c:v>0.20699999999999999</c:v>
                </c:pt>
                <c:pt idx="8">
                  <c:v>0.14299999999999999</c:v>
                </c:pt>
                <c:pt idx="9">
                  <c:v>0.128</c:v>
                </c:pt>
                <c:pt idx="10">
                  <c:v>0.20799999999999999</c:v>
                </c:pt>
                <c:pt idx="11">
                  <c:v>0.33700000000000002</c:v>
                </c:pt>
                <c:pt idx="12">
                  <c:v>0.10199999999999999</c:v>
                </c:pt>
                <c:pt idx="13">
                  <c:v>0.24299999999999999</c:v>
                </c:pt>
                <c:pt idx="14">
                  <c:v>0.39400000000000002</c:v>
                </c:pt>
                <c:pt idx="15">
                  <c:v>0.21099999999999999</c:v>
                </c:pt>
                <c:pt idx="16">
                  <c:v>0.42099999999999999</c:v>
                </c:pt>
                <c:pt idx="17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BD-4463-8DCA-A58E9275462C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0"/>
              <c:layout>
                <c:manualLayout>
                  <c:x val="1.350894824221990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BD-4463-8DCA-A58E9275462C}"/>
                </c:ext>
              </c:extLst>
            </c:dLbl>
            <c:dLbl>
              <c:idx val="1"/>
              <c:layout>
                <c:manualLayout>
                  <c:x val="-2.1054401251475072E-17"/>
                  <c:y val="-1.70212765957446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1BD-4463-8DCA-A58E9275462C}"/>
                </c:ext>
              </c:extLst>
            </c:dLbl>
            <c:dLbl>
              <c:idx val="2"/>
              <c:layout>
                <c:manualLayout>
                  <c:x val="1.4171870645328319E-3"/>
                  <c:y val="8.31183336125544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1BD-4463-8DCA-A58E9275462C}"/>
                </c:ext>
              </c:extLst>
            </c:dLbl>
            <c:dLbl>
              <c:idx val="4"/>
              <c:layout>
                <c:manualLayout>
                  <c:x val="-2.2968703062234935E-3"/>
                  <c:y val="-6.9345140605385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1BD-4463-8DCA-A58E9275462C}"/>
                </c:ext>
              </c:extLst>
            </c:dLbl>
            <c:dLbl>
              <c:idx val="5"/>
              <c:layout>
                <c:manualLayout>
                  <c:x val="2.6319963438164846E-3"/>
                  <c:y val="1.3934215669849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1BD-4463-8DCA-A58E9275462C}"/>
                </c:ext>
              </c:extLst>
            </c:dLbl>
            <c:dLbl>
              <c:idx val="6"/>
              <c:layout>
                <c:manualLayout>
                  <c:x val="6.6183323166215825E-3"/>
                  <c:y val="6.4205804061725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1BD-4463-8DCA-A58E9275462C}"/>
                </c:ext>
              </c:extLst>
            </c:dLbl>
            <c:dLbl>
              <c:idx val="7"/>
              <c:layout>
                <c:manualLayout>
                  <c:x val="9.1874812248938058E-3"/>
                  <c:y val="1.13475177304964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1BD-4463-8DCA-A58E9275462C}"/>
                </c:ext>
              </c:extLst>
            </c:dLbl>
            <c:dLbl>
              <c:idx val="8"/>
              <c:layout>
                <c:manualLayout>
                  <c:x val="-4.7474681526280546E-4"/>
                  <c:y val="1.29897805327524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1BD-4463-8DCA-A58E9275462C}"/>
                </c:ext>
              </c:extLst>
            </c:dLbl>
            <c:dLbl>
              <c:idx val="9"/>
              <c:layout>
                <c:manualLayout>
                  <c:x val="4.8624925238680092E-3"/>
                  <c:y val="9.45626477541357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1BD-4463-8DCA-A58E9275462C}"/>
                </c:ext>
              </c:extLst>
            </c:dLbl>
            <c:dLbl>
              <c:idx val="10"/>
              <c:layout>
                <c:manualLayout>
                  <c:x val="9.1176708360588988E-3"/>
                  <c:y val="1.13475177304964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1BD-4463-8DCA-A58E9275462C}"/>
                </c:ext>
              </c:extLst>
            </c:dLbl>
            <c:dLbl>
              <c:idx val="11"/>
              <c:layout>
                <c:manualLayout>
                  <c:x val="1.12120729290684E-2"/>
                  <c:y val="-1.51300236406620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1BD-4463-8DCA-A58E9275462C}"/>
                </c:ext>
              </c:extLst>
            </c:dLbl>
            <c:dLbl>
              <c:idx val="12"/>
              <c:layout>
                <c:manualLayout>
                  <c:x val="4.593740612446987E-3"/>
                  <c:y val="5.67375886524822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1BD-4463-8DCA-A58E9275462C}"/>
                </c:ext>
              </c:extLst>
            </c:dLbl>
            <c:dLbl>
              <c:idx val="13"/>
              <c:layout>
                <c:manualLayout>
                  <c:x val="1.2158053417997918E-2"/>
                  <c:y val="-4.2803638309256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1BD-4463-8DCA-A58E9275462C}"/>
                </c:ext>
              </c:extLst>
            </c:dLbl>
            <c:dLbl>
              <c:idx val="14"/>
              <c:layout>
                <c:manualLayout>
                  <c:x val="1.2158053417997918E-2"/>
                  <c:y val="4.2803638309256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1BD-4463-8DCA-A58E9275462C}"/>
                </c:ext>
              </c:extLst>
            </c:dLbl>
            <c:dLbl>
              <c:idx val="15"/>
              <c:layout>
                <c:manualLayout>
                  <c:x val="1.080715859377592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1BD-4463-8DCA-A58E9275462C}"/>
                </c:ext>
              </c:extLst>
            </c:dLbl>
            <c:dLbl>
              <c:idx val="16"/>
              <c:layout>
                <c:manualLayout>
                  <c:x val="1.4049973748761815E-2"/>
                  <c:y val="4.77816868636101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1BD-4463-8DCA-A58E9275462C}"/>
                </c:ext>
              </c:extLst>
            </c:dLbl>
            <c:dLbl>
              <c:idx val="17"/>
              <c:layout>
                <c:manualLayout>
                  <c:x val="9.4562637695539374E-3"/>
                  <c:y val="1.28410914927768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F1BD-4463-8DCA-A58E927546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Plan1!$B$33:$B$50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Avançado Vigia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Cametá</c:v>
                </c:pt>
                <c:pt idx="8">
                  <c:v>Castanhal</c:v>
                </c:pt>
                <c:pt idx="9">
                  <c:v>CDA</c:v>
                </c:pt>
                <c:pt idx="10">
                  <c:v>Itaituba</c:v>
                </c:pt>
                <c:pt idx="11">
                  <c:v>Marabá Ind.</c:v>
                </c:pt>
                <c:pt idx="12">
                  <c:v>Marabá Rur.</c:v>
                </c:pt>
                <c:pt idx="13">
                  <c:v>Óbidos</c:v>
                </c:pt>
                <c:pt idx="14">
                  <c:v>Paragominas</c:v>
                </c:pt>
                <c:pt idx="15">
                  <c:v>Parauapebas</c:v>
                </c:pt>
                <c:pt idx="16">
                  <c:v>Santarém</c:v>
                </c:pt>
                <c:pt idx="17">
                  <c:v>Tucuruí</c:v>
                </c:pt>
              </c:strCache>
            </c:strRef>
          </c:cat>
          <c:val>
            <c:numRef>
              <c:f>Plan1!$D$33:$D$50</c:f>
              <c:numCache>
                <c:formatCode>0.0%</c:formatCode>
                <c:ptCount val="18"/>
                <c:pt idx="0">
                  <c:v>0.16500000000000001</c:v>
                </c:pt>
                <c:pt idx="1">
                  <c:v>0.35199999999999998</c:v>
                </c:pt>
                <c:pt idx="2">
                  <c:v>0.219</c:v>
                </c:pt>
                <c:pt idx="3">
                  <c:v>0.37</c:v>
                </c:pt>
                <c:pt idx="4">
                  <c:v>0.16400000000000001</c:v>
                </c:pt>
                <c:pt idx="5">
                  <c:v>0.23599999999999999</c:v>
                </c:pt>
                <c:pt idx="6">
                  <c:v>0.28299999999999997</c:v>
                </c:pt>
                <c:pt idx="7">
                  <c:v>0.26100000000000001</c:v>
                </c:pt>
                <c:pt idx="8">
                  <c:v>8.5999999999999993E-2</c:v>
                </c:pt>
                <c:pt idx="9">
                  <c:v>0.08</c:v>
                </c:pt>
                <c:pt idx="10">
                  <c:v>0.20200000000000001</c:v>
                </c:pt>
                <c:pt idx="11">
                  <c:v>0.14299999999999999</c:v>
                </c:pt>
                <c:pt idx="12">
                  <c:v>0.13</c:v>
                </c:pt>
                <c:pt idx="13">
                  <c:v>7.8E-2</c:v>
                </c:pt>
                <c:pt idx="14">
                  <c:v>0.28000000000000003</c:v>
                </c:pt>
                <c:pt idx="15">
                  <c:v>7.2999999999999995E-2</c:v>
                </c:pt>
                <c:pt idx="16">
                  <c:v>0.24299999999999999</c:v>
                </c:pt>
                <c:pt idx="17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F1BD-4463-8DCA-A58E927546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0467456"/>
        <c:axId val="210467848"/>
      </c:barChart>
      <c:catAx>
        <c:axId val="210467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10467848"/>
        <c:crosses val="autoZero"/>
        <c:auto val="1"/>
        <c:lblAlgn val="ctr"/>
        <c:lblOffset val="100"/>
        <c:noMultiLvlLbl val="0"/>
      </c:catAx>
      <c:valAx>
        <c:axId val="210467848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210467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2674829224601"/>
          <c:y val="8.2518183993400742E-3"/>
          <c:w val="7.2048579831601123E-2"/>
          <c:h val="0.12817519213039266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/>
              <a:t>5.4- Eficiência Acadêmica por Campus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-7.35970490094531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CD-4A68-9CE6-AC99D8746671}"/>
                </c:ext>
              </c:extLst>
            </c:dLbl>
            <c:dLbl>
              <c:idx val="2"/>
              <c:layout>
                <c:manualLayout>
                  <c:x val="-3.6798524504726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CD-4A68-9CE6-AC99D8746671}"/>
                </c:ext>
              </c:extLst>
            </c:dLbl>
            <c:dLbl>
              <c:idx val="3"/>
              <c:layout>
                <c:manualLayout>
                  <c:x val="-7.359704900945327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CD-4A68-9CE6-AC99D8746671}"/>
                </c:ext>
              </c:extLst>
            </c:dLbl>
            <c:dLbl>
              <c:idx val="4"/>
              <c:layout>
                <c:manualLayout>
                  <c:x val="-7.3597049009453278E-3"/>
                  <c:y val="-6.588721995889945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CD-4A68-9CE6-AC99D8746671}"/>
                </c:ext>
              </c:extLst>
            </c:dLbl>
            <c:dLbl>
              <c:idx val="7"/>
              <c:layout>
                <c:manualLayout>
                  <c:x val="-8.5863223844362142E-3"/>
                  <c:y val="-3.59388987783745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CD-4A68-9CE6-AC99D8746671}"/>
                </c:ext>
              </c:extLst>
            </c:dLbl>
            <c:dLbl>
              <c:idx val="8"/>
              <c:layout>
                <c:manualLayout>
                  <c:x val="4.9064699339635507E-3"/>
                  <c:y val="-1.07816696335124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CD-4A68-9CE6-AC99D8746671}"/>
                </c:ext>
              </c:extLst>
            </c:dLbl>
            <c:dLbl>
              <c:idx val="11"/>
              <c:layout>
                <c:manualLayout>
                  <c:x val="-8.586322384436214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CD-4A68-9CE6-AC99D8746671}"/>
                </c:ext>
              </c:extLst>
            </c:dLbl>
            <c:dLbl>
              <c:idx val="16"/>
              <c:layout>
                <c:manualLayout>
                  <c:x val="-1.471940980189065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CD-4A68-9CE6-AC99D87466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Plan1!$B$27:$B$44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Avançado Vigia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Cametá</c:v>
                </c:pt>
                <c:pt idx="8">
                  <c:v>Castanhal</c:v>
                </c:pt>
                <c:pt idx="9">
                  <c:v>CDA</c:v>
                </c:pt>
                <c:pt idx="10">
                  <c:v>Itaituba</c:v>
                </c:pt>
                <c:pt idx="11">
                  <c:v>Marabá Ind.</c:v>
                </c:pt>
                <c:pt idx="12">
                  <c:v>Marabá Rur.</c:v>
                </c:pt>
                <c:pt idx="13">
                  <c:v>Óbidos</c:v>
                </c:pt>
                <c:pt idx="14">
                  <c:v>Paragominas</c:v>
                </c:pt>
                <c:pt idx="15">
                  <c:v>Parauapebas</c:v>
                </c:pt>
                <c:pt idx="16">
                  <c:v>Santarém</c:v>
                </c:pt>
                <c:pt idx="17">
                  <c:v>Tucuruí</c:v>
                </c:pt>
              </c:strCache>
            </c:strRef>
          </c:cat>
          <c:val>
            <c:numRef>
              <c:f>Plan1!$C$27:$C$44</c:f>
              <c:numCache>
                <c:formatCode>0.0%</c:formatCode>
                <c:ptCount val="18"/>
                <c:pt idx="0">
                  <c:v>0.44700000000000001</c:v>
                </c:pt>
                <c:pt idx="1">
                  <c:v>0.373</c:v>
                </c:pt>
                <c:pt idx="2">
                  <c:v>0.46700000000000003</c:v>
                </c:pt>
                <c:pt idx="3">
                  <c:v>0.23499999999999999</c:v>
                </c:pt>
                <c:pt idx="4">
                  <c:v>0.32900000000000001</c:v>
                </c:pt>
                <c:pt idx="5">
                  <c:v>0.442</c:v>
                </c:pt>
                <c:pt idx="6">
                  <c:v>0.54800000000000004</c:v>
                </c:pt>
                <c:pt idx="7">
                  <c:v>0.52200000000000002</c:v>
                </c:pt>
                <c:pt idx="8">
                  <c:v>0.56799999999999995</c:v>
                </c:pt>
                <c:pt idx="9">
                  <c:v>0.32800000000000001</c:v>
                </c:pt>
                <c:pt idx="10">
                  <c:v>0.32300000000000001</c:v>
                </c:pt>
                <c:pt idx="11">
                  <c:v>0.22800000000000001</c:v>
                </c:pt>
                <c:pt idx="12">
                  <c:v>0.59199999999999997</c:v>
                </c:pt>
                <c:pt idx="13">
                  <c:v>0.34399999999999997</c:v>
                </c:pt>
                <c:pt idx="14">
                  <c:v>0.58099999999999996</c:v>
                </c:pt>
                <c:pt idx="15">
                  <c:v>0.40899999999999997</c:v>
                </c:pt>
                <c:pt idx="16">
                  <c:v>0.373</c:v>
                </c:pt>
                <c:pt idx="17">
                  <c:v>0.34699999999999998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0CD-4A68-9CE6-AC99D8746671}"/>
            </c:ext>
          </c:extLst>
        </c:ser>
        <c:ser>
          <c:idx val="1"/>
          <c:order val="1"/>
          <c:tx>
            <c:v>2018</c:v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5"/>
              <c:layout>
                <c:manualLayout>
                  <c:x val="1.1039460767364171E-2"/>
                  <c:y val="5.3908348167561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CD-4A68-9CE6-AC99D8746671}"/>
                </c:ext>
              </c:extLst>
            </c:dLbl>
            <c:dLbl>
              <c:idx val="6"/>
              <c:layout>
                <c:manualLayout>
                  <c:x val="1.2266174834908923E-2"/>
                  <c:y val="3.59388987783745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0CD-4A68-9CE6-AC99D8746671}"/>
                </c:ext>
              </c:extLst>
            </c:dLbl>
            <c:dLbl>
              <c:idx val="8"/>
              <c:layout>
                <c:manualLayout>
                  <c:x val="1.3492792318399763E-2"/>
                  <c:y val="5.3908348167561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0CD-4A68-9CE6-AC99D8746671}"/>
                </c:ext>
              </c:extLst>
            </c:dLbl>
            <c:dLbl>
              <c:idx val="14"/>
              <c:layout>
                <c:manualLayout>
                  <c:x val="1.103955735141799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0CD-4A68-9CE6-AC99D8746671}"/>
                </c:ext>
              </c:extLst>
            </c:dLbl>
            <c:dLbl>
              <c:idx val="15"/>
              <c:layout>
                <c:manualLayout>
                  <c:x val="1.2266174834908883E-2"/>
                  <c:y val="3.59388987783745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0CD-4A68-9CE6-AC99D8746671}"/>
                </c:ext>
              </c:extLst>
            </c:dLbl>
            <c:dLbl>
              <c:idx val="17"/>
              <c:layout>
                <c:manualLayout>
                  <c:x val="8.5863223844362142E-3"/>
                  <c:y val="-1.7969449389187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0CD-4A68-9CE6-AC99D87466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Plan1!$B$27:$B$44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Avançado Vigia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Cametá</c:v>
                </c:pt>
                <c:pt idx="8">
                  <c:v>Castanhal</c:v>
                </c:pt>
                <c:pt idx="9">
                  <c:v>CDA</c:v>
                </c:pt>
                <c:pt idx="10">
                  <c:v>Itaituba</c:v>
                </c:pt>
                <c:pt idx="11">
                  <c:v>Marabá Ind.</c:v>
                </c:pt>
                <c:pt idx="12">
                  <c:v>Marabá Rur.</c:v>
                </c:pt>
                <c:pt idx="13">
                  <c:v>Óbidos</c:v>
                </c:pt>
                <c:pt idx="14">
                  <c:v>Paragominas</c:v>
                </c:pt>
                <c:pt idx="15">
                  <c:v>Parauapebas</c:v>
                </c:pt>
                <c:pt idx="16">
                  <c:v>Santarém</c:v>
                </c:pt>
                <c:pt idx="17">
                  <c:v>Tucuruí</c:v>
                </c:pt>
              </c:strCache>
            </c:strRef>
          </c:cat>
          <c:val>
            <c:numRef>
              <c:f>Plan1!$D$27:$D$44</c:f>
              <c:numCache>
                <c:formatCode>0.0%</c:formatCode>
                <c:ptCount val="18"/>
                <c:pt idx="0">
                  <c:v>0.59499999999999997</c:v>
                </c:pt>
                <c:pt idx="1">
                  <c:v>0.58699999999999997</c:v>
                </c:pt>
                <c:pt idx="2">
                  <c:v>0.629</c:v>
                </c:pt>
                <c:pt idx="3">
                  <c:v>0.55500000000000005</c:v>
                </c:pt>
                <c:pt idx="4">
                  <c:v>0.42</c:v>
                </c:pt>
                <c:pt idx="5">
                  <c:v>0.35499999999999998</c:v>
                </c:pt>
                <c:pt idx="6">
                  <c:v>0.505</c:v>
                </c:pt>
                <c:pt idx="7">
                  <c:v>0.56299999999999994</c:v>
                </c:pt>
                <c:pt idx="8">
                  <c:v>0.55100000000000005</c:v>
                </c:pt>
                <c:pt idx="9">
                  <c:v>0.623</c:v>
                </c:pt>
                <c:pt idx="10">
                  <c:v>0.56799999999999995</c:v>
                </c:pt>
                <c:pt idx="11">
                  <c:v>0.52500000000000002</c:v>
                </c:pt>
                <c:pt idx="12">
                  <c:v>0.42099999999999999</c:v>
                </c:pt>
                <c:pt idx="13">
                  <c:v>0.5</c:v>
                </c:pt>
                <c:pt idx="14">
                  <c:v>0.48799999999999999</c:v>
                </c:pt>
                <c:pt idx="15">
                  <c:v>0.27600000000000002</c:v>
                </c:pt>
                <c:pt idx="16">
                  <c:v>0.51600000000000001</c:v>
                </c:pt>
                <c:pt idx="17">
                  <c:v>0.182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0CD-4A68-9CE6-AC99D87466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0997520"/>
        <c:axId val="210997912"/>
      </c:barChart>
      <c:catAx>
        <c:axId val="210997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0997912"/>
        <c:crosses val="autoZero"/>
        <c:auto val="1"/>
        <c:lblAlgn val="ctr"/>
        <c:lblOffset val="100"/>
        <c:noMultiLvlLbl val="0"/>
      </c:catAx>
      <c:valAx>
        <c:axId val="2109979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21099752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2"/>
              <c:layout>
                <c:manualLayout>
                  <c:x val="5.2980132450330475E-3"/>
                  <c:y val="-4.13683373110580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CE-47DC-92DC-9357CD27B834}"/>
                </c:ext>
              </c:extLst>
            </c:dLbl>
            <c:dLbl>
              <c:idx val="3"/>
              <c:layout>
                <c:manualLayout>
                  <c:x val="3.5320088300220751E-3"/>
                  <c:y val="-4.4550517104216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CE-47DC-92DC-9357CD27B834}"/>
                </c:ext>
              </c:extLst>
            </c:dLbl>
            <c:dLbl>
              <c:idx val="5"/>
              <c:layout>
                <c:manualLayout>
                  <c:x val="1.7660044150109081E-3"/>
                  <c:y val="-5.72792362768497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CE-47DC-92DC-9357CD27B8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ITCD</c:v>
                </c:pt>
                <c:pt idx="1">
                  <c:v>Graduação</c:v>
                </c:pt>
                <c:pt idx="2">
                  <c:v>Aperfeiçoamento</c:v>
                </c:pt>
                <c:pt idx="3">
                  <c:v>Especialização</c:v>
                </c:pt>
                <c:pt idx="4">
                  <c:v>Mestrado</c:v>
                </c:pt>
                <c:pt idx="5">
                  <c:v>Doutorado</c:v>
                </c:pt>
              </c:strCache>
            </c:strRef>
          </c:cat>
          <c:val>
            <c:numRef>
              <c:f>Plan1!$C$5:$H$5</c:f>
              <c:numCache>
                <c:formatCode>0.00%</c:formatCode>
                <c:ptCount val="6"/>
                <c:pt idx="0" formatCode="General">
                  <c:v>3.7</c:v>
                </c:pt>
                <c:pt idx="1">
                  <c:v>7.3599999999999999E-2</c:v>
                </c:pt>
                <c:pt idx="2">
                  <c:v>5.0000000000000001E-3</c:v>
                </c:pt>
                <c:pt idx="3">
                  <c:v>0.26719999999999999</c:v>
                </c:pt>
                <c:pt idx="4">
                  <c:v>0.48970000000000002</c:v>
                </c:pt>
                <c:pt idx="5">
                  <c:v>0.1646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CE-47DC-92DC-9357CD27B834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1"/>
              <c:layout>
                <c:manualLayout>
                  <c:x val="-3.2376373593905148E-17"/>
                  <c:y val="-4.13683373110581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CE-47DC-92DC-9357CD27B834}"/>
                </c:ext>
              </c:extLst>
            </c:dLbl>
            <c:dLbl>
              <c:idx val="4"/>
              <c:layout>
                <c:manualLayout>
                  <c:x val="0"/>
                  <c:y val="-5.72792362768496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CE-47DC-92DC-9357CD27B8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ITCD</c:v>
                </c:pt>
                <c:pt idx="1">
                  <c:v>Graduação</c:v>
                </c:pt>
                <c:pt idx="2">
                  <c:v>Aperfeiçoamento</c:v>
                </c:pt>
                <c:pt idx="3">
                  <c:v>Especialização</c:v>
                </c:pt>
                <c:pt idx="4">
                  <c:v>Mestrado</c:v>
                </c:pt>
                <c:pt idx="5">
                  <c:v>Doutorado</c:v>
                </c:pt>
              </c:strCache>
            </c:strRef>
          </c:cat>
          <c:val>
            <c:numRef>
              <c:f>Plan1!$C$6:$H$6</c:f>
              <c:numCache>
                <c:formatCode>0.00%</c:formatCode>
                <c:ptCount val="6"/>
                <c:pt idx="0" formatCode="General">
                  <c:v>3.7</c:v>
                </c:pt>
                <c:pt idx="1">
                  <c:v>7.4099999999999999E-2</c:v>
                </c:pt>
                <c:pt idx="2">
                  <c:v>4.7000000000000002E-3</c:v>
                </c:pt>
                <c:pt idx="3">
                  <c:v>0.2656</c:v>
                </c:pt>
                <c:pt idx="4">
                  <c:v>0.49880000000000002</c:v>
                </c:pt>
                <c:pt idx="5">
                  <c:v>0.15679999999999999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7CE-47DC-92DC-9357CD27B8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0998696"/>
        <c:axId val="210466280"/>
      </c:barChart>
      <c:catAx>
        <c:axId val="210998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210466280"/>
        <c:crosses val="autoZero"/>
        <c:auto val="1"/>
        <c:lblAlgn val="ctr"/>
        <c:lblOffset val="100"/>
        <c:noMultiLvlLbl val="0"/>
      </c:catAx>
      <c:valAx>
        <c:axId val="2104662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099869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7376454552623"/>
          <c:y val="1.7615325672387615E-2"/>
          <c:w val="0.85272008380926634"/>
          <c:h val="0.897974283782125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Plan1!$C$4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8"/>
              <c:layout>
                <c:manualLayout>
                  <c:x val="-8.5836909871244635E-3"/>
                  <c:y val="3.91451681608613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63-4D92-91ED-C9D9373796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Plan1!$B$5:$B$23</c:f>
              <c:strCache>
                <c:ptCount val="19"/>
                <c:pt idx="0">
                  <c:v>TOTAL</c:v>
                </c:pt>
                <c:pt idx="1">
                  <c:v>Abaetetuba</c:v>
                </c:pt>
                <c:pt idx="2">
                  <c:v>Altamira</c:v>
                </c:pt>
                <c:pt idx="3">
                  <c:v>Ananindeua</c:v>
                </c:pt>
                <c:pt idx="4">
                  <c:v>Avançado Vigia</c:v>
                </c:pt>
                <c:pt idx="5">
                  <c:v>Belém</c:v>
                </c:pt>
                <c:pt idx="6">
                  <c:v>Bragança</c:v>
                </c:pt>
                <c:pt idx="7">
                  <c:v>Breves</c:v>
                </c:pt>
                <c:pt idx="8">
                  <c:v>Cametá</c:v>
                </c:pt>
                <c:pt idx="9">
                  <c:v>Castanhal</c:v>
                </c:pt>
                <c:pt idx="10">
                  <c:v>CDA</c:v>
                </c:pt>
                <c:pt idx="11">
                  <c:v>Itaituba</c:v>
                </c:pt>
                <c:pt idx="12">
                  <c:v>Marabá Ind.</c:v>
                </c:pt>
                <c:pt idx="13">
                  <c:v>Marabá Rur.</c:v>
                </c:pt>
                <c:pt idx="14">
                  <c:v>Óbidos</c:v>
                </c:pt>
                <c:pt idx="15">
                  <c:v>Paragominas</c:v>
                </c:pt>
                <c:pt idx="16">
                  <c:v>Parauapebas</c:v>
                </c:pt>
                <c:pt idx="17">
                  <c:v>Santarém</c:v>
                </c:pt>
                <c:pt idx="18">
                  <c:v>Tucuruí</c:v>
                </c:pt>
              </c:strCache>
            </c:strRef>
          </c:cat>
          <c:val>
            <c:numRef>
              <c:f>Plan1!$C$5:$C$23</c:f>
              <c:numCache>
                <c:formatCode>General</c:formatCode>
                <c:ptCount val="19"/>
                <c:pt idx="0">
                  <c:v>23.09</c:v>
                </c:pt>
                <c:pt idx="1">
                  <c:v>33.51</c:v>
                </c:pt>
                <c:pt idx="2">
                  <c:v>24.92</c:v>
                </c:pt>
                <c:pt idx="3">
                  <c:v>11.75</c:v>
                </c:pt>
                <c:pt idx="4">
                  <c:v>18.170000000000002</c:v>
                </c:pt>
                <c:pt idx="5">
                  <c:v>35.75</c:v>
                </c:pt>
                <c:pt idx="6">
                  <c:v>16.04</c:v>
                </c:pt>
                <c:pt idx="7">
                  <c:v>15.48</c:v>
                </c:pt>
                <c:pt idx="8">
                  <c:v>15.56</c:v>
                </c:pt>
                <c:pt idx="9">
                  <c:v>18.96</c:v>
                </c:pt>
                <c:pt idx="10">
                  <c:v>16.07</c:v>
                </c:pt>
                <c:pt idx="11">
                  <c:v>11.34</c:v>
                </c:pt>
                <c:pt idx="12">
                  <c:v>19.690000000000001</c:v>
                </c:pt>
                <c:pt idx="13">
                  <c:v>14.26</c:v>
                </c:pt>
                <c:pt idx="14">
                  <c:v>11.12</c:v>
                </c:pt>
                <c:pt idx="15">
                  <c:v>25.25</c:v>
                </c:pt>
                <c:pt idx="16">
                  <c:v>12.82</c:v>
                </c:pt>
                <c:pt idx="17">
                  <c:v>18.14</c:v>
                </c:pt>
                <c:pt idx="18">
                  <c:v>20.11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63-4D92-91ED-C9D937379694}"/>
            </c:ext>
          </c:extLst>
        </c:ser>
        <c:ser>
          <c:idx val="1"/>
          <c:order val="1"/>
          <c:tx>
            <c:strRef>
              <c:f>Plan1!$D$4</c:f>
              <c:strCache>
                <c:ptCount val="1"/>
                <c:pt idx="0">
                  <c:v>2018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8.5836909871244635E-3"/>
                  <c:y val="-6.85040442815073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63-4D92-91ED-C9D937379694}"/>
                </c:ext>
              </c:extLst>
            </c:dLbl>
            <c:dLbl>
              <c:idx val="1"/>
              <c:layout>
                <c:manualLayout>
                  <c:x val="0"/>
                  <c:y val="-5.87177522412934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63-4D92-91ED-C9D937379694}"/>
                </c:ext>
              </c:extLst>
            </c:dLbl>
            <c:dLbl>
              <c:idx val="2"/>
              <c:layout>
                <c:manualLayout>
                  <c:x val="-1.4306151645207439E-3"/>
                  <c:y val="-3.91451681608613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63-4D92-91ED-C9D937379694}"/>
                </c:ext>
              </c:extLst>
            </c:dLbl>
            <c:dLbl>
              <c:idx val="3"/>
              <c:layout>
                <c:manualLayout>
                  <c:x val="-7.1530758226037196E-3"/>
                  <c:y val="-1.1743550448258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63-4D92-91ED-C9D937379694}"/>
                </c:ext>
              </c:extLst>
            </c:dLbl>
            <c:dLbl>
              <c:idx val="12"/>
              <c:layout>
                <c:manualLayout>
                  <c:x val="-2.8612303290414878E-3"/>
                  <c:y val="-7.82903363217230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63-4D92-91ED-C9D937379694}"/>
                </c:ext>
              </c:extLst>
            </c:dLbl>
            <c:dLbl>
              <c:idx val="15"/>
              <c:layout>
                <c:manualLayout>
                  <c:x val="-2.8612303290414878E-3"/>
                  <c:y val="-9.78629204021537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63-4D92-91ED-C9D937379694}"/>
                </c:ext>
              </c:extLst>
            </c:dLbl>
            <c:dLbl>
              <c:idx val="18"/>
              <c:layout>
                <c:manualLayout>
                  <c:x val="0"/>
                  <c:y val="-3.91451681608613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63-4D92-91ED-C9D9373796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Plan1!$B$5:$B$23</c:f>
              <c:strCache>
                <c:ptCount val="19"/>
                <c:pt idx="0">
                  <c:v>TOTAL</c:v>
                </c:pt>
                <c:pt idx="1">
                  <c:v>Abaetetuba</c:v>
                </c:pt>
                <c:pt idx="2">
                  <c:v>Altamira</c:v>
                </c:pt>
                <c:pt idx="3">
                  <c:v>Ananindeua</c:v>
                </c:pt>
                <c:pt idx="4">
                  <c:v>Avançado Vigia</c:v>
                </c:pt>
                <c:pt idx="5">
                  <c:v>Belém</c:v>
                </c:pt>
                <c:pt idx="6">
                  <c:v>Bragança</c:v>
                </c:pt>
                <c:pt idx="7">
                  <c:v>Breves</c:v>
                </c:pt>
                <c:pt idx="8">
                  <c:v>Cametá</c:v>
                </c:pt>
                <c:pt idx="9">
                  <c:v>Castanhal</c:v>
                </c:pt>
                <c:pt idx="10">
                  <c:v>CDA</c:v>
                </c:pt>
                <c:pt idx="11">
                  <c:v>Itaituba</c:v>
                </c:pt>
                <c:pt idx="12">
                  <c:v>Marabá Ind.</c:v>
                </c:pt>
                <c:pt idx="13">
                  <c:v>Marabá Rur.</c:v>
                </c:pt>
                <c:pt idx="14">
                  <c:v>Óbidos</c:v>
                </c:pt>
                <c:pt idx="15">
                  <c:v>Paragominas</c:v>
                </c:pt>
                <c:pt idx="16">
                  <c:v>Parauapebas</c:v>
                </c:pt>
                <c:pt idx="17">
                  <c:v>Santarém</c:v>
                </c:pt>
                <c:pt idx="18">
                  <c:v>Tucuruí</c:v>
                </c:pt>
              </c:strCache>
            </c:strRef>
          </c:cat>
          <c:val>
            <c:numRef>
              <c:f>Plan1!$D$5:$D$23</c:f>
              <c:numCache>
                <c:formatCode>General</c:formatCode>
                <c:ptCount val="19"/>
                <c:pt idx="0">
                  <c:v>20.100000000000001</c:v>
                </c:pt>
                <c:pt idx="1">
                  <c:v>27.33</c:v>
                </c:pt>
                <c:pt idx="2">
                  <c:v>19.43</c:v>
                </c:pt>
                <c:pt idx="3">
                  <c:v>10.15</c:v>
                </c:pt>
                <c:pt idx="4">
                  <c:v>29.66</c:v>
                </c:pt>
                <c:pt idx="5">
                  <c:v>20.51</c:v>
                </c:pt>
                <c:pt idx="6">
                  <c:v>23.21</c:v>
                </c:pt>
                <c:pt idx="7">
                  <c:v>21.57</c:v>
                </c:pt>
                <c:pt idx="8">
                  <c:v>15.84</c:v>
                </c:pt>
                <c:pt idx="9">
                  <c:v>14.65</c:v>
                </c:pt>
                <c:pt idx="10">
                  <c:v>23.34</c:v>
                </c:pt>
                <c:pt idx="11">
                  <c:v>14.6</c:v>
                </c:pt>
                <c:pt idx="12">
                  <c:v>17.559999999999999</c:v>
                </c:pt>
                <c:pt idx="13">
                  <c:v>22.81</c:v>
                </c:pt>
                <c:pt idx="14">
                  <c:v>18.25</c:v>
                </c:pt>
                <c:pt idx="15">
                  <c:v>22.55</c:v>
                </c:pt>
                <c:pt idx="16">
                  <c:v>22.14</c:v>
                </c:pt>
                <c:pt idx="17">
                  <c:v>23.16</c:v>
                </c:pt>
                <c:pt idx="18">
                  <c:v>20.49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663-4D92-91ED-C9D9373796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212340840"/>
        <c:axId val="212341232"/>
      </c:barChart>
      <c:catAx>
        <c:axId val="212340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2341232"/>
        <c:crosses val="autoZero"/>
        <c:auto val="1"/>
        <c:lblAlgn val="ctr"/>
        <c:lblOffset val="100"/>
        <c:noMultiLvlLbl val="0"/>
      </c:catAx>
      <c:valAx>
        <c:axId val="212341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2340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3"/>
              <c:layout>
                <c:manualLayout>
                  <c:x val="-3.6832408962321731E-3"/>
                  <c:y val="-3.49040139616055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4A-4F40-BEAE-F2DD8DD490C3}"/>
                </c:ext>
              </c:extLst>
            </c:dLbl>
            <c:dLbl>
              <c:idx val="4"/>
              <c:layout>
                <c:manualLayout>
                  <c:x val="2.5952137742772319E-2"/>
                  <c:y val="1.35668686385273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4A-4F40-BEAE-F2DD8DD490C3}"/>
                </c:ext>
              </c:extLst>
            </c:dLbl>
            <c:dLbl>
              <c:idx val="5"/>
              <c:layout>
                <c:manualLayout>
                  <c:x val="3.562254203240432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4A-4F40-BEAE-F2DD8DD4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'[5.7- Gasto Corrente por Matrícula.xlsx]Plan1'!$D$4:$I$4</c:f>
              <c:strCache>
                <c:ptCount val="6"/>
                <c:pt idx="0">
                  <c:v>Gasto Corrente por matrícula</c:v>
                </c:pt>
                <c:pt idx="1">
                  <c:v>Gastos Totais</c:v>
                </c:pt>
                <c:pt idx="2">
                  <c:v>Gastos Correntes</c:v>
                </c:pt>
                <c:pt idx="3">
                  <c:v>Inativos e pensionistas</c:v>
                </c:pt>
                <c:pt idx="4">
                  <c:v>Investimentos</c:v>
                </c:pt>
                <c:pt idx="5">
                  <c:v>Inversões Financeiras</c:v>
                </c:pt>
              </c:strCache>
            </c:strRef>
          </c:cat>
          <c:val>
            <c:numRef>
              <c:f>'[5.7- Gasto Corrente por Matrícula.xlsx]Plan1'!$D$5:$I$5</c:f>
              <c:numCache>
                <c:formatCode>"R$"\ #,##0.00</c:formatCode>
                <c:ptCount val="6"/>
                <c:pt idx="0">
                  <c:v>12361.42</c:v>
                </c:pt>
                <c:pt idx="1">
                  <c:v>401096684</c:v>
                </c:pt>
                <c:pt idx="2">
                  <c:v>341556683</c:v>
                </c:pt>
                <c:pt idx="3">
                  <c:v>46865885</c:v>
                </c:pt>
                <c:pt idx="4">
                  <c:v>12674116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4A-4F40-BEAE-F2DD8DD490C3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0"/>
              <c:layout>
                <c:manualLayout>
                  <c:x val="1.8440856093458021E-2"/>
                  <c:y val="-4.42117510180339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4A-4F40-BEAE-F2DD8DD490C3}"/>
                </c:ext>
              </c:extLst>
            </c:dLbl>
            <c:dLbl>
              <c:idx val="3"/>
              <c:layout>
                <c:manualLayout>
                  <c:x val="-3.3639704268265971E-2"/>
                  <c:y val="-2.52098057480792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4A-4F40-BEAE-F2DD8DD490C3}"/>
                </c:ext>
              </c:extLst>
            </c:dLbl>
            <c:dLbl>
              <c:idx val="4"/>
              <c:layout>
                <c:manualLayout>
                  <c:x val="1.0841643227253525E-2"/>
                  <c:y val="-2.98637758197808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4A-4F40-BEAE-F2DD8DD490C3}"/>
                </c:ext>
              </c:extLst>
            </c:dLbl>
            <c:dLbl>
              <c:idx val="5"/>
              <c:layout>
                <c:manualLayout>
                  <c:x val="2.9427317331116597E-2"/>
                  <c:y val="-4.73032910873150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4A-4F40-BEAE-F2DD8DD4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'[5.7- Gasto Corrente por Matrícula.xlsx]Plan1'!$D$4:$I$4</c:f>
              <c:strCache>
                <c:ptCount val="6"/>
                <c:pt idx="0">
                  <c:v>Gasto Corrente por matrícula</c:v>
                </c:pt>
                <c:pt idx="1">
                  <c:v>Gastos Totais</c:v>
                </c:pt>
                <c:pt idx="2">
                  <c:v>Gastos Correntes</c:v>
                </c:pt>
                <c:pt idx="3">
                  <c:v>Inativos e pensionistas</c:v>
                </c:pt>
                <c:pt idx="4">
                  <c:v>Investimentos</c:v>
                </c:pt>
                <c:pt idx="5">
                  <c:v>Inversões Financeiras</c:v>
                </c:pt>
              </c:strCache>
            </c:strRef>
          </c:cat>
          <c:val>
            <c:numRef>
              <c:f>'[5.7- Gasto Corrente por Matrícula.xlsx]Plan1'!$D$6:$I$6</c:f>
              <c:numCache>
                <c:formatCode>"R$"\ #,##0.00</c:formatCode>
                <c:ptCount val="6"/>
                <c:pt idx="0">
                  <c:v>17190.599999999999</c:v>
                </c:pt>
                <c:pt idx="1">
                  <c:v>489816686</c:v>
                </c:pt>
                <c:pt idx="2">
                  <c:v>424041353</c:v>
                </c:pt>
                <c:pt idx="3">
                  <c:v>17820890</c:v>
                </c:pt>
                <c:pt idx="4">
                  <c:v>13993244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4A-4F40-BEAE-F2DD8DD490C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2342016"/>
        <c:axId val="212342408"/>
      </c:barChart>
      <c:catAx>
        <c:axId val="212342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12342408"/>
        <c:crosses val="autoZero"/>
        <c:auto val="1"/>
        <c:lblAlgn val="ctr"/>
        <c:lblOffset val="100"/>
        <c:noMultiLvlLbl val="0"/>
      </c:catAx>
      <c:valAx>
        <c:axId val="212342408"/>
        <c:scaling>
          <c:orientation val="minMax"/>
        </c:scaling>
        <c:delete val="1"/>
        <c:axPos val="l"/>
        <c:numFmt formatCode="&quot;R$&quot;\ #,##0.00" sourceLinked="1"/>
        <c:majorTickMark val="out"/>
        <c:minorTickMark val="none"/>
        <c:tickLblPos val="nextTo"/>
        <c:crossAx val="21234201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949693788276739E-4"/>
          <c:y val="3.8752215734320423E-2"/>
          <c:w val="0.82762279615751333"/>
          <c:h val="0.84787644745199264"/>
        </c:manualLayout>
      </c:layout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Plan1!$C$4:$F$4</c:f>
              <c:strCache>
                <c:ptCount val="4"/>
                <c:pt idx="0">
                  <c:v>FIC</c:v>
                </c:pt>
                <c:pt idx="1">
                  <c:v>Técnico</c:v>
                </c:pt>
                <c:pt idx="2">
                  <c:v>Graduação</c:v>
                </c:pt>
                <c:pt idx="3">
                  <c:v>Pós-graduação</c:v>
                </c:pt>
              </c:strCache>
            </c:strRef>
          </c:cat>
          <c:val>
            <c:numRef>
              <c:f>Plan1!$C$5:$F$5</c:f>
              <c:numCache>
                <c:formatCode>General</c:formatCode>
                <c:ptCount val="4"/>
                <c:pt idx="0">
                  <c:v>7.51</c:v>
                </c:pt>
                <c:pt idx="1">
                  <c:v>65.78</c:v>
                </c:pt>
                <c:pt idx="2">
                  <c:v>22.73</c:v>
                </c:pt>
                <c:pt idx="3">
                  <c:v>3.98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0-4A36-88A8-61100E35A101}"/>
            </c:ext>
          </c:extLst>
        </c:ser>
        <c:ser>
          <c:idx val="1"/>
          <c:order val="1"/>
          <c:tx>
            <c:v>2018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Plan1!$C$4:$F$4</c:f>
              <c:strCache>
                <c:ptCount val="4"/>
                <c:pt idx="0">
                  <c:v>FIC</c:v>
                </c:pt>
                <c:pt idx="1">
                  <c:v>Técnico</c:v>
                </c:pt>
                <c:pt idx="2">
                  <c:v>Graduação</c:v>
                </c:pt>
                <c:pt idx="3">
                  <c:v>Pós-graduação</c:v>
                </c:pt>
              </c:strCache>
            </c:strRef>
          </c:cat>
          <c:val>
            <c:numRef>
              <c:f>Plan1!$C$6:$F$6</c:f>
              <c:numCache>
                <c:formatCode>General</c:formatCode>
                <c:ptCount val="4"/>
                <c:pt idx="0">
                  <c:v>7.98</c:v>
                </c:pt>
                <c:pt idx="1">
                  <c:v>65.88</c:v>
                </c:pt>
                <c:pt idx="2">
                  <c:v>20.97</c:v>
                </c:pt>
                <c:pt idx="3">
                  <c:v>5.17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E0-4A36-88A8-61100E35A1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87506720"/>
        <c:axId val="187507112"/>
      </c:barChart>
      <c:catAx>
        <c:axId val="18750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pt-BR"/>
          </a:p>
        </c:txPr>
        <c:crossAx val="187507112"/>
        <c:crosses val="autoZero"/>
        <c:auto val="1"/>
        <c:lblAlgn val="ctr"/>
        <c:lblOffset val="100"/>
        <c:noMultiLvlLbl val="0"/>
      </c:catAx>
      <c:valAx>
        <c:axId val="187507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75067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90097325514671E-2"/>
          <c:y val="3.6838868195367795E-2"/>
          <c:w val="0.85598923331032029"/>
          <c:h val="0.68695218486910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Plan1!$B$5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035886052534221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0E-4D64-8684-91DEDE10C001}"/>
                </c:ext>
              </c:extLst>
            </c:dLbl>
            <c:dLbl>
              <c:idx val="3"/>
              <c:layout>
                <c:manualLayout>
                  <c:x val="-5.9193488716241241E-3"/>
                  <c:y val="-1.8629407850964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0E-4D64-8684-91DEDE10C001}"/>
                </c:ext>
              </c:extLst>
            </c:dLbl>
            <c:dLbl>
              <c:idx val="4"/>
              <c:layout>
                <c:manualLayout>
                  <c:x val="-2.6637069922308552E-2"/>
                  <c:y val="2.66134397870924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0E-4D64-8684-91DEDE10C001}"/>
                </c:ext>
              </c:extLst>
            </c:dLbl>
            <c:dLbl>
              <c:idx val="5"/>
              <c:layout>
                <c:manualLayout>
                  <c:x val="-7.3991860895301527E-3"/>
                  <c:y val="2.66134397870922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0E-4D64-8684-91DEDE10C001}"/>
                </c:ext>
              </c:extLst>
            </c:dLbl>
            <c:dLbl>
              <c:idx val="6"/>
              <c:layout>
                <c:manualLayout>
                  <c:x val="-8.8790233074361822E-3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0E-4D64-8684-91DEDE10C001}"/>
                </c:ext>
              </c:extLst>
            </c:dLbl>
            <c:dLbl>
              <c:idx val="7"/>
              <c:layout>
                <c:manualLayout>
                  <c:x val="0"/>
                  <c:y val="-2.39520958083832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0E-4D64-8684-91DEDE10C001}"/>
                </c:ext>
              </c:extLst>
            </c:dLbl>
            <c:dLbl>
              <c:idx val="8"/>
              <c:layout>
                <c:manualLayout>
                  <c:x val="1.4798372179060304E-3"/>
                  <c:y val="-2.39520958083832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0E-4D64-8684-91DEDE10C001}"/>
                </c:ext>
              </c:extLst>
            </c:dLbl>
            <c:dLbl>
              <c:idx val="9"/>
              <c:layout>
                <c:manualLayout>
                  <c:x val="-1.1838697743248243E-2"/>
                  <c:y val="1.3306719893546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0E-4D64-8684-91DEDE10C001}"/>
                </c:ext>
              </c:extLst>
            </c:dLbl>
            <c:dLbl>
              <c:idx val="10"/>
              <c:layout>
                <c:manualLayout>
                  <c:x val="-5.919348871624236E-3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30E-4D64-8684-91DEDE10C001}"/>
                </c:ext>
              </c:extLst>
            </c:dLbl>
            <c:dLbl>
              <c:idx val="11"/>
              <c:layout>
                <c:manualLayout>
                  <c:x val="-4.439628176333677E-3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0E-4D64-8684-91DEDE10C0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Plan1!$C$4:$N$4</c:f>
              <c:strCache>
                <c:ptCount val="12"/>
                <c:pt idx="0">
                  <c:v>Ambiente e saúde</c:v>
                </c:pt>
                <c:pt idx="1">
                  <c:v>Controle e processo</c:v>
                </c:pt>
                <c:pt idx="2">
                  <c:v>Desenvolvimento</c:v>
                </c:pt>
                <c:pt idx="3">
                  <c:v>Gestão e negócios</c:v>
                </c:pt>
                <c:pt idx="4">
                  <c:v>Informação e comunicação</c:v>
                </c:pt>
                <c:pt idx="5">
                  <c:v>Infraestrutura</c:v>
                </c:pt>
                <c:pt idx="6">
                  <c:v>Produção alimentícia</c:v>
                </c:pt>
                <c:pt idx="7">
                  <c:v>Produção cultural</c:v>
                </c:pt>
                <c:pt idx="8">
                  <c:v>Produção Industrial</c:v>
                </c:pt>
                <c:pt idx="9">
                  <c:v>Recursos naturais</c:v>
                </c:pt>
                <c:pt idx="10">
                  <c:v>Segurança</c:v>
                </c:pt>
                <c:pt idx="11">
                  <c:v>Turismo e hospitalidade</c:v>
                </c:pt>
              </c:strCache>
            </c:strRef>
          </c:cat>
          <c:val>
            <c:numRef>
              <c:f>Plan1!$C$5:$N$5</c:f>
              <c:numCache>
                <c:formatCode>0.00</c:formatCode>
                <c:ptCount val="12"/>
                <c:pt idx="0">
                  <c:v>6.1499999999999995</c:v>
                </c:pt>
                <c:pt idx="1">
                  <c:v>11.83</c:v>
                </c:pt>
                <c:pt idx="2">
                  <c:v>18.739999999999995</c:v>
                </c:pt>
                <c:pt idx="3">
                  <c:v>1.82</c:v>
                </c:pt>
                <c:pt idx="4">
                  <c:v>18.53</c:v>
                </c:pt>
                <c:pt idx="5">
                  <c:v>16</c:v>
                </c:pt>
                <c:pt idx="6">
                  <c:v>1.25</c:v>
                </c:pt>
                <c:pt idx="7">
                  <c:v>1.55</c:v>
                </c:pt>
                <c:pt idx="8">
                  <c:v>1.6700000000000002</c:v>
                </c:pt>
                <c:pt idx="9">
                  <c:v>15.75</c:v>
                </c:pt>
                <c:pt idx="10">
                  <c:v>2.2200000000000002</c:v>
                </c:pt>
                <c:pt idx="11">
                  <c:v>4.4800000000000004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0E-4D64-8684-91DEDE10C001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1"/>
              <c:layout>
                <c:manualLayout>
                  <c:x val="1.0358860525342212E-2"/>
                  <c:y val="5.32268795741849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0E-4D64-8684-91DEDE10C001}"/>
                </c:ext>
              </c:extLst>
            </c:dLbl>
            <c:dLbl>
              <c:idx val="2"/>
              <c:layout>
                <c:manualLayout>
                  <c:x val="1.6278209396966347E-2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30E-4D64-8684-91DEDE10C001}"/>
                </c:ext>
              </c:extLst>
            </c:dLbl>
            <c:dLbl>
              <c:idx val="3"/>
              <c:layout>
                <c:manualLayout>
                  <c:x val="1.3318534961154272E-2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0E-4D64-8684-91DEDE10C001}"/>
                </c:ext>
              </c:extLst>
            </c:dLbl>
            <c:dLbl>
              <c:idx val="4"/>
              <c:layout>
                <c:manualLayout>
                  <c:x val="1.3318534961154272E-2"/>
                  <c:y val="7.98403193612774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30E-4D64-8684-91DEDE10C001}"/>
                </c:ext>
              </c:extLst>
            </c:dLbl>
            <c:dLbl>
              <c:idx val="5"/>
              <c:layout>
                <c:manualLayout>
                  <c:x val="2.9596744358120607E-2"/>
                  <c:y val="1.06453759148369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0E-4D64-8684-91DEDE10C001}"/>
                </c:ext>
              </c:extLst>
            </c:dLbl>
            <c:dLbl>
              <c:idx val="6"/>
              <c:layout>
                <c:manualLayout>
                  <c:x val="-5.9193488716241241E-3"/>
                  <c:y val="-1.59680638722554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30E-4D64-8684-91DEDE10C001}"/>
                </c:ext>
              </c:extLst>
            </c:dLbl>
            <c:dLbl>
              <c:idx val="7"/>
              <c:layout>
                <c:manualLayout>
                  <c:x val="-2.9596744358120607E-3"/>
                  <c:y val="1.3306719893546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0E-4D64-8684-91DEDE10C001}"/>
                </c:ext>
              </c:extLst>
            </c:dLbl>
            <c:dLbl>
              <c:idx val="8"/>
              <c:layout>
                <c:manualLayout>
                  <c:x val="8.8790233074361822E-3"/>
                  <c:y val="1.06453759148369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30E-4D64-8684-91DEDE10C001}"/>
                </c:ext>
              </c:extLst>
            </c:dLbl>
            <c:dLbl>
              <c:idx val="10"/>
              <c:layout>
                <c:manualLayout>
                  <c:x val="-8.8790233074361822E-3"/>
                  <c:y val="-3.19361277445109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2,39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30E-4D64-8684-91DEDE10C001}"/>
                </c:ext>
              </c:extLst>
            </c:dLbl>
            <c:dLbl>
              <c:idx val="11"/>
              <c:layout>
                <c:manualLayout>
                  <c:x val="2.9596744358120607E-3"/>
                  <c:y val="-2.92747837658017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30E-4D64-8684-91DEDE10C0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Plan1!$C$4:$N$4</c:f>
              <c:strCache>
                <c:ptCount val="12"/>
                <c:pt idx="0">
                  <c:v>Ambiente e saúde</c:v>
                </c:pt>
                <c:pt idx="1">
                  <c:v>Controle e processo</c:v>
                </c:pt>
                <c:pt idx="2">
                  <c:v>Desenvolvimento</c:v>
                </c:pt>
                <c:pt idx="3">
                  <c:v>Gestão e negócios</c:v>
                </c:pt>
                <c:pt idx="4">
                  <c:v>Informação e comunicação</c:v>
                </c:pt>
                <c:pt idx="5">
                  <c:v>Infraestrutura</c:v>
                </c:pt>
                <c:pt idx="6">
                  <c:v>Produção alimentícia</c:v>
                </c:pt>
                <c:pt idx="7">
                  <c:v>Produção cultural</c:v>
                </c:pt>
                <c:pt idx="8">
                  <c:v>Produção Industrial</c:v>
                </c:pt>
                <c:pt idx="9">
                  <c:v>Recursos naturais</c:v>
                </c:pt>
                <c:pt idx="10">
                  <c:v>Segurança</c:v>
                </c:pt>
                <c:pt idx="11">
                  <c:v>Turismo e hospitalidade</c:v>
                </c:pt>
              </c:strCache>
            </c:strRef>
          </c:cat>
          <c:val>
            <c:numRef>
              <c:f>Plan1!$C$6:$N$6</c:f>
              <c:numCache>
                <c:formatCode>0.00</c:formatCode>
                <c:ptCount val="12"/>
                <c:pt idx="0">
                  <c:v>8.89</c:v>
                </c:pt>
                <c:pt idx="1">
                  <c:v>10.68</c:v>
                </c:pt>
                <c:pt idx="2">
                  <c:v>13.83</c:v>
                </c:pt>
                <c:pt idx="3">
                  <c:v>1.72</c:v>
                </c:pt>
                <c:pt idx="4">
                  <c:v>19.260000000000002</c:v>
                </c:pt>
                <c:pt idx="5">
                  <c:v>15.27</c:v>
                </c:pt>
                <c:pt idx="6">
                  <c:v>1.58</c:v>
                </c:pt>
                <c:pt idx="7">
                  <c:v>1.36</c:v>
                </c:pt>
                <c:pt idx="8">
                  <c:v>1.3</c:v>
                </c:pt>
                <c:pt idx="9">
                  <c:v>19.059999999999999</c:v>
                </c:pt>
                <c:pt idx="10">
                  <c:v>2.4</c:v>
                </c:pt>
                <c:pt idx="11">
                  <c:v>4.6499999999999995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130E-4D64-8684-91DEDE10C0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3516152"/>
        <c:axId val="203516544"/>
      </c:barChart>
      <c:catAx>
        <c:axId val="203516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pt-BR"/>
          </a:p>
        </c:txPr>
        <c:crossAx val="203516544"/>
        <c:crosses val="autoZero"/>
        <c:auto val="1"/>
        <c:lblAlgn val="ctr"/>
        <c:lblOffset val="100"/>
        <c:noMultiLvlLbl val="0"/>
      </c:catAx>
      <c:valAx>
        <c:axId val="20351654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03516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1135903239620009"/>
          <c:y val="0.84563701992340767"/>
          <c:w val="7.8282107078457591E-2"/>
          <c:h val="0.12841969604098888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1"/>
              <c:layout>
                <c:manualLayout>
                  <c:x val="-1.5797788309636653E-2"/>
                  <c:y val="1.12755461592670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17-4C30-93DB-1455878A56EC}"/>
                </c:ext>
              </c:extLst>
            </c:dLbl>
            <c:dLbl>
              <c:idx val="2"/>
              <c:layout>
                <c:manualLayout>
                  <c:x val="1.5796544389297311E-3"/>
                  <c:y val="8.45665961945032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17-4C30-93DB-1455878A56EC}"/>
                </c:ext>
              </c:extLst>
            </c:dLbl>
            <c:dLbl>
              <c:idx val="5"/>
              <c:layout>
                <c:manualLayout>
                  <c:x val="-1.4510278113663845E-2"/>
                  <c:y val="2.81888653981677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17-4C30-93DB-1455878A56EC}"/>
                </c:ext>
              </c:extLst>
            </c:dLbl>
            <c:dLbl>
              <c:idx val="6"/>
              <c:layout>
                <c:manualLayout>
                  <c:x val="-1.4510278113663845E-2"/>
                  <c:y val="1.40944326990838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17-4C30-93DB-1455878A56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Plan1!$C$5:$K$5</c:f>
              <c:strCache>
                <c:ptCount val="9"/>
                <c:pt idx="0">
                  <c:v>Em curso</c:v>
                </c:pt>
                <c:pt idx="1">
                  <c:v>Retido</c:v>
                </c:pt>
                <c:pt idx="2">
                  <c:v>Concluído</c:v>
                </c:pt>
                <c:pt idx="3">
                  <c:v>integralizado</c:v>
                </c:pt>
                <c:pt idx="4">
                  <c:v>Abandono</c:v>
                </c:pt>
                <c:pt idx="5">
                  <c:v>Cancelado</c:v>
                </c:pt>
                <c:pt idx="6">
                  <c:v>Reprovado</c:v>
                </c:pt>
                <c:pt idx="7">
                  <c:v>Transf. Ext.</c:v>
                </c:pt>
                <c:pt idx="8">
                  <c:v>Desligado</c:v>
                </c:pt>
              </c:strCache>
            </c:strRef>
          </c:cat>
          <c:val>
            <c:numRef>
              <c:f>Plan1!$C$6:$K$6</c:f>
              <c:numCache>
                <c:formatCode>0.00%</c:formatCode>
                <c:ptCount val="9"/>
                <c:pt idx="0">
                  <c:v>0.34450000000000003</c:v>
                </c:pt>
                <c:pt idx="1">
                  <c:v>7.010000000000001E-2</c:v>
                </c:pt>
                <c:pt idx="2">
                  <c:v>0.12400000000000001</c:v>
                </c:pt>
                <c:pt idx="3">
                  <c:v>1.8499999999999999E-2</c:v>
                </c:pt>
                <c:pt idx="4">
                  <c:v>8.8100000000000039E-2</c:v>
                </c:pt>
                <c:pt idx="5">
                  <c:v>1.2999999999999997E-3</c:v>
                </c:pt>
                <c:pt idx="6">
                  <c:v>6.6000000000000008E-3</c:v>
                </c:pt>
                <c:pt idx="7">
                  <c:v>8.5000000000000006E-3</c:v>
                </c:pt>
                <c:pt idx="8">
                  <c:v>0.33840000000000009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17-4C30-93DB-1455878A56EC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1"/>
              <c:layout>
                <c:manualLayout>
                  <c:x val="-1.895734597156398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17-4C30-93DB-1455878A56EC}"/>
                </c:ext>
              </c:extLst>
            </c:dLbl>
            <c:dLbl>
              <c:idx val="2"/>
              <c:layout>
                <c:manualLayout>
                  <c:x val="-9.4786729857819635E-3"/>
                  <c:y val="-2.818886539816772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16,94%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E17-4C30-93DB-1455878A56EC}"/>
                </c:ext>
              </c:extLst>
            </c:dLbl>
            <c:dLbl>
              <c:idx val="3"/>
              <c:layout>
                <c:manualLayout>
                  <c:x val="-2.8347700613252738E-3"/>
                  <c:y val="-3.94644115574348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E17-4C30-93DB-1455878A56EC}"/>
                </c:ext>
              </c:extLst>
            </c:dLbl>
            <c:dLbl>
              <c:idx val="4"/>
              <c:layout>
                <c:manualLayout>
                  <c:x val="-1.1900585886479834E-3"/>
                  <c:y val="-4.51021846370683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E17-4C30-93DB-1455878A56EC}"/>
                </c:ext>
              </c:extLst>
            </c:dLbl>
            <c:dLbl>
              <c:idx val="5"/>
              <c:layout>
                <c:manualLayout>
                  <c:x val="-1.737756714060032E-2"/>
                  <c:y val="-3.6645525017618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E17-4C30-93DB-1455878A56EC}"/>
                </c:ext>
              </c:extLst>
            </c:dLbl>
            <c:dLbl>
              <c:idx val="6"/>
              <c:layout>
                <c:manualLayout>
                  <c:x val="-1.4218009478672983E-2"/>
                  <c:y val="-2.81888653981677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E17-4C30-93DB-1455878A56EC}"/>
                </c:ext>
              </c:extLst>
            </c:dLbl>
            <c:dLbl>
              <c:idx val="7"/>
              <c:layout>
                <c:manualLayout>
                  <c:x val="-4.3171499297185011E-3"/>
                  <c:y val="-4.79212931364551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E17-4C30-93DB-1455878A56EC}"/>
                </c:ext>
              </c:extLst>
            </c:dLbl>
            <c:dLbl>
              <c:idx val="8"/>
              <c:layout>
                <c:manualLayout>
                  <c:x val="1.5992586234777527E-2"/>
                  <c:y val="5.63777307963354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E17-4C30-93DB-1455878A56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Plan1!$C$5:$K$5</c:f>
              <c:strCache>
                <c:ptCount val="9"/>
                <c:pt idx="0">
                  <c:v>Em curso</c:v>
                </c:pt>
                <c:pt idx="1">
                  <c:v>Retido</c:v>
                </c:pt>
                <c:pt idx="2">
                  <c:v>Concluído</c:v>
                </c:pt>
                <c:pt idx="3">
                  <c:v>integralizado</c:v>
                </c:pt>
                <c:pt idx="4">
                  <c:v>Abandono</c:v>
                </c:pt>
                <c:pt idx="5">
                  <c:v>Cancelado</c:v>
                </c:pt>
                <c:pt idx="6">
                  <c:v>Reprovado</c:v>
                </c:pt>
                <c:pt idx="7">
                  <c:v>Transf. Ext.</c:v>
                </c:pt>
                <c:pt idx="8">
                  <c:v>Desligado</c:v>
                </c:pt>
              </c:strCache>
            </c:strRef>
          </c:cat>
          <c:val>
            <c:numRef>
              <c:f>Plan1!$C$7:$K$7</c:f>
              <c:numCache>
                <c:formatCode>0.00%</c:formatCode>
                <c:ptCount val="9"/>
                <c:pt idx="0">
                  <c:v>0.51929999999999998</c:v>
                </c:pt>
                <c:pt idx="1">
                  <c:v>0.10310000000000001</c:v>
                </c:pt>
                <c:pt idx="2">
                  <c:v>0.16930000000000001</c:v>
                </c:pt>
                <c:pt idx="3">
                  <c:v>2.7800000000000002E-2</c:v>
                </c:pt>
                <c:pt idx="4">
                  <c:v>9.2500000000000027E-2</c:v>
                </c:pt>
                <c:pt idx="5">
                  <c:v>3.4000000000000002E-3</c:v>
                </c:pt>
                <c:pt idx="6">
                  <c:v>1.0800000000000002E-2</c:v>
                </c:pt>
                <c:pt idx="7">
                  <c:v>7.8000000000000014E-3</c:v>
                </c:pt>
                <c:pt idx="8">
                  <c:v>6.5800000000000011E-2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E17-4C30-93DB-1455878A56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3517328"/>
        <c:axId val="203517720"/>
      </c:barChart>
      <c:catAx>
        <c:axId val="203517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pt-BR"/>
          </a:p>
        </c:txPr>
        <c:crossAx val="203517720"/>
        <c:crosses val="autoZero"/>
        <c:auto val="1"/>
        <c:lblAlgn val="ctr"/>
        <c:lblOffset val="100"/>
        <c:noMultiLvlLbl val="0"/>
      </c:catAx>
      <c:valAx>
        <c:axId val="203517720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20351732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500000000000001E-2"/>
          <c:y val="9.2996808627149333E-2"/>
          <c:w val="0.88764009186351711"/>
          <c:h val="0.7681953461480665"/>
        </c:manualLayout>
      </c:layout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0"/>
              <c:layout>
                <c:manualLayout>
                  <c:x val="-1.2055455093429777E-2"/>
                  <c:y val="1.04712041884816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8D-4BB6-A243-027068042B91}"/>
                </c:ext>
              </c:extLst>
            </c:dLbl>
            <c:dLbl>
              <c:idx val="3"/>
              <c:layout>
                <c:manualLayout>
                  <c:x val="-1.6877637130801686E-2"/>
                  <c:y val="1.0471204188481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8D-4BB6-A243-027068042B91}"/>
                </c:ext>
              </c:extLst>
            </c:dLbl>
            <c:dLbl>
              <c:idx val="4"/>
              <c:layout>
                <c:manualLayout>
                  <c:x val="-1.68776371308016E-2"/>
                  <c:y val="6.98080279232112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8D-4BB6-A243-027068042B91}"/>
                </c:ext>
              </c:extLst>
            </c:dLbl>
            <c:dLbl>
              <c:idx val="5"/>
              <c:layout>
                <c:manualLayout>
                  <c:x val="-1.9288728149487663E-2"/>
                  <c:y val="1.39616055846422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8D-4BB6-A243-027068042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TOTAL</c:v>
                </c:pt>
                <c:pt idx="1">
                  <c:v>Graduação</c:v>
                </c:pt>
                <c:pt idx="2">
                  <c:v>Aperfeiçoamento</c:v>
                </c:pt>
                <c:pt idx="3">
                  <c:v>Especialização</c:v>
                </c:pt>
                <c:pt idx="4">
                  <c:v>Mestrado</c:v>
                </c:pt>
                <c:pt idx="5">
                  <c:v>Doutorado</c:v>
                </c:pt>
              </c:strCache>
            </c:strRef>
          </c:cat>
          <c:val>
            <c:numRef>
              <c:f>Plan1!$C$5:$H$5</c:f>
              <c:numCache>
                <c:formatCode>General</c:formatCode>
                <c:ptCount val="6"/>
                <c:pt idx="0">
                  <c:v>1238</c:v>
                </c:pt>
                <c:pt idx="1">
                  <c:v>110</c:v>
                </c:pt>
                <c:pt idx="2">
                  <c:v>6</c:v>
                </c:pt>
                <c:pt idx="3">
                  <c:v>326</c:v>
                </c:pt>
                <c:pt idx="4">
                  <c:v>597</c:v>
                </c:pt>
                <c:pt idx="5">
                  <c:v>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8D-4BB6-A243-027068042B91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1"/>
              <c:layout>
                <c:manualLayout>
                  <c:x val="7.2332730560578729E-3"/>
                  <c:y val="-3.49040139616055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8D-4BB6-A243-027068042B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Plan1!$C$4:$H$4</c:f>
              <c:strCache>
                <c:ptCount val="6"/>
                <c:pt idx="0">
                  <c:v>TOTAL</c:v>
                </c:pt>
                <c:pt idx="1">
                  <c:v>Graduação</c:v>
                </c:pt>
                <c:pt idx="2">
                  <c:v>Aperfeiçoamento</c:v>
                </c:pt>
                <c:pt idx="3">
                  <c:v>Especialização</c:v>
                </c:pt>
                <c:pt idx="4">
                  <c:v>Mestrado</c:v>
                </c:pt>
                <c:pt idx="5">
                  <c:v>Doutorado</c:v>
                </c:pt>
              </c:strCache>
            </c:strRef>
          </c:cat>
          <c:val>
            <c:numRef>
              <c:f>Plan1!$C$6:$H$6</c:f>
              <c:numCache>
                <c:formatCode>General</c:formatCode>
                <c:ptCount val="6"/>
                <c:pt idx="0">
                  <c:v>1301</c:v>
                </c:pt>
                <c:pt idx="1">
                  <c:v>117</c:v>
                </c:pt>
                <c:pt idx="2">
                  <c:v>6</c:v>
                </c:pt>
                <c:pt idx="3">
                  <c:v>339</c:v>
                </c:pt>
                <c:pt idx="4">
                  <c:v>639</c:v>
                </c:pt>
                <c:pt idx="5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8D-4BB6-A243-027068042B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7006776"/>
        <c:axId val="207007168"/>
      </c:barChart>
      <c:catAx>
        <c:axId val="207006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07007168"/>
        <c:crosses val="autoZero"/>
        <c:auto val="1"/>
        <c:lblAlgn val="ctr"/>
        <c:lblOffset val="100"/>
        <c:noMultiLvlLbl val="0"/>
      </c:catAx>
      <c:valAx>
        <c:axId val="2070071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700677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72592503966794E-2"/>
          <c:y val="0"/>
          <c:w val="0.95025481499206643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Plan1!$K$5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0445790923515679E-3"/>
                  <c:y val="4.62962962962954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89-4FBA-8D7A-AD868FD5F3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Plan1!$L$4:$P$4</c:f>
              <c:strCache>
                <c:ptCount val="5"/>
                <c:pt idx="0">
                  <c:v>TOTAL</c:v>
                </c:pt>
                <c:pt idx="1">
                  <c:v>Efet 20h</c:v>
                </c:pt>
                <c:pt idx="2">
                  <c:v>Efet 40h</c:v>
                </c:pt>
                <c:pt idx="3">
                  <c:v>Efet DE</c:v>
                </c:pt>
                <c:pt idx="4">
                  <c:v>SUBST/TEMPOR 40H</c:v>
                </c:pt>
              </c:strCache>
            </c:strRef>
          </c:cat>
          <c:val>
            <c:numRef>
              <c:f>Plan1!$L$5:$P$5</c:f>
              <c:numCache>
                <c:formatCode>General</c:formatCode>
                <c:ptCount val="5"/>
                <c:pt idx="0" formatCode="0.00%">
                  <c:v>0.91890000000000005</c:v>
                </c:pt>
                <c:pt idx="1">
                  <c:v>25</c:v>
                </c:pt>
                <c:pt idx="2">
                  <c:v>73</c:v>
                </c:pt>
                <c:pt idx="3">
                  <c:v>1111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89-4FBA-8D7A-AD868FD5F3C1}"/>
            </c:ext>
          </c:extLst>
        </c:ser>
        <c:ser>
          <c:idx val="1"/>
          <c:order val="1"/>
          <c:tx>
            <c:strRef>
              <c:f>Plan1!$K$6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611447730878803E-3"/>
                  <c:y val="-0.1018518518518519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89-4FBA-8D7A-AD868FD5F3C1}"/>
                </c:ext>
              </c:extLst>
            </c:dLbl>
            <c:dLbl>
              <c:idx val="3"/>
              <c:layout>
                <c:manualLayout>
                  <c:x val="1.582801341161515E-2"/>
                  <c:y val="-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A89-4FBA-8D7A-AD868FD5F3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Plan1!$L$4:$P$4</c:f>
              <c:strCache>
                <c:ptCount val="5"/>
                <c:pt idx="0">
                  <c:v>TOTAL</c:v>
                </c:pt>
                <c:pt idx="1">
                  <c:v>Efet 20h</c:v>
                </c:pt>
                <c:pt idx="2">
                  <c:v>Efet 40h</c:v>
                </c:pt>
                <c:pt idx="3">
                  <c:v>Efet DE</c:v>
                </c:pt>
                <c:pt idx="4">
                  <c:v>SUBST/TEMPOR 40H</c:v>
                </c:pt>
              </c:strCache>
            </c:strRef>
          </c:cat>
          <c:val>
            <c:numRef>
              <c:f>Plan1!$L$6:$P$6</c:f>
              <c:numCache>
                <c:formatCode>General</c:formatCode>
                <c:ptCount val="5"/>
                <c:pt idx="0" formatCode="0.00%">
                  <c:v>0.92200000000000004</c:v>
                </c:pt>
                <c:pt idx="1">
                  <c:v>27</c:v>
                </c:pt>
                <c:pt idx="2">
                  <c:v>72</c:v>
                </c:pt>
                <c:pt idx="3">
                  <c:v>1170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89-4FBA-8D7A-AD868FD5F3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9401064"/>
        <c:axId val="209401456"/>
      </c:barChart>
      <c:catAx>
        <c:axId val="20940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401456"/>
        <c:crosses val="autoZero"/>
        <c:auto val="1"/>
        <c:lblAlgn val="ctr"/>
        <c:lblOffset val="100"/>
        <c:noMultiLvlLbl val="0"/>
      </c:catAx>
      <c:valAx>
        <c:axId val="20940145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0940106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67186998572728E-2"/>
          <c:y val="3.1913428668209905E-2"/>
          <c:w val="0.88109896135371091"/>
          <c:h val="0.59177246680249562"/>
        </c:manualLayout>
      </c:layout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0"/>
              <c:layout>
                <c:manualLayout>
                  <c:x val="-1.2055455093429777E-2"/>
                  <c:y val="1.04712041884816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1F-44D2-80F2-A9745F69D714}"/>
                </c:ext>
              </c:extLst>
            </c:dLbl>
            <c:dLbl>
              <c:idx val="3"/>
              <c:layout>
                <c:manualLayout>
                  <c:x val="-1.6877637130801686E-2"/>
                  <c:y val="1.0471204188481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1F-44D2-80F2-A9745F69D714}"/>
                </c:ext>
              </c:extLst>
            </c:dLbl>
            <c:dLbl>
              <c:idx val="4"/>
              <c:layout>
                <c:manualLayout>
                  <c:x val="-1.68776371308016E-2"/>
                  <c:y val="6.98080279232111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1F-44D2-80F2-A9745F69D714}"/>
                </c:ext>
              </c:extLst>
            </c:dLbl>
            <c:dLbl>
              <c:idx val="5"/>
              <c:layout>
                <c:manualLayout>
                  <c:x val="-2.411091018685955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1F-44D2-80F2-A9745F69D714}"/>
                </c:ext>
              </c:extLst>
            </c:dLbl>
            <c:dLbl>
              <c:idx val="6"/>
              <c:layout>
                <c:manualLayout>
                  <c:x val="-2.1699819168173599E-2"/>
                  <c:y val="6.98080279232111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1F-44D2-80F2-A9745F69D714}"/>
                </c:ext>
              </c:extLst>
            </c:dLbl>
            <c:dLbl>
              <c:idx val="7"/>
              <c:layout>
                <c:manualLayout>
                  <c:x val="-2.1699819168173599E-2"/>
                  <c:y val="1.0471204188481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1F-44D2-80F2-A9745F69D714}"/>
                </c:ext>
              </c:extLst>
            </c:dLbl>
            <c:dLbl>
              <c:idx val="8"/>
              <c:layout>
                <c:manualLayout>
                  <c:x val="-2.1699819168173599E-2"/>
                  <c:y val="-6.39899530455455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1F-44D2-80F2-A9745F69D7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Plan1!$C$4:$K$4</c:f>
              <c:strCache>
                <c:ptCount val="9"/>
                <c:pt idx="0">
                  <c:v>TOTAL</c:v>
                </c:pt>
                <c:pt idx="1">
                  <c:v>Ensino Fundamental</c:v>
                </c:pt>
                <c:pt idx="2">
                  <c:v>Ensino Médio</c:v>
                </c:pt>
                <c:pt idx="3">
                  <c:v>Técnico</c:v>
                </c:pt>
                <c:pt idx="4">
                  <c:v>Graduação</c:v>
                </c:pt>
                <c:pt idx="5">
                  <c:v>Aperfeiçoamento</c:v>
                </c:pt>
                <c:pt idx="6">
                  <c:v>Especialização</c:v>
                </c:pt>
                <c:pt idx="7">
                  <c:v>Mestrado</c:v>
                </c:pt>
                <c:pt idx="8">
                  <c:v>Doutorado</c:v>
                </c:pt>
              </c:strCache>
            </c:strRef>
          </c:cat>
          <c:val>
            <c:numRef>
              <c:f>Plan1!$C$5:$K$5</c:f>
              <c:numCache>
                <c:formatCode>General</c:formatCode>
                <c:ptCount val="9"/>
                <c:pt idx="0">
                  <c:v>1019</c:v>
                </c:pt>
                <c:pt idx="1">
                  <c:v>18</c:v>
                </c:pt>
                <c:pt idx="2">
                  <c:v>142</c:v>
                </c:pt>
                <c:pt idx="3">
                  <c:v>28</c:v>
                </c:pt>
                <c:pt idx="4">
                  <c:v>315</c:v>
                </c:pt>
                <c:pt idx="5">
                  <c:v>1</c:v>
                </c:pt>
                <c:pt idx="6">
                  <c:v>414</c:v>
                </c:pt>
                <c:pt idx="7">
                  <c:v>96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D1F-44D2-80F2-A9745F69D714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0"/>
              <c:layout>
                <c:manualLayout>
                  <c:x val="1.68776371308016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D1F-44D2-80F2-A9745F69D714}"/>
                </c:ext>
              </c:extLst>
            </c:dLbl>
            <c:dLbl>
              <c:idx val="1"/>
              <c:layout>
                <c:manualLayout>
                  <c:x val="7.2332730560578685E-3"/>
                  <c:y val="-3.4904013961605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1F-44D2-80F2-A9745F69D714}"/>
                </c:ext>
              </c:extLst>
            </c:dLbl>
            <c:dLbl>
              <c:idx val="2"/>
              <c:layout>
                <c:manualLayout>
                  <c:x val="1.9288538299801133E-2"/>
                  <c:y val="-3.49067623091622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D1F-44D2-80F2-A9745F69D7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Plan1!$C$4:$K$4</c:f>
              <c:strCache>
                <c:ptCount val="9"/>
                <c:pt idx="0">
                  <c:v>TOTAL</c:v>
                </c:pt>
                <c:pt idx="1">
                  <c:v>Ensino Fundamental</c:v>
                </c:pt>
                <c:pt idx="2">
                  <c:v>Ensino Médio</c:v>
                </c:pt>
                <c:pt idx="3">
                  <c:v>Técnico</c:v>
                </c:pt>
                <c:pt idx="4">
                  <c:v>Graduação</c:v>
                </c:pt>
                <c:pt idx="5">
                  <c:v>Aperfeiçoamento</c:v>
                </c:pt>
                <c:pt idx="6">
                  <c:v>Especialização</c:v>
                </c:pt>
                <c:pt idx="7">
                  <c:v>Mestrado</c:v>
                </c:pt>
                <c:pt idx="8">
                  <c:v>Doutorado</c:v>
                </c:pt>
              </c:strCache>
            </c:strRef>
          </c:cat>
          <c:val>
            <c:numRef>
              <c:f>Plan1!$C$6:$K$6</c:f>
              <c:numCache>
                <c:formatCode>General</c:formatCode>
                <c:ptCount val="9"/>
                <c:pt idx="0">
                  <c:v>1023</c:v>
                </c:pt>
                <c:pt idx="1">
                  <c:v>16</c:v>
                </c:pt>
                <c:pt idx="2">
                  <c:v>143</c:v>
                </c:pt>
                <c:pt idx="3">
                  <c:v>30</c:v>
                </c:pt>
                <c:pt idx="4">
                  <c:v>329</c:v>
                </c:pt>
                <c:pt idx="5">
                  <c:v>1</c:v>
                </c:pt>
                <c:pt idx="6">
                  <c:v>402</c:v>
                </c:pt>
                <c:pt idx="7">
                  <c:v>94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D1F-44D2-80F2-A9745F69D7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02240"/>
        <c:axId val="209402632"/>
      </c:barChart>
      <c:catAx>
        <c:axId val="209402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09402632"/>
        <c:crosses val="autoZero"/>
        <c:auto val="1"/>
        <c:lblAlgn val="ctr"/>
        <c:lblOffset val="100"/>
        <c:noMultiLvlLbl val="0"/>
      </c:catAx>
      <c:valAx>
        <c:axId val="209402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402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877036389896071"/>
          <c:y val="7.8569636868857078E-4"/>
          <c:w val="8.4816207290099074E-2"/>
          <c:h val="0.18655250680064195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Plan1!$M$5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Plan1!$N$4:$R$4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Plan1!$N$5:$R$5</c:f>
              <c:numCache>
                <c:formatCode>General</c:formatCode>
                <c:ptCount val="5"/>
                <c:pt idx="0">
                  <c:v>6</c:v>
                </c:pt>
                <c:pt idx="1">
                  <c:v>9</c:v>
                </c:pt>
                <c:pt idx="2">
                  <c:v>194</c:v>
                </c:pt>
                <c:pt idx="3">
                  <c:v>545</c:v>
                </c:pt>
                <c:pt idx="4">
                  <c:v>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E-478A-955C-A8C54E9299A5}"/>
            </c:ext>
          </c:extLst>
        </c:ser>
        <c:ser>
          <c:idx val="1"/>
          <c:order val="1"/>
          <c:tx>
            <c:strRef>
              <c:f>Plan1!$M$6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Plan1!$N$4:$R$4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Plan1!$N$6:$R$6</c:f>
              <c:numCache>
                <c:formatCode>General</c:formatCode>
                <c:ptCount val="5"/>
                <c:pt idx="0">
                  <c:v>6</c:v>
                </c:pt>
                <c:pt idx="1">
                  <c:v>7</c:v>
                </c:pt>
                <c:pt idx="2">
                  <c:v>191</c:v>
                </c:pt>
                <c:pt idx="3">
                  <c:v>453</c:v>
                </c:pt>
                <c:pt idx="4">
                  <c:v>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BE-478A-955C-A8C54E9299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9403416"/>
        <c:axId val="209403808"/>
      </c:barChart>
      <c:catAx>
        <c:axId val="20940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403808"/>
        <c:crosses val="autoZero"/>
        <c:auto val="1"/>
        <c:lblAlgn val="ctr"/>
        <c:lblOffset val="100"/>
        <c:noMultiLvlLbl val="0"/>
      </c:catAx>
      <c:valAx>
        <c:axId val="209403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940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invertIfNegative val="0"/>
          <c:dLbls>
            <c:dLbl>
              <c:idx val="0"/>
              <c:layout>
                <c:manualLayout>
                  <c:x val="-1.2055455093429777E-2"/>
                  <c:y val="1.04712041884816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54-4122-B0FE-95211C4285FD}"/>
                </c:ext>
              </c:extLst>
            </c:dLbl>
            <c:dLbl>
              <c:idx val="1"/>
              <c:layout>
                <c:manualLayout>
                  <c:x val="-2.684563758389261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54-4122-B0FE-95211C4285FD}"/>
                </c:ext>
              </c:extLst>
            </c:dLbl>
            <c:dLbl>
              <c:idx val="2"/>
              <c:layout>
                <c:manualLayout>
                  <c:x val="-3.579418344519015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54-4122-B0FE-95211C4285FD}"/>
                </c:ext>
              </c:extLst>
            </c:dLbl>
            <c:dLbl>
              <c:idx val="3"/>
              <c:layout>
                <c:manualLayout>
                  <c:x val="-3.5891963266828798E-3"/>
                  <c:y val="-2.0725818369029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54-4122-B0FE-95211C4285FD}"/>
                </c:ext>
              </c:extLst>
            </c:dLbl>
            <c:dLbl>
              <c:idx val="4"/>
              <c:layout>
                <c:manualLayout>
                  <c:x val="-1.68776371308016E-2"/>
                  <c:y val="6.98080279232112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54-4122-B0FE-95211C4285FD}"/>
                </c:ext>
              </c:extLst>
            </c:dLbl>
            <c:dLbl>
              <c:idx val="5"/>
              <c:layout>
                <c:manualLayout>
                  <c:x val="-2.411091018685956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54-4122-B0FE-95211C4285FD}"/>
                </c:ext>
              </c:extLst>
            </c:dLbl>
            <c:dLbl>
              <c:idx val="6"/>
              <c:layout>
                <c:manualLayout>
                  <c:x val="-2.1699819168173609E-2"/>
                  <c:y val="6.98080279232111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54-4122-B0FE-95211C4285FD}"/>
                </c:ext>
              </c:extLst>
            </c:dLbl>
            <c:dLbl>
              <c:idx val="7"/>
              <c:layout>
                <c:manualLayout>
                  <c:x val="-2.1699819168173609E-2"/>
                  <c:y val="1.0471204188481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54-4122-B0FE-95211C4285FD}"/>
                </c:ext>
              </c:extLst>
            </c:dLbl>
            <c:dLbl>
              <c:idx val="8"/>
              <c:layout>
                <c:manualLayout>
                  <c:x val="-2.1699819168173609E-2"/>
                  <c:y val="-6.398995304554556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654-4122-B0FE-95211C42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Plan1!$C$4:$I$4</c:f>
              <c:strCache>
                <c:ptCount val="4"/>
                <c:pt idx="0">
                  <c:v>TOTAL</c:v>
                </c:pt>
                <c:pt idx="1">
                  <c:v>Pessoal</c:v>
                </c:pt>
                <c:pt idx="2">
                  <c:v>Investimentos</c:v>
                </c:pt>
                <c:pt idx="3">
                  <c:v>Outros Custeios</c:v>
                </c:pt>
              </c:strCache>
            </c:strRef>
          </c:cat>
          <c:val>
            <c:numRef>
              <c:f>Plan1!$C$5:$F$5</c:f>
              <c:numCache>
                <c:formatCode>"R$"\ #,##0.00</c:formatCode>
                <c:ptCount val="4"/>
                <c:pt idx="0">
                  <c:v>401096684</c:v>
                </c:pt>
                <c:pt idx="1">
                  <c:v>311102125</c:v>
                </c:pt>
                <c:pt idx="2">
                  <c:v>12674116</c:v>
                </c:pt>
                <c:pt idx="3">
                  <c:v>59062736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654-4122-B0FE-95211C4285FD}"/>
            </c:ext>
          </c:extLst>
        </c:ser>
        <c:ser>
          <c:idx val="1"/>
          <c:order val="1"/>
          <c:tx>
            <c:v>2018</c:v>
          </c:tx>
          <c:invertIfNegative val="0"/>
          <c:dLbls>
            <c:dLbl>
              <c:idx val="0"/>
              <c:layout>
                <c:manualLayout>
                  <c:x val="1.68776371308016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654-4122-B0FE-95211C4285FD}"/>
                </c:ext>
              </c:extLst>
            </c:dLbl>
            <c:dLbl>
              <c:idx val="1"/>
              <c:layout>
                <c:manualLayout>
                  <c:x val="7.2332730560578712E-3"/>
                  <c:y val="-3.49040139616055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654-4122-B0FE-95211C4285FD}"/>
                </c:ext>
              </c:extLst>
            </c:dLbl>
            <c:dLbl>
              <c:idx val="2"/>
              <c:layout>
                <c:manualLayout>
                  <c:x val="-4.9622793462701945E-2"/>
                  <c:y val="-7.870286065679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654-4122-B0FE-95211C4285FD}"/>
                </c:ext>
              </c:extLst>
            </c:dLbl>
            <c:dLbl>
              <c:idx val="3"/>
              <c:layout>
                <c:manualLayout>
                  <c:x val="2.4642415032484336E-2"/>
                  <c:y val="-5.0532708542881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654-4122-B0FE-95211C42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>
                    <a:solidFill>
                      <a:srgbClr val="FF0000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Plan1!$C$4:$I$4</c:f>
              <c:strCache>
                <c:ptCount val="4"/>
                <c:pt idx="0">
                  <c:v>TOTAL</c:v>
                </c:pt>
                <c:pt idx="1">
                  <c:v>Pessoal</c:v>
                </c:pt>
                <c:pt idx="2">
                  <c:v>Investimentos</c:v>
                </c:pt>
                <c:pt idx="3">
                  <c:v>Outros Custeios</c:v>
                </c:pt>
              </c:strCache>
            </c:strRef>
          </c:cat>
          <c:val>
            <c:numRef>
              <c:f>Plan1!$C$6:$F$6</c:f>
              <c:numCache>
                <c:formatCode>"R$"\ #,##0.00</c:formatCode>
                <c:ptCount val="4"/>
                <c:pt idx="0">
                  <c:v>489816686</c:v>
                </c:pt>
                <c:pt idx="1">
                  <c:v>383484205</c:v>
                </c:pt>
                <c:pt idx="2">
                  <c:v>13993244</c:v>
                </c:pt>
                <c:pt idx="3">
                  <c:v>88440156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654-4122-B0FE-95211C4285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04592"/>
        <c:axId val="209404984"/>
      </c:barChart>
      <c:catAx>
        <c:axId val="209404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pt-BR"/>
          </a:p>
        </c:txPr>
        <c:crossAx val="209404984"/>
        <c:crosses val="autoZero"/>
        <c:auto val="1"/>
        <c:lblAlgn val="ctr"/>
        <c:lblOffset val="100"/>
        <c:noMultiLvlLbl val="0"/>
      </c:catAx>
      <c:valAx>
        <c:axId val="209404984"/>
        <c:scaling>
          <c:orientation val="minMax"/>
        </c:scaling>
        <c:delete val="1"/>
        <c:axPos val="l"/>
        <c:numFmt formatCode="&quot;R$&quot;\ #,##0.00" sourceLinked="1"/>
        <c:majorTickMark val="out"/>
        <c:minorTickMark val="none"/>
        <c:tickLblPos val="nextTo"/>
        <c:crossAx val="20940459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5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9C505A-9C7C-4236-9C4B-8B25D617858F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346BE1DC-A779-4798-A6B5-2CC5904B976F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2000" dirty="0" smtClean="0"/>
            <a:t>Concluintes </a:t>
          </a:r>
        </a:p>
        <a:p>
          <a:r>
            <a:rPr lang="pt-BR" sz="2000" dirty="0" smtClean="0"/>
            <a:t>4.350 / </a:t>
          </a:r>
          <a:r>
            <a:rPr lang="pt-BR" sz="2000" b="1" dirty="0" smtClean="0">
              <a:solidFill>
                <a:srgbClr val="C00000"/>
              </a:solidFill>
            </a:rPr>
            <a:t>4.428</a:t>
          </a:r>
          <a:endParaRPr lang="pt-BR" sz="2000" b="1" dirty="0">
            <a:solidFill>
              <a:srgbClr val="C00000"/>
            </a:solidFill>
          </a:endParaRPr>
        </a:p>
      </dgm:t>
    </dgm:pt>
    <dgm:pt modelId="{CC9B9901-7DE6-4800-8A93-FBEFFC9D8967}" type="parTrans" cxnId="{812012DC-5495-489D-AE38-E06480EC2AFA}">
      <dgm:prSet/>
      <dgm:spPr/>
      <dgm:t>
        <a:bodyPr/>
        <a:lstStyle/>
        <a:p>
          <a:endParaRPr lang="pt-BR"/>
        </a:p>
      </dgm:t>
    </dgm:pt>
    <dgm:pt modelId="{A2149965-723F-43F3-8882-D7683DA90861}" type="sibTrans" cxnId="{812012DC-5495-489D-AE38-E06480EC2AFA}">
      <dgm:prSet/>
      <dgm:spPr/>
      <dgm:t>
        <a:bodyPr/>
        <a:lstStyle/>
        <a:p>
          <a:endParaRPr lang="pt-BR"/>
        </a:p>
      </dgm:t>
    </dgm:pt>
    <dgm:pt modelId="{B8653428-978A-4784-B4D1-1E0E6BABD43C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2000" dirty="0" smtClean="0"/>
            <a:t>Concluída 3.786 / </a:t>
          </a:r>
          <a:r>
            <a:rPr lang="pt-BR" sz="2000" b="1" dirty="0" smtClean="0">
              <a:solidFill>
                <a:srgbClr val="C00000"/>
              </a:solidFill>
            </a:rPr>
            <a:t>3.803</a:t>
          </a:r>
          <a:endParaRPr lang="pt-BR" sz="2000" b="1" dirty="0">
            <a:solidFill>
              <a:srgbClr val="C00000"/>
            </a:solidFill>
          </a:endParaRPr>
        </a:p>
      </dgm:t>
    </dgm:pt>
    <dgm:pt modelId="{20302BF9-7980-43D3-A39F-C76D996ED7F1}" type="parTrans" cxnId="{F2D6B0CC-8AFD-4E1D-8097-3DFE6A5A5422}">
      <dgm:prSet/>
      <dgm:spPr/>
      <dgm:t>
        <a:bodyPr/>
        <a:lstStyle/>
        <a:p>
          <a:endParaRPr lang="pt-BR"/>
        </a:p>
      </dgm:t>
    </dgm:pt>
    <dgm:pt modelId="{BA1B71DB-85E6-4235-A705-FCC9DAD28C3D}" type="sibTrans" cxnId="{F2D6B0CC-8AFD-4E1D-8097-3DFE6A5A5422}">
      <dgm:prSet/>
      <dgm:spPr/>
      <dgm:t>
        <a:bodyPr/>
        <a:lstStyle/>
        <a:p>
          <a:endParaRPr lang="pt-BR"/>
        </a:p>
      </dgm:t>
    </dgm:pt>
    <dgm:pt modelId="{18E3820B-609A-431D-AA74-9978605B3881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Integralizada 564 / </a:t>
          </a:r>
          <a:r>
            <a:rPr lang="pt-BR" sz="2000" b="1" dirty="0" smtClean="0">
              <a:solidFill>
                <a:schemeClr val="tx1"/>
              </a:solidFill>
            </a:rPr>
            <a:t>625</a:t>
          </a:r>
          <a:endParaRPr lang="pt-BR" sz="2000" b="1" dirty="0">
            <a:solidFill>
              <a:schemeClr val="tx1"/>
            </a:solidFill>
          </a:endParaRPr>
        </a:p>
      </dgm:t>
    </dgm:pt>
    <dgm:pt modelId="{F5800B0A-C2CD-4F35-BFC6-D820BEE5CCB3}" type="parTrans" cxnId="{FFDD7C2F-3359-4215-9E0D-1261E0627778}">
      <dgm:prSet/>
      <dgm:spPr/>
      <dgm:t>
        <a:bodyPr/>
        <a:lstStyle/>
        <a:p>
          <a:endParaRPr lang="pt-BR"/>
        </a:p>
      </dgm:t>
    </dgm:pt>
    <dgm:pt modelId="{8C64C4A5-5BE2-4F6E-8D30-DCE22486993B}" type="sibTrans" cxnId="{FFDD7C2F-3359-4215-9E0D-1261E0627778}">
      <dgm:prSet/>
      <dgm:spPr/>
      <dgm:t>
        <a:bodyPr/>
        <a:lstStyle/>
        <a:p>
          <a:endParaRPr lang="pt-BR"/>
        </a:p>
      </dgm:t>
    </dgm:pt>
    <dgm:pt modelId="{7503C237-CB16-427C-8DA2-F8C5DF9B67CC}">
      <dgm:prSet phldrT="[Texto]" custT="1"/>
      <dgm:spPr>
        <a:gradFill flip="none" rotWithShape="1">
          <a:gsLst>
            <a:gs pos="0">
              <a:schemeClr val="bg1">
                <a:shade val="30000"/>
                <a:satMod val="115000"/>
              </a:schemeClr>
            </a:gs>
            <a:gs pos="50000">
              <a:schemeClr val="bg1">
                <a:shade val="67500"/>
                <a:satMod val="115000"/>
              </a:schemeClr>
            </a:gs>
            <a:gs pos="100000">
              <a:schemeClr val="bg1"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Matrículas </a:t>
          </a:r>
        </a:p>
        <a:p>
          <a:r>
            <a:rPr lang="pt-BR" sz="2000" dirty="0" smtClean="0">
              <a:solidFill>
                <a:schemeClr val="tx1"/>
              </a:solidFill>
            </a:rPr>
            <a:t>30.537 </a:t>
          </a:r>
        </a:p>
        <a:p>
          <a:r>
            <a:rPr lang="pt-BR" sz="2000" b="1" dirty="0" smtClean="0">
              <a:solidFill>
                <a:srgbClr val="C00000"/>
              </a:solidFill>
            </a:rPr>
            <a:t>22.464</a:t>
          </a:r>
          <a:endParaRPr lang="pt-BR" sz="2000" b="1" dirty="0">
            <a:solidFill>
              <a:srgbClr val="C00000"/>
            </a:solidFill>
          </a:endParaRPr>
        </a:p>
      </dgm:t>
    </dgm:pt>
    <dgm:pt modelId="{CB366825-42B3-4687-8B99-AD46496EDAC2}" type="parTrans" cxnId="{99006B5B-6B92-40DC-B894-FC36A64292DE}">
      <dgm:prSet/>
      <dgm:spPr/>
      <dgm:t>
        <a:bodyPr/>
        <a:lstStyle/>
        <a:p>
          <a:endParaRPr lang="pt-BR"/>
        </a:p>
      </dgm:t>
    </dgm:pt>
    <dgm:pt modelId="{0CEC6DD8-18A0-4AB5-9640-FA5257B3F7A3}" type="sibTrans" cxnId="{99006B5B-6B92-40DC-B894-FC36A64292DE}">
      <dgm:prSet/>
      <dgm:spPr/>
      <dgm:t>
        <a:bodyPr/>
        <a:lstStyle/>
        <a:p>
          <a:endParaRPr lang="pt-BR"/>
        </a:p>
      </dgm:t>
    </dgm:pt>
    <dgm:pt modelId="{F2226DA3-4186-48D1-8186-1D875A46385F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000" dirty="0" smtClean="0"/>
            <a:t>Em Curso  </a:t>
          </a:r>
        </a:p>
        <a:p>
          <a:r>
            <a:rPr lang="pt-BR" sz="2000" dirty="0" smtClean="0"/>
            <a:t>12.662 /</a:t>
          </a:r>
          <a:r>
            <a:rPr lang="pt-BR" sz="2000" b="1" dirty="0" smtClean="0">
              <a:solidFill>
                <a:srgbClr val="C00000"/>
              </a:solidFill>
            </a:rPr>
            <a:t>13.981</a:t>
          </a:r>
          <a:endParaRPr lang="pt-BR" sz="2000" b="1" dirty="0">
            <a:solidFill>
              <a:srgbClr val="C00000"/>
            </a:solidFill>
          </a:endParaRPr>
        </a:p>
      </dgm:t>
    </dgm:pt>
    <dgm:pt modelId="{E0226AF6-3A54-4029-99C0-FB529EAA9A0C}" type="parTrans" cxnId="{9D45D507-0206-4288-BBB5-7FF40F37A505}">
      <dgm:prSet/>
      <dgm:spPr/>
      <dgm:t>
        <a:bodyPr/>
        <a:lstStyle/>
        <a:p>
          <a:endParaRPr lang="pt-BR"/>
        </a:p>
      </dgm:t>
    </dgm:pt>
    <dgm:pt modelId="{42430DF2-8B61-45C5-A7FF-C162E82D3BEF}" type="sibTrans" cxnId="{9D45D507-0206-4288-BBB5-7FF40F37A505}">
      <dgm:prSet/>
      <dgm:spPr/>
      <dgm:t>
        <a:bodyPr/>
        <a:lstStyle/>
        <a:p>
          <a:endParaRPr lang="pt-BR"/>
        </a:p>
      </dgm:t>
    </dgm:pt>
    <dgm:pt modelId="{9D53CAD8-10FA-4C50-A21D-404C3E5718BC}">
      <dgm:prSet phldrT="[Texto]" custT="1"/>
      <dgm:spPr>
        <a:solidFill>
          <a:srgbClr val="00B0F0"/>
        </a:solidFill>
      </dgm:spPr>
      <dgm:t>
        <a:bodyPr/>
        <a:lstStyle/>
        <a:p>
          <a:endParaRPr lang="pt-BR" sz="2000" dirty="0" smtClean="0"/>
        </a:p>
        <a:p>
          <a:r>
            <a:rPr lang="pt-BR" sz="2000" dirty="0" smtClean="0"/>
            <a:t>Em  fluxo 10.521 / </a:t>
          </a:r>
          <a:r>
            <a:rPr lang="pt-BR" sz="2000" b="1" dirty="0" smtClean="0">
              <a:solidFill>
                <a:srgbClr val="C00000"/>
              </a:solidFill>
            </a:rPr>
            <a:t>11.665</a:t>
          </a:r>
        </a:p>
        <a:p>
          <a:endParaRPr lang="pt-BR" sz="2000" dirty="0"/>
        </a:p>
      </dgm:t>
    </dgm:pt>
    <dgm:pt modelId="{EE2865B3-C73E-4539-8060-614F32938B14}" type="parTrans" cxnId="{2EBDBB2F-FFDF-474A-94AE-5F97532C3161}">
      <dgm:prSet/>
      <dgm:spPr/>
      <dgm:t>
        <a:bodyPr/>
        <a:lstStyle/>
        <a:p>
          <a:endParaRPr lang="pt-BR"/>
        </a:p>
      </dgm:t>
    </dgm:pt>
    <dgm:pt modelId="{FCCF9352-12B7-4B97-80D0-AA27CA980FB2}" type="sibTrans" cxnId="{2EBDBB2F-FFDF-474A-94AE-5F97532C3161}">
      <dgm:prSet/>
      <dgm:spPr/>
      <dgm:t>
        <a:bodyPr/>
        <a:lstStyle/>
        <a:p>
          <a:endParaRPr lang="pt-BR"/>
        </a:p>
      </dgm:t>
    </dgm:pt>
    <dgm:pt modelId="{B63A1C3A-1BD9-4DF0-90AF-ED1FB8E238C3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Retido  2.141 /  </a:t>
          </a:r>
          <a:r>
            <a:rPr lang="pt-BR" sz="2000" b="1" dirty="0" smtClean="0">
              <a:solidFill>
                <a:schemeClr val="tx1"/>
              </a:solidFill>
            </a:rPr>
            <a:t>2.316</a:t>
          </a:r>
          <a:endParaRPr lang="pt-BR" sz="2000" b="1" dirty="0">
            <a:solidFill>
              <a:schemeClr val="tx1"/>
            </a:solidFill>
          </a:endParaRPr>
        </a:p>
      </dgm:t>
    </dgm:pt>
    <dgm:pt modelId="{1C922C2B-42B0-443A-B990-C9FD2332A853}" type="parTrans" cxnId="{7E7F5E5B-FAC5-4C76-910B-00CDF7915B8C}">
      <dgm:prSet/>
      <dgm:spPr/>
      <dgm:t>
        <a:bodyPr/>
        <a:lstStyle/>
        <a:p>
          <a:endParaRPr lang="pt-BR"/>
        </a:p>
      </dgm:t>
    </dgm:pt>
    <dgm:pt modelId="{062CEE44-D52C-47B0-81DE-9B72E85E11C3}" type="sibTrans" cxnId="{7E7F5E5B-FAC5-4C76-910B-00CDF7915B8C}">
      <dgm:prSet/>
      <dgm:spPr/>
      <dgm:t>
        <a:bodyPr/>
        <a:lstStyle/>
        <a:p>
          <a:endParaRPr lang="pt-BR"/>
        </a:p>
      </dgm:t>
    </dgm:pt>
    <dgm:pt modelId="{D8B90D43-A983-4B43-8980-40337258C07C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u="none" dirty="0" smtClean="0"/>
            <a:t>Transferido  </a:t>
          </a:r>
          <a:r>
            <a:rPr lang="pt-BR" sz="2000" u="none" dirty="0" err="1" smtClean="0"/>
            <a:t>ext</a:t>
          </a:r>
          <a:r>
            <a:rPr lang="pt-BR" sz="2000" u="none" dirty="0" smtClean="0"/>
            <a:t>  259 / </a:t>
          </a:r>
          <a:r>
            <a:rPr lang="pt-BR" sz="2000" b="1" u="none" dirty="0" smtClean="0">
              <a:solidFill>
                <a:srgbClr val="C00000"/>
              </a:solidFill>
            </a:rPr>
            <a:t>175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F6B72B29-5B53-425A-898F-A5A60F6BC818}" type="sibTrans" cxnId="{DA75E840-9984-491A-B412-09F7C6F0DDC9}">
      <dgm:prSet/>
      <dgm:spPr/>
      <dgm:t>
        <a:bodyPr/>
        <a:lstStyle/>
        <a:p>
          <a:endParaRPr lang="pt-BR"/>
        </a:p>
      </dgm:t>
    </dgm:pt>
    <dgm:pt modelId="{883FCE89-76CC-4FEC-8E22-ED3756B867A8}" type="parTrans" cxnId="{DA75E840-9984-491A-B412-09F7C6F0DDC9}">
      <dgm:prSet/>
      <dgm:spPr/>
      <dgm:t>
        <a:bodyPr/>
        <a:lstStyle/>
        <a:p>
          <a:endParaRPr lang="pt-BR"/>
        </a:p>
      </dgm:t>
    </dgm:pt>
    <dgm:pt modelId="{FDBDA890-36BB-4FED-89E5-0EA26E048D34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u="none" dirty="0" smtClean="0"/>
            <a:t>Reprovado 203 / </a:t>
          </a:r>
          <a:r>
            <a:rPr lang="pt-BR" sz="2000" b="1" u="none" dirty="0" smtClean="0">
              <a:solidFill>
                <a:srgbClr val="C00000"/>
              </a:solidFill>
            </a:rPr>
            <a:t>243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1488070D-66E0-4A89-8E0E-97151D261E7F}" type="sibTrans" cxnId="{586E9653-845A-4B0D-A7B8-C3C7D7AE96CA}">
      <dgm:prSet/>
      <dgm:spPr/>
      <dgm:t>
        <a:bodyPr/>
        <a:lstStyle/>
        <a:p>
          <a:endParaRPr lang="pt-BR"/>
        </a:p>
      </dgm:t>
    </dgm:pt>
    <dgm:pt modelId="{7FC2C2E3-14D8-4ECC-B7D2-8DB9EA2E35C9}" type="parTrans" cxnId="{586E9653-845A-4B0D-A7B8-C3C7D7AE96CA}">
      <dgm:prSet/>
      <dgm:spPr/>
      <dgm:t>
        <a:bodyPr/>
        <a:lstStyle/>
        <a:p>
          <a:endParaRPr lang="pt-BR"/>
        </a:p>
      </dgm:t>
    </dgm:pt>
    <dgm:pt modelId="{24025211-5A2A-43BA-8D5B-0718B74D0AD0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u="none" dirty="0" smtClean="0"/>
            <a:t>Desligado 10.333 / </a:t>
          </a:r>
          <a:r>
            <a:rPr lang="pt-BR" sz="2000" b="1" u="none" dirty="0" smtClean="0">
              <a:solidFill>
                <a:srgbClr val="C00000"/>
              </a:solidFill>
            </a:rPr>
            <a:t>1.478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74918A6A-CFF2-4F46-AFD9-56D87374C648}" type="sibTrans" cxnId="{09CDBCE6-AB57-4377-82EE-EB764CC23630}">
      <dgm:prSet/>
      <dgm:spPr/>
      <dgm:t>
        <a:bodyPr/>
        <a:lstStyle/>
        <a:p>
          <a:endParaRPr lang="pt-BR"/>
        </a:p>
      </dgm:t>
    </dgm:pt>
    <dgm:pt modelId="{5D6127AF-7F93-4833-8C1B-0C34FCE4F8A0}" type="parTrans" cxnId="{09CDBCE6-AB57-4377-82EE-EB764CC23630}">
      <dgm:prSet/>
      <dgm:spPr/>
      <dgm:t>
        <a:bodyPr/>
        <a:lstStyle/>
        <a:p>
          <a:endParaRPr lang="pt-BR"/>
        </a:p>
      </dgm:t>
    </dgm:pt>
    <dgm:pt modelId="{339DB65B-0DBA-46D1-9C8F-0FFE63715496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u="none" dirty="0" smtClean="0"/>
            <a:t>Cancelado 41 / </a:t>
          </a:r>
          <a:r>
            <a:rPr lang="pt-BR" sz="2000" b="1" u="none" dirty="0" smtClean="0">
              <a:solidFill>
                <a:srgbClr val="C00000"/>
              </a:solidFill>
            </a:rPr>
            <a:t>77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E9B8EE51-29AC-4F22-90FF-5E34A491BC60}" type="sibTrans" cxnId="{BE39CBD9-85A4-45EF-9C39-5261BFF7C1E1}">
      <dgm:prSet/>
      <dgm:spPr/>
      <dgm:t>
        <a:bodyPr/>
        <a:lstStyle/>
        <a:p>
          <a:endParaRPr lang="pt-BR"/>
        </a:p>
      </dgm:t>
    </dgm:pt>
    <dgm:pt modelId="{CD4CE089-4F66-4BED-BDA2-3F28DE5DA255}" type="parTrans" cxnId="{BE39CBD9-85A4-45EF-9C39-5261BFF7C1E1}">
      <dgm:prSet/>
      <dgm:spPr/>
      <dgm:t>
        <a:bodyPr/>
        <a:lstStyle/>
        <a:p>
          <a:endParaRPr lang="pt-BR"/>
        </a:p>
      </dgm:t>
    </dgm:pt>
    <dgm:pt modelId="{201DDF95-AC9C-46D5-BD88-7F587E3648FC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u="none" dirty="0" smtClean="0">
              <a:solidFill>
                <a:schemeClr val="tx1"/>
              </a:solidFill>
            </a:rPr>
            <a:t>Abandono 2.689 / </a:t>
          </a:r>
          <a:r>
            <a:rPr lang="pt-BR" sz="2000" b="1" u="none" dirty="0" smtClean="0">
              <a:solidFill>
                <a:schemeClr val="tx1"/>
              </a:solidFill>
            </a:rPr>
            <a:t>2.077</a:t>
          </a:r>
          <a:endParaRPr lang="pt-BR" sz="2000" b="1" u="none" dirty="0">
            <a:solidFill>
              <a:schemeClr val="tx1"/>
            </a:solidFill>
          </a:endParaRPr>
        </a:p>
      </dgm:t>
    </dgm:pt>
    <dgm:pt modelId="{2C9A77C4-887E-476D-9D81-52866D85F1BB}" type="sibTrans" cxnId="{1085275F-B1B1-4BBA-9F78-2B8D3D96D00D}">
      <dgm:prSet/>
      <dgm:spPr/>
      <dgm:t>
        <a:bodyPr/>
        <a:lstStyle/>
        <a:p>
          <a:endParaRPr lang="pt-BR"/>
        </a:p>
      </dgm:t>
    </dgm:pt>
    <dgm:pt modelId="{C69A29D9-9F11-4CFA-BD00-C71E6C344DCD}" type="parTrans" cxnId="{1085275F-B1B1-4BBA-9F78-2B8D3D96D00D}">
      <dgm:prSet/>
      <dgm:spPr/>
      <dgm:t>
        <a:bodyPr/>
        <a:lstStyle/>
        <a:p>
          <a:endParaRPr lang="pt-BR"/>
        </a:p>
      </dgm:t>
    </dgm:pt>
    <dgm:pt modelId="{B596B2E3-DA08-4A71-AFF1-097EF2371265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dirty="0" smtClean="0"/>
            <a:t>Evadidos</a:t>
          </a:r>
        </a:p>
        <a:p>
          <a:r>
            <a:rPr lang="pt-BR" sz="2000" dirty="0" smtClean="0"/>
            <a:t>13.525 / </a:t>
          </a:r>
          <a:r>
            <a:rPr lang="pt-BR" sz="2000" b="1" dirty="0" smtClean="0">
              <a:solidFill>
                <a:srgbClr val="C00000"/>
              </a:solidFill>
            </a:rPr>
            <a:t>4.052</a:t>
          </a:r>
          <a:endParaRPr lang="pt-BR" sz="2000" b="1" dirty="0">
            <a:solidFill>
              <a:srgbClr val="C00000"/>
            </a:solidFill>
          </a:endParaRPr>
        </a:p>
      </dgm:t>
    </dgm:pt>
    <dgm:pt modelId="{18A98C3F-308C-43F3-9C5C-A077BBBEEA80}" type="sibTrans" cxnId="{10181048-7166-47AE-B743-0F649C282878}">
      <dgm:prSet/>
      <dgm:spPr/>
      <dgm:t>
        <a:bodyPr/>
        <a:lstStyle/>
        <a:p>
          <a:endParaRPr lang="pt-BR"/>
        </a:p>
      </dgm:t>
    </dgm:pt>
    <dgm:pt modelId="{ED597BB9-D424-491C-BEF5-BC6CF0553CB1}" type="parTrans" cxnId="{10181048-7166-47AE-B743-0F649C282878}">
      <dgm:prSet/>
      <dgm:spPr/>
      <dgm:t>
        <a:bodyPr/>
        <a:lstStyle/>
        <a:p>
          <a:endParaRPr lang="pt-BR"/>
        </a:p>
      </dgm:t>
    </dgm:pt>
    <dgm:pt modelId="{23D28442-0064-4386-9502-E07C6175DB47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b="0" u="none" dirty="0" smtClean="0">
              <a:solidFill>
                <a:schemeClr val="bg1"/>
              </a:solidFill>
            </a:rPr>
            <a:t>Excluído 0 / </a:t>
          </a:r>
          <a:r>
            <a:rPr lang="pt-BR" sz="2000" b="1" u="none" dirty="0" smtClean="0">
              <a:solidFill>
                <a:srgbClr val="C00000"/>
              </a:solidFill>
            </a:rPr>
            <a:t>1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FC06D9B4-5DE4-480C-A34E-8B6C6614AC92}" type="parTrans" cxnId="{D6D0022A-8D2E-492A-9B55-F1934F44CEFE}">
      <dgm:prSet/>
      <dgm:spPr/>
      <dgm:t>
        <a:bodyPr/>
        <a:lstStyle/>
        <a:p>
          <a:endParaRPr lang="pt-BR"/>
        </a:p>
      </dgm:t>
    </dgm:pt>
    <dgm:pt modelId="{ACD55DBF-0B27-477C-8E1B-9BCF21138E52}" type="sibTrans" cxnId="{D6D0022A-8D2E-492A-9B55-F1934F44CEFE}">
      <dgm:prSet/>
      <dgm:spPr/>
      <dgm:t>
        <a:bodyPr/>
        <a:lstStyle/>
        <a:p>
          <a:endParaRPr lang="pt-BR"/>
        </a:p>
      </dgm:t>
    </dgm:pt>
    <dgm:pt modelId="{D74BDB81-B8A5-42DF-BDAB-D6C765AB528F}">
      <dgm:prSet phldrT="[Texto]" custT="1"/>
      <dgm:spPr>
        <a:solidFill>
          <a:srgbClr val="FF9966"/>
        </a:solidFill>
      </dgm:spPr>
      <dgm:t>
        <a:bodyPr/>
        <a:lstStyle/>
        <a:p>
          <a:r>
            <a:rPr lang="pt-BR" sz="2000" b="0" u="none" dirty="0" smtClean="0">
              <a:solidFill>
                <a:schemeClr val="bg1"/>
              </a:solidFill>
            </a:rPr>
            <a:t>Transferido </a:t>
          </a:r>
          <a:r>
            <a:rPr lang="pt-BR" sz="2000" b="0" u="none" dirty="0" err="1" smtClean="0">
              <a:solidFill>
                <a:schemeClr val="bg1"/>
              </a:solidFill>
            </a:rPr>
            <a:t>int</a:t>
          </a:r>
          <a:r>
            <a:rPr lang="pt-BR" sz="2000" b="0" u="none" dirty="0" smtClean="0">
              <a:solidFill>
                <a:schemeClr val="bg1"/>
              </a:solidFill>
            </a:rPr>
            <a:t>  0 / </a:t>
          </a:r>
          <a:r>
            <a:rPr lang="pt-BR" sz="2000" b="1" u="none" dirty="0" smtClean="0">
              <a:solidFill>
                <a:srgbClr val="C00000"/>
              </a:solidFill>
            </a:rPr>
            <a:t>1</a:t>
          </a:r>
          <a:endParaRPr lang="pt-BR" sz="2000" b="1" u="none" dirty="0">
            <a:solidFill>
              <a:srgbClr val="C00000"/>
            </a:solidFill>
          </a:endParaRPr>
        </a:p>
      </dgm:t>
    </dgm:pt>
    <dgm:pt modelId="{9BE05BB5-235E-4661-AD05-387487D76ED7}" type="parTrans" cxnId="{171D1092-C475-412D-BB2C-941D210E4724}">
      <dgm:prSet/>
      <dgm:spPr/>
      <dgm:t>
        <a:bodyPr/>
        <a:lstStyle/>
        <a:p>
          <a:endParaRPr lang="pt-BR"/>
        </a:p>
      </dgm:t>
    </dgm:pt>
    <dgm:pt modelId="{9C61D528-0AED-46BA-B2CD-3D536532DD52}" type="sibTrans" cxnId="{171D1092-C475-412D-BB2C-941D210E4724}">
      <dgm:prSet/>
      <dgm:spPr/>
      <dgm:t>
        <a:bodyPr/>
        <a:lstStyle/>
        <a:p>
          <a:endParaRPr lang="pt-BR"/>
        </a:p>
      </dgm:t>
    </dgm:pt>
    <dgm:pt modelId="{5FE63225-4C61-40F8-80D6-D8272FBA06B2}" type="pres">
      <dgm:prSet presAssocID="{6D9C505A-9C7C-4236-9C4B-8B25D617858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1F9E486-FC83-49C8-9BE1-C2CBB26BD357}" type="pres">
      <dgm:prSet presAssocID="{7503C237-CB16-427C-8DA2-F8C5DF9B67CC}" presName="root1" presStyleCnt="0"/>
      <dgm:spPr/>
      <dgm:t>
        <a:bodyPr/>
        <a:lstStyle/>
        <a:p>
          <a:endParaRPr lang="pt-BR"/>
        </a:p>
      </dgm:t>
    </dgm:pt>
    <dgm:pt modelId="{2ABCF85E-0003-44F7-B42A-31C211D2E7D6}" type="pres">
      <dgm:prSet presAssocID="{7503C237-CB16-427C-8DA2-F8C5DF9B67CC}" presName="LevelOneTextNode" presStyleLbl="node0" presStyleIdx="0" presStyleCnt="1" custScaleX="143639" custScaleY="267015" custLinFactNeighborX="-54164" custLinFactNeighborY="-6565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EC6C1E-AAA6-4606-AC7D-7C80CFA41246}" type="pres">
      <dgm:prSet presAssocID="{7503C237-CB16-427C-8DA2-F8C5DF9B67CC}" presName="level2hierChild" presStyleCnt="0"/>
      <dgm:spPr/>
      <dgm:t>
        <a:bodyPr/>
        <a:lstStyle/>
        <a:p>
          <a:endParaRPr lang="pt-BR"/>
        </a:p>
      </dgm:t>
    </dgm:pt>
    <dgm:pt modelId="{9C34237B-9F05-43ED-B2B5-B74FF0985B1F}" type="pres">
      <dgm:prSet presAssocID="{E0226AF6-3A54-4029-99C0-FB529EAA9A0C}" presName="conn2-1" presStyleLbl="parChTrans1D2" presStyleIdx="0" presStyleCnt="3"/>
      <dgm:spPr/>
      <dgm:t>
        <a:bodyPr/>
        <a:lstStyle/>
        <a:p>
          <a:endParaRPr lang="pt-BR"/>
        </a:p>
      </dgm:t>
    </dgm:pt>
    <dgm:pt modelId="{A3542798-2CC0-460B-8ED9-2B20C00FBF68}" type="pres">
      <dgm:prSet presAssocID="{E0226AF6-3A54-4029-99C0-FB529EAA9A0C}" presName="connTx" presStyleLbl="parChTrans1D2" presStyleIdx="0" presStyleCnt="3"/>
      <dgm:spPr/>
      <dgm:t>
        <a:bodyPr/>
        <a:lstStyle/>
        <a:p>
          <a:endParaRPr lang="pt-BR"/>
        </a:p>
      </dgm:t>
    </dgm:pt>
    <dgm:pt modelId="{45F11A3F-73E0-4AFB-952A-206A56089C98}" type="pres">
      <dgm:prSet presAssocID="{F2226DA3-4186-48D1-8186-1D875A46385F}" presName="root2" presStyleCnt="0"/>
      <dgm:spPr/>
      <dgm:t>
        <a:bodyPr/>
        <a:lstStyle/>
        <a:p>
          <a:endParaRPr lang="pt-BR"/>
        </a:p>
      </dgm:t>
    </dgm:pt>
    <dgm:pt modelId="{AF2CB7A5-9DB4-4910-A534-55F54812CF9B}" type="pres">
      <dgm:prSet presAssocID="{F2226DA3-4186-48D1-8186-1D875A46385F}" presName="LevelTwoTextNode" presStyleLbl="node2" presStyleIdx="0" presStyleCnt="3" custScaleX="171421" custScaleY="126387" custLinFactNeighborX="12478" custLinFactNeighborY="-3826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01F88D5-DC77-4FC8-9402-0DFB0F64A445}" type="pres">
      <dgm:prSet presAssocID="{F2226DA3-4186-48D1-8186-1D875A46385F}" presName="level3hierChild" presStyleCnt="0"/>
      <dgm:spPr/>
      <dgm:t>
        <a:bodyPr/>
        <a:lstStyle/>
        <a:p>
          <a:endParaRPr lang="pt-BR"/>
        </a:p>
      </dgm:t>
    </dgm:pt>
    <dgm:pt modelId="{B8B33238-153F-4B4E-B3DA-DBD77380E140}" type="pres">
      <dgm:prSet presAssocID="{EE2865B3-C73E-4539-8060-614F32938B14}" presName="conn2-1" presStyleLbl="parChTrans1D3" presStyleIdx="0" presStyleCnt="11"/>
      <dgm:spPr/>
      <dgm:t>
        <a:bodyPr/>
        <a:lstStyle/>
        <a:p>
          <a:endParaRPr lang="pt-BR"/>
        </a:p>
      </dgm:t>
    </dgm:pt>
    <dgm:pt modelId="{4C871305-118B-4B3E-9ECC-6E48E56FB5E3}" type="pres">
      <dgm:prSet presAssocID="{EE2865B3-C73E-4539-8060-614F32938B14}" presName="connTx" presStyleLbl="parChTrans1D3" presStyleIdx="0" presStyleCnt="11"/>
      <dgm:spPr/>
      <dgm:t>
        <a:bodyPr/>
        <a:lstStyle/>
        <a:p>
          <a:endParaRPr lang="pt-BR"/>
        </a:p>
      </dgm:t>
    </dgm:pt>
    <dgm:pt modelId="{8D91A512-18F2-4EA3-85BA-47CDEF98829C}" type="pres">
      <dgm:prSet presAssocID="{9D53CAD8-10FA-4C50-A21D-404C3E5718BC}" presName="root2" presStyleCnt="0"/>
      <dgm:spPr/>
      <dgm:t>
        <a:bodyPr/>
        <a:lstStyle/>
        <a:p>
          <a:endParaRPr lang="pt-BR"/>
        </a:p>
      </dgm:t>
    </dgm:pt>
    <dgm:pt modelId="{5002AB78-431D-4223-8DE5-D5E243B62418}" type="pres">
      <dgm:prSet presAssocID="{9D53CAD8-10FA-4C50-A21D-404C3E5718BC}" presName="LevelTwoTextNode" presStyleLbl="node3" presStyleIdx="0" presStyleCnt="11" custScaleX="293717" custScaleY="62505" custLinFactNeighborX="61707" custLinFactNeighborY="-4023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A1EEE98-2DA3-4487-895A-E8B23A1AC2E2}" type="pres">
      <dgm:prSet presAssocID="{9D53CAD8-10FA-4C50-A21D-404C3E5718BC}" presName="level3hierChild" presStyleCnt="0"/>
      <dgm:spPr/>
      <dgm:t>
        <a:bodyPr/>
        <a:lstStyle/>
        <a:p>
          <a:endParaRPr lang="pt-BR"/>
        </a:p>
      </dgm:t>
    </dgm:pt>
    <dgm:pt modelId="{497DACF2-6BA8-4528-9D58-D726543437BA}" type="pres">
      <dgm:prSet presAssocID="{1C922C2B-42B0-443A-B990-C9FD2332A853}" presName="conn2-1" presStyleLbl="parChTrans1D3" presStyleIdx="1" presStyleCnt="11"/>
      <dgm:spPr/>
      <dgm:t>
        <a:bodyPr/>
        <a:lstStyle/>
        <a:p>
          <a:endParaRPr lang="pt-BR"/>
        </a:p>
      </dgm:t>
    </dgm:pt>
    <dgm:pt modelId="{7F2EC2A4-FBA8-4AFC-9BF4-847BC71FAFC0}" type="pres">
      <dgm:prSet presAssocID="{1C922C2B-42B0-443A-B990-C9FD2332A853}" presName="connTx" presStyleLbl="parChTrans1D3" presStyleIdx="1" presStyleCnt="11"/>
      <dgm:spPr/>
      <dgm:t>
        <a:bodyPr/>
        <a:lstStyle/>
        <a:p>
          <a:endParaRPr lang="pt-BR"/>
        </a:p>
      </dgm:t>
    </dgm:pt>
    <dgm:pt modelId="{DE39BBA6-A6D3-41DD-9304-458A0744C8A5}" type="pres">
      <dgm:prSet presAssocID="{B63A1C3A-1BD9-4DF0-90AF-ED1FB8E238C3}" presName="root2" presStyleCnt="0"/>
      <dgm:spPr/>
      <dgm:t>
        <a:bodyPr/>
        <a:lstStyle/>
        <a:p>
          <a:endParaRPr lang="pt-BR"/>
        </a:p>
      </dgm:t>
    </dgm:pt>
    <dgm:pt modelId="{E1630EEF-5033-44D2-B713-F10976A6CB03}" type="pres">
      <dgm:prSet presAssocID="{B63A1C3A-1BD9-4DF0-90AF-ED1FB8E238C3}" presName="LevelTwoTextNode" presStyleLbl="node3" presStyleIdx="1" presStyleCnt="11" custScaleX="293717" custScaleY="53503" custLinFactNeighborX="4825" custLinFactNeighborY="-549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77707CB-774D-4322-A9E6-1C6E3C45DFCE}" type="pres">
      <dgm:prSet presAssocID="{B63A1C3A-1BD9-4DF0-90AF-ED1FB8E238C3}" presName="level3hierChild" presStyleCnt="0"/>
      <dgm:spPr/>
      <dgm:t>
        <a:bodyPr/>
        <a:lstStyle/>
        <a:p>
          <a:endParaRPr lang="pt-BR"/>
        </a:p>
      </dgm:t>
    </dgm:pt>
    <dgm:pt modelId="{15B25CC3-8378-42A9-867B-97AA62D8B365}" type="pres">
      <dgm:prSet presAssocID="{CC9B9901-7DE6-4800-8A93-FBEFFC9D8967}" presName="conn2-1" presStyleLbl="parChTrans1D2" presStyleIdx="1" presStyleCnt="3"/>
      <dgm:spPr/>
      <dgm:t>
        <a:bodyPr/>
        <a:lstStyle/>
        <a:p>
          <a:endParaRPr lang="pt-BR"/>
        </a:p>
      </dgm:t>
    </dgm:pt>
    <dgm:pt modelId="{D55C7AF2-CD03-408C-B317-B4C37D069885}" type="pres">
      <dgm:prSet presAssocID="{CC9B9901-7DE6-4800-8A93-FBEFFC9D8967}" presName="connTx" presStyleLbl="parChTrans1D2" presStyleIdx="1" presStyleCnt="3"/>
      <dgm:spPr/>
      <dgm:t>
        <a:bodyPr/>
        <a:lstStyle/>
        <a:p>
          <a:endParaRPr lang="pt-BR"/>
        </a:p>
      </dgm:t>
    </dgm:pt>
    <dgm:pt modelId="{81FB80DD-A779-4AE7-AEDF-A70994605740}" type="pres">
      <dgm:prSet presAssocID="{346BE1DC-A779-4798-A6B5-2CC5904B976F}" presName="root2" presStyleCnt="0"/>
      <dgm:spPr/>
      <dgm:t>
        <a:bodyPr/>
        <a:lstStyle/>
        <a:p>
          <a:endParaRPr lang="pt-BR"/>
        </a:p>
      </dgm:t>
    </dgm:pt>
    <dgm:pt modelId="{72EBA88E-F94B-49F4-977F-DC1BD9458A3E}" type="pres">
      <dgm:prSet presAssocID="{346BE1DC-A779-4798-A6B5-2CC5904B976F}" presName="LevelTwoTextNode" presStyleLbl="node2" presStyleIdx="1" presStyleCnt="3" custScaleX="165994" custScaleY="136155" custLinFactNeighborX="14435" custLinFactNeighborY="-840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BBB24D5-6986-4C08-8C29-5E35018CE5A3}" type="pres">
      <dgm:prSet presAssocID="{346BE1DC-A779-4798-A6B5-2CC5904B976F}" presName="level3hierChild" presStyleCnt="0"/>
      <dgm:spPr/>
      <dgm:t>
        <a:bodyPr/>
        <a:lstStyle/>
        <a:p>
          <a:endParaRPr lang="pt-BR"/>
        </a:p>
      </dgm:t>
    </dgm:pt>
    <dgm:pt modelId="{650DBCEF-7395-40CC-9AF3-DC1D0241AF68}" type="pres">
      <dgm:prSet presAssocID="{20302BF9-7980-43D3-A39F-C76D996ED7F1}" presName="conn2-1" presStyleLbl="parChTrans1D3" presStyleIdx="2" presStyleCnt="11"/>
      <dgm:spPr/>
      <dgm:t>
        <a:bodyPr/>
        <a:lstStyle/>
        <a:p>
          <a:endParaRPr lang="pt-BR"/>
        </a:p>
      </dgm:t>
    </dgm:pt>
    <dgm:pt modelId="{40F75EEE-E7F6-4349-8552-787A7ADBB289}" type="pres">
      <dgm:prSet presAssocID="{20302BF9-7980-43D3-A39F-C76D996ED7F1}" presName="connTx" presStyleLbl="parChTrans1D3" presStyleIdx="2" presStyleCnt="11"/>
      <dgm:spPr/>
      <dgm:t>
        <a:bodyPr/>
        <a:lstStyle/>
        <a:p>
          <a:endParaRPr lang="pt-BR"/>
        </a:p>
      </dgm:t>
    </dgm:pt>
    <dgm:pt modelId="{87A12A64-8945-4286-A50F-36EB07BB4EFF}" type="pres">
      <dgm:prSet presAssocID="{B8653428-978A-4784-B4D1-1E0E6BABD43C}" presName="root2" presStyleCnt="0"/>
      <dgm:spPr/>
      <dgm:t>
        <a:bodyPr/>
        <a:lstStyle/>
        <a:p>
          <a:endParaRPr lang="pt-BR"/>
        </a:p>
      </dgm:t>
    </dgm:pt>
    <dgm:pt modelId="{F45DB367-4A9C-4D4C-86A6-1E8B07BC396D}" type="pres">
      <dgm:prSet presAssocID="{B8653428-978A-4784-B4D1-1E0E6BABD43C}" presName="LevelTwoTextNode" presStyleLbl="node3" presStyleIdx="2" presStyleCnt="11" custScaleX="289487" custScaleY="74641" custLinFactNeighborX="14482" custLinFactNeighborY="-21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9482DA-DDCD-4630-A81D-6627A41AE71A}" type="pres">
      <dgm:prSet presAssocID="{B8653428-978A-4784-B4D1-1E0E6BABD43C}" presName="level3hierChild" presStyleCnt="0"/>
      <dgm:spPr/>
      <dgm:t>
        <a:bodyPr/>
        <a:lstStyle/>
        <a:p>
          <a:endParaRPr lang="pt-BR"/>
        </a:p>
      </dgm:t>
    </dgm:pt>
    <dgm:pt modelId="{D1024FAD-5EA4-4EE1-9EA0-5443FEBA49C9}" type="pres">
      <dgm:prSet presAssocID="{F5800B0A-C2CD-4F35-BFC6-D820BEE5CCB3}" presName="conn2-1" presStyleLbl="parChTrans1D3" presStyleIdx="3" presStyleCnt="11"/>
      <dgm:spPr/>
      <dgm:t>
        <a:bodyPr/>
        <a:lstStyle/>
        <a:p>
          <a:endParaRPr lang="pt-BR"/>
        </a:p>
      </dgm:t>
    </dgm:pt>
    <dgm:pt modelId="{ABF76AB4-DBC8-475D-9186-6960CC9DA364}" type="pres">
      <dgm:prSet presAssocID="{F5800B0A-C2CD-4F35-BFC6-D820BEE5CCB3}" presName="connTx" presStyleLbl="parChTrans1D3" presStyleIdx="3" presStyleCnt="11"/>
      <dgm:spPr/>
      <dgm:t>
        <a:bodyPr/>
        <a:lstStyle/>
        <a:p>
          <a:endParaRPr lang="pt-BR"/>
        </a:p>
      </dgm:t>
    </dgm:pt>
    <dgm:pt modelId="{73B6FB7E-1506-4AC7-99FD-26951E5C76FE}" type="pres">
      <dgm:prSet presAssocID="{18E3820B-609A-431D-AA74-9978605B3881}" presName="root2" presStyleCnt="0"/>
      <dgm:spPr/>
      <dgm:t>
        <a:bodyPr/>
        <a:lstStyle/>
        <a:p>
          <a:endParaRPr lang="pt-BR"/>
        </a:p>
      </dgm:t>
    </dgm:pt>
    <dgm:pt modelId="{0CD617A2-A1D9-4D8B-81C3-A2DFC2347597}" type="pres">
      <dgm:prSet presAssocID="{18E3820B-609A-431D-AA74-9978605B3881}" presName="LevelTwoTextNode" presStyleLbl="node3" presStyleIdx="3" presStyleCnt="11" custScaleX="293828" custScaleY="70792" custLinFactNeighborX="10141" custLinFactNeighborY="-342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CB940DE-2588-488B-A98F-297C196B294D}" type="pres">
      <dgm:prSet presAssocID="{18E3820B-609A-431D-AA74-9978605B3881}" presName="level3hierChild" presStyleCnt="0"/>
      <dgm:spPr/>
      <dgm:t>
        <a:bodyPr/>
        <a:lstStyle/>
        <a:p>
          <a:endParaRPr lang="pt-BR"/>
        </a:p>
      </dgm:t>
    </dgm:pt>
    <dgm:pt modelId="{FDF952B3-7487-4C77-A72B-2E29BCF29BF0}" type="pres">
      <dgm:prSet presAssocID="{ED597BB9-D424-491C-BEF5-BC6CF0553CB1}" presName="conn2-1" presStyleLbl="parChTrans1D2" presStyleIdx="2" presStyleCnt="3"/>
      <dgm:spPr/>
      <dgm:t>
        <a:bodyPr/>
        <a:lstStyle/>
        <a:p>
          <a:endParaRPr lang="pt-BR"/>
        </a:p>
      </dgm:t>
    </dgm:pt>
    <dgm:pt modelId="{6BA93A87-83CF-43B0-975E-BBF4BBEF6C3B}" type="pres">
      <dgm:prSet presAssocID="{ED597BB9-D424-491C-BEF5-BC6CF0553CB1}" presName="connTx" presStyleLbl="parChTrans1D2" presStyleIdx="2" presStyleCnt="3"/>
      <dgm:spPr/>
      <dgm:t>
        <a:bodyPr/>
        <a:lstStyle/>
        <a:p>
          <a:endParaRPr lang="pt-BR"/>
        </a:p>
      </dgm:t>
    </dgm:pt>
    <dgm:pt modelId="{C3AED90A-7D51-4145-8315-2CAD7259B794}" type="pres">
      <dgm:prSet presAssocID="{B596B2E3-DA08-4A71-AFF1-097EF2371265}" presName="root2" presStyleCnt="0"/>
      <dgm:spPr/>
      <dgm:t>
        <a:bodyPr/>
        <a:lstStyle/>
        <a:p>
          <a:endParaRPr lang="pt-BR"/>
        </a:p>
      </dgm:t>
    </dgm:pt>
    <dgm:pt modelId="{B63B19E0-FB66-4977-9117-0CED717CB66A}" type="pres">
      <dgm:prSet presAssocID="{B596B2E3-DA08-4A71-AFF1-097EF2371265}" presName="LevelTwoTextNode" presStyleLbl="node2" presStyleIdx="2" presStyleCnt="3" custScaleX="168264" custScaleY="130372" custLinFactNeighborX="37" custLinFactNeighborY="-3232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9239DB0-6586-4B60-991A-118ED6736A95}" type="pres">
      <dgm:prSet presAssocID="{B596B2E3-DA08-4A71-AFF1-097EF2371265}" presName="level3hierChild" presStyleCnt="0"/>
      <dgm:spPr/>
      <dgm:t>
        <a:bodyPr/>
        <a:lstStyle/>
        <a:p>
          <a:endParaRPr lang="pt-BR"/>
        </a:p>
      </dgm:t>
    </dgm:pt>
    <dgm:pt modelId="{DD42B738-00A1-4D91-8AB3-FB4E7C52A87D}" type="pres">
      <dgm:prSet presAssocID="{C69A29D9-9F11-4CFA-BD00-C71E6C344DCD}" presName="conn2-1" presStyleLbl="parChTrans1D3" presStyleIdx="4" presStyleCnt="11"/>
      <dgm:spPr/>
      <dgm:t>
        <a:bodyPr/>
        <a:lstStyle/>
        <a:p>
          <a:endParaRPr lang="pt-BR"/>
        </a:p>
      </dgm:t>
    </dgm:pt>
    <dgm:pt modelId="{85F752A4-6B1B-4D14-88AC-199144026C7A}" type="pres">
      <dgm:prSet presAssocID="{C69A29D9-9F11-4CFA-BD00-C71E6C344DCD}" presName="connTx" presStyleLbl="parChTrans1D3" presStyleIdx="4" presStyleCnt="11"/>
      <dgm:spPr/>
      <dgm:t>
        <a:bodyPr/>
        <a:lstStyle/>
        <a:p>
          <a:endParaRPr lang="pt-BR"/>
        </a:p>
      </dgm:t>
    </dgm:pt>
    <dgm:pt modelId="{98E63CA2-87F3-4162-BD6A-59727BE9F7CA}" type="pres">
      <dgm:prSet presAssocID="{201DDF95-AC9C-46D5-BD88-7F587E3648FC}" presName="root2" presStyleCnt="0"/>
      <dgm:spPr/>
      <dgm:t>
        <a:bodyPr/>
        <a:lstStyle/>
        <a:p>
          <a:endParaRPr lang="pt-BR"/>
        </a:p>
      </dgm:t>
    </dgm:pt>
    <dgm:pt modelId="{ECC24167-DA6F-4062-9CB4-1C65E618CD4A}" type="pres">
      <dgm:prSet presAssocID="{201DDF95-AC9C-46D5-BD88-7F587E3648FC}" presName="LevelTwoTextNode" presStyleLbl="node3" presStyleIdx="4" presStyleCnt="11" custScaleX="299274" custScaleY="77667" custLinFactNeighborX="2425" custLinFactNeighborY="1073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9F0F12-D006-496C-A703-4AB386FE268B}" type="pres">
      <dgm:prSet presAssocID="{201DDF95-AC9C-46D5-BD88-7F587E3648FC}" presName="level3hierChild" presStyleCnt="0"/>
      <dgm:spPr/>
      <dgm:t>
        <a:bodyPr/>
        <a:lstStyle/>
        <a:p>
          <a:endParaRPr lang="pt-BR"/>
        </a:p>
      </dgm:t>
    </dgm:pt>
    <dgm:pt modelId="{3F4C52FA-4EEE-4842-84AC-4D14BD77D71C}" type="pres">
      <dgm:prSet presAssocID="{CD4CE089-4F66-4BED-BDA2-3F28DE5DA255}" presName="conn2-1" presStyleLbl="parChTrans1D3" presStyleIdx="5" presStyleCnt="11"/>
      <dgm:spPr/>
      <dgm:t>
        <a:bodyPr/>
        <a:lstStyle/>
        <a:p>
          <a:endParaRPr lang="pt-BR"/>
        </a:p>
      </dgm:t>
    </dgm:pt>
    <dgm:pt modelId="{1550C867-C08B-45FE-B993-808867B2CCD8}" type="pres">
      <dgm:prSet presAssocID="{CD4CE089-4F66-4BED-BDA2-3F28DE5DA255}" presName="connTx" presStyleLbl="parChTrans1D3" presStyleIdx="5" presStyleCnt="11"/>
      <dgm:spPr/>
      <dgm:t>
        <a:bodyPr/>
        <a:lstStyle/>
        <a:p>
          <a:endParaRPr lang="pt-BR"/>
        </a:p>
      </dgm:t>
    </dgm:pt>
    <dgm:pt modelId="{D32E5DFE-D211-450C-9C92-D42BB9014C37}" type="pres">
      <dgm:prSet presAssocID="{339DB65B-0DBA-46D1-9C8F-0FFE63715496}" presName="root2" presStyleCnt="0"/>
      <dgm:spPr/>
      <dgm:t>
        <a:bodyPr/>
        <a:lstStyle/>
        <a:p>
          <a:endParaRPr lang="pt-BR"/>
        </a:p>
      </dgm:t>
    </dgm:pt>
    <dgm:pt modelId="{92B65921-2B66-4019-B7F5-44DC89754E42}" type="pres">
      <dgm:prSet presAssocID="{339DB65B-0DBA-46D1-9C8F-0FFE63715496}" presName="LevelTwoTextNode" presStyleLbl="node3" presStyleIdx="5" presStyleCnt="11" custScaleX="295152" custScaleY="70148" custLinFactNeighborX="6547" custLinFactNeighborY="987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0C9EB4A-3868-4B15-BE8C-3AFB2B5FA29D}" type="pres">
      <dgm:prSet presAssocID="{339DB65B-0DBA-46D1-9C8F-0FFE63715496}" presName="level3hierChild" presStyleCnt="0"/>
      <dgm:spPr/>
      <dgm:t>
        <a:bodyPr/>
        <a:lstStyle/>
        <a:p>
          <a:endParaRPr lang="pt-BR"/>
        </a:p>
      </dgm:t>
    </dgm:pt>
    <dgm:pt modelId="{A797FB2A-8783-4B2C-99DB-C55F568405AE}" type="pres">
      <dgm:prSet presAssocID="{5D6127AF-7F93-4833-8C1B-0C34FCE4F8A0}" presName="conn2-1" presStyleLbl="parChTrans1D3" presStyleIdx="6" presStyleCnt="11"/>
      <dgm:spPr/>
      <dgm:t>
        <a:bodyPr/>
        <a:lstStyle/>
        <a:p>
          <a:endParaRPr lang="pt-BR"/>
        </a:p>
      </dgm:t>
    </dgm:pt>
    <dgm:pt modelId="{F2FC7C2B-8F24-4F0E-8609-4489C7390C1B}" type="pres">
      <dgm:prSet presAssocID="{5D6127AF-7F93-4833-8C1B-0C34FCE4F8A0}" presName="connTx" presStyleLbl="parChTrans1D3" presStyleIdx="6" presStyleCnt="11"/>
      <dgm:spPr/>
      <dgm:t>
        <a:bodyPr/>
        <a:lstStyle/>
        <a:p>
          <a:endParaRPr lang="pt-BR"/>
        </a:p>
      </dgm:t>
    </dgm:pt>
    <dgm:pt modelId="{11EA7BB8-8061-4D48-9549-64AE64088C0F}" type="pres">
      <dgm:prSet presAssocID="{24025211-5A2A-43BA-8D5B-0718B74D0AD0}" presName="root2" presStyleCnt="0"/>
      <dgm:spPr/>
      <dgm:t>
        <a:bodyPr/>
        <a:lstStyle/>
        <a:p>
          <a:endParaRPr lang="pt-BR"/>
        </a:p>
      </dgm:t>
    </dgm:pt>
    <dgm:pt modelId="{B7F369FA-C14C-4A15-B084-65234CFE8743}" type="pres">
      <dgm:prSet presAssocID="{24025211-5A2A-43BA-8D5B-0718B74D0AD0}" presName="LevelTwoTextNode" presStyleLbl="node3" presStyleIdx="6" presStyleCnt="11" custScaleX="295535" custScaleY="82656" custLinFactNeighborX="6164" custLinFactNeighborY="562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48C2791-713C-4A52-8FE6-C9838D4451C1}" type="pres">
      <dgm:prSet presAssocID="{24025211-5A2A-43BA-8D5B-0718B74D0AD0}" presName="level3hierChild" presStyleCnt="0"/>
      <dgm:spPr/>
      <dgm:t>
        <a:bodyPr/>
        <a:lstStyle/>
        <a:p>
          <a:endParaRPr lang="pt-BR"/>
        </a:p>
      </dgm:t>
    </dgm:pt>
    <dgm:pt modelId="{CE98C800-5857-4AD7-88B2-18895664D073}" type="pres">
      <dgm:prSet presAssocID="{7FC2C2E3-14D8-4ECC-B7D2-8DB9EA2E35C9}" presName="conn2-1" presStyleLbl="parChTrans1D3" presStyleIdx="7" presStyleCnt="11"/>
      <dgm:spPr/>
      <dgm:t>
        <a:bodyPr/>
        <a:lstStyle/>
        <a:p>
          <a:endParaRPr lang="pt-BR"/>
        </a:p>
      </dgm:t>
    </dgm:pt>
    <dgm:pt modelId="{CB7E3F59-CF61-495B-81C4-5BF7819D962A}" type="pres">
      <dgm:prSet presAssocID="{7FC2C2E3-14D8-4ECC-B7D2-8DB9EA2E35C9}" presName="connTx" presStyleLbl="parChTrans1D3" presStyleIdx="7" presStyleCnt="11"/>
      <dgm:spPr/>
      <dgm:t>
        <a:bodyPr/>
        <a:lstStyle/>
        <a:p>
          <a:endParaRPr lang="pt-BR"/>
        </a:p>
      </dgm:t>
    </dgm:pt>
    <dgm:pt modelId="{A38B0039-64B7-4E0D-A10F-548D5E1CFC7B}" type="pres">
      <dgm:prSet presAssocID="{FDBDA890-36BB-4FED-89E5-0EA26E048D34}" presName="root2" presStyleCnt="0"/>
      <dgm:spPr/>
      <dgm:t>
        <a:bodyPr/>
        <a:lstStyle/>
        <a:p>
          <a:endParaRPr lang="pt-BR"/>
        </a:p>
      </dgm:t>
    </dgm:pt>
    <dgm:pt modelId="{81AB7F08-5913-40CC-9521-CCE16C530DA3}" type="pres">
      <dgm:prSet presAssocID="{FDBDA890-36BB-4FED-89E5-0EA26E048D34}" presName="LevelTwoTextNode" presStyleLbl="node3" presStyleIdx="7" presStyleCnt="11" custScaleX="297885" custScaleY="74677" custLinFactNeighborX="3814" custLinFactNeighborY="166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DF940B8-EA54-4A83-B646-82051B7552C0}" type="pres">
      <dgm:prSet presAssocID="{FDBDA890-36BB-4FED-89E5-0EA26E048D34}" presName="level3hierChild" presStyleCnt="0"/>
      <dgm:spPr/>
      <dgm:t>
        <a:bodyPr/>
        <a:lstStyle/>
        <a:p>
          <a:endParaRPr lang="pt-BR"/>
        </a:p>
      </dgm:t>
    </dgm:pt>
    <dgm:pt modelId="{973108C4-8BE5-447A-A028-C833622A8F8A}" type="pres">
      <dgm:prSet presAssocID="{883FCE89-76CC-4FEC-8E22-ED3756B867A8}" presName="conn2-1" presStyleLbl="parChTrans1D3" presStyleIdx="8" presStyleCnt="11"/>
      <dgm:spPr/>
      <dgm:t>
        <a:bodyPr/>
        <a:lstStyle/>
        <a:p>
          <a:endParaRPr lang="pt-BR"/>
        </a:p>
      </dgm:t>
    </dgm:pt>
    <dgm:pt modelId="{D5917EB2-5DDB-496F-B56B-9496E608A1D3}" type="pres">
      <dgm:prSet presAssocID="{883FCE89-76CC-4FEC-8E22-ED3756B867A8}" presName="connTx" presStyleLbl="parChTrans1D3" presStyleIdx="8" presStyleCnt="11"/>
      <dgm:spPr/>
      <dgm:t>
        <a:bodyPr/>
        <a:lstStyle/>
        <a:p>
          <a:endParaRPr lang="pt-BR"/>
        </a:p>
      </dgm:t>
    </dgm:pt>
    <dgm:pt modelId="{AC782019-5DF4-4630-9AE2-542DB13EB1FF}" type="pres">
      <dgm:prSet presAssocID="{D8B90D43-A983-4B43-8980-40337258C07C}" presName="root2" presStyleCnt="0"/>
      <dgm:spPr/>
      <dgm:t>
        <a:bodyPr/>
        <a:lstStyle/>
        <a:p>
          <a:endParaRPr lang="pt-BR"/>
        </a:p>
      </dgm:t>
    </dgm:pt>
    <dgm:pt modelId="{A1457487-4238-4E9B-AE25-6FC17CFFD05D}" type="pres">
      <dgm:prSet presAssocID="{D8B90D43-A983-4B43-8980-40337258C07C}" presName="LevelTwoTextNode" presStyleLbl="node3" presStyleIdx="8" presStyleCnt="11" custScaleX="287299" custScaleY="65702" custLinFactNeighborX="8890" custLinFactNeighborY="448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896AD89-0F72-45BD-8C30-6A21BC3965B1}" type="pres">
      <dgm:prSet presAssocID="{D8B90D43-A983-4B43-8980-40337258C07C}" presName="level3hierChild" presStyleCnt="0"/>
      <dgm:spPr/>
      <dgm:t>
        <a:bodyPr/>
        <a:lstStyle/>
        <a:p>
          <a:endParaRPr lang="pt-BR"/>
        </a:p>
      </dgm:t>
    </dgm:pt>
    <dgm:pt modelId="{CBFD02BC-949F-4FBE-AD57-AA9267109092}" type="pres">
      <dgm:prSet presAssocID="{FC06D9B4-5DE4-480C-A34E-8B6C6614AC92}" presName="conn2-1" presStyleLbl="parChTrans1D3" presStyleIdx="9" presStyleCnt="11"/>
      <dgm:spPr/>
      <dgm:t>
        <a:bodyPr/>
        <a:lstStyle/>
        <a:p>
          <a:endParaRPr lang="pt-BR"/>
        </a:p>
      </dgm:t>
    </dgm:pt>
    <dgm:pt modelId="{8C8BB5AA-DE18-4943-8572-3A7152E942B2}" type="pres">
      <dgm:prSet presAssocID="{FC06D9B4-5DE4-480C-A34E-8B6C6614AC92}" presName="connTx" presStyleLbl="parChTrans1D3" presStyleIdx="9" presStyleCnt="11"/>
      <dgm:spPr/>
      <dgm:t>
        <a:bodyPr/>
        <a:lstStyle/>
        <a:p>
          <a:endParaRPr lang="pt-BR"/>
        </a:p>
      </dgm:t>
    </dgm:pt>
    <dgm:pt modelId="{BC4A5D95-C3E8-4C55-BDD5-E8A4CC4EFF9A}" type="pres">
      <dgm:prSet presAssocID="{23D28442-0064-4386-9502-E07C6175DB47}" presName="root2" presStyleCnt="0"/>
      <dgm:spPr/>
    </dgm:pt>
    <dgm:pt modelId="{7CE60FCF-60DF-494A-88A0-557E8759F95F}" type="pres">
      <dgm:prSet presAssocID="{23D28442-0064-4386-9502-E07C6175DB47}" presName="LevelTwoTextNode" presStyleLbl="node3" presStyleIdx="9" presStyleCnt="11" custScaleX="297678" custScaleY="68602" custLinFactNeighborX="14379" custLinFactNeighborY="-74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FBA2A36-0EDF-4E2B-AFF7-64018E5F47E2}" type="pres">
      <dgm:prSet presAssocID="{23D28442-0064-4386-9502-E07C6175DB47}" presName="level3hierChild" presStyleCnt="0"/>
      <dgm:spPr/>
    </dgm:pt>
    <dgm:pt modelId="{45CF099C-96B5-4E18-B05C-5FD41B5D5CFF}" type="pres">
      <dgm:prSet presAssocID="{9BE05BB5-235E-4661-AD05-387487D76ED7}" presName="conn2-1" presStyleLbl="parChTrans1D3" presStyleIdx="10" presStyleCnt="11"/>
      <dgm:spPr/>
      <dgm:t>
        <a:bodyPr/>
        <a:lstStyle/>
        <a:p>
          <a:endParaRPr lang="pt-BR"/>
        </a:p>
      </dgm:t>
    </dgm:pt>
    <dgm:pt modelId="{0DB39E56-EA31-4A2B-B704-C13B539AFEC6}" type="pres">
      <dgm:prSet presAssocID="{9BE05BB5-235E-4661-AD05-387487D76ED7}" presName="connTx" presStyleLbl="parChTrans1D3" presStyleIdx="10" presStyleCnt="11"/>
      <dgm:spPr/>
      <dgm:t>
        <a:bodyPr/>
        <a:lstStyle/>
        <a:p>
          <a:endParaRPr lang="pt-BR"/>
        </a:p>
      </dgm:t>
    </dgm:pt>
    <dgm:pt modelId="{49FFE120-1BB9-491C-A5FE-6CA665D17CBF}" type="pres">
      <dgm:prSet presAssocID="{D74BDB81-B8A5-42DF-BDAB-D6C765AB528F}" presName="root2" presStyleCnt="0"/>
      <dgm:spPr/>
    </dgm:pt>
    <dgm:pt modelId="{F2DE573A-1E32-4AA5-92A3-69A607C70497}" type="pres">
      <dgm:prSet presAssocID="{D74BDB81-B8A5-42DF-BDAB-D6C765AB528F}" presName="LevelTwoTextNode" presStyleLbl="node3" presStyleIdx="10" presStyleCnt="11" custScaleX="294073" custScaleY="68746" custLinFactNeighborX="22712" custLinFactNeighborY="6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8968A46-4276-4A1B-A3AA-ECCEB279802E}" type="pres">
      <dgm:prSet presAssocID="{D74BDB81-B8A5-42DF-BDAB-D6C765AB528F}" presName="level3hierChild" presStyleCnt="0"/>
      <dgm:spPr/>
    </dgm:pt>
  </dgm:ptLst>
  <dgm:cxnLst>
    <dgm:cxn modelId="{171D1092-C475-412D-BB2C-941D210E4724}" srcId="{B596B2E3-DA08-4A71-AFF1-097EF2371265}" destId="{D74BDB81-B8A5-42DF-BDAB-D6C765AB528F}" srcOrd="6" destOrd="0" parTransId="{9BE05BB5-235E-4661-AD05-387487D76ED7}" sibTransId="{9C61D528-0AED-46BA-B2CD-3D536532DD52}"/>
    <dgm:cxn modelId="{2EBDBB2F-FFDF-474A-94AE-5F97532C3161}" srcId="{F2226DA3-4186-48D1-8186-1D875A46385F}" destId="{9D53CAD8-10FA-4C50-A21D-404C3E5718BC}" srcOrd="0" destOrd="0" parTransId="{EE2865B3-C73E-4539-8060-614F32938B14}" sibTransId="{FCCF9352-12B7-4B97-80D0-AA27CA980FB2}"/>
    <dgm:cxn modelId="{33340B64-D444-4715-9AA5-232E7AE06D50}" type="presOf" srcId="{D74BDB81-B8A5-42DF-BDAB-D6C765AB528F}" destId="{F2DE573A-1E32-4AA5-92A3-69A607C70497}" srcOrd="0" destOrd="0" presId="urn:microsoft.com/office/officeart/2005/8/layout/hierarchy2"/>
    <dgm:cxn modelId="{AADE02E2-CAFB-4651-BF52-403AE1A4A252}" type="presOf" srcId="{346BE1DC-A779-4798-A6B5-2CC5904B976F}" destId="{72EBA88E-F94B-49F4-977F-DC1BD9458A3E}" srcOrd="0" destOrd="0" presId="urn:microsoft.com/office/officeart/2005/8/layout/hierarchy2"/>
    <dgm:cxn modelId="{D6D0022A-8D2E-492A-9B55-F1934F44CEFE}" srcId="{B596B2E3-DA08-4A71-AFF1-097EF2371265}" destId="{23D28442-0064-4386-9502-E07C6175DB47}" srcOrd="5" destOrd="0" parTransId="{FC06D9B4-5DE4-480C-A34E-8B6C6614AC92}" sibTransId="{ACD55DBF-0B27-477C-8E1B-9BCF21138E52}"/>
    <dgm:cxn modelId="{8F0EEBD8-355C-4D62-AB64-82871F9C2BE3}" type="presOf" srcId="{6D9C505A-9C7C-4236-9C4B-8B25D617858F}" destId="{5FE63225-4C61-40F8-80D6-D8272FBA06B2}" srcOrd="0" destOrd="0" presId="urn:microsoft.com/office/officeart/2005/8/layout/hierarchy2"/>
    <dgm:cxn modelId="{9E0CC889-11CC-48D8-94BC-3E77A81BB5B2}" type="presOf" srcId="{CD4CE089-4F66-4BED-BDA2-3F28DE5DA255}" destId="{1550C867-C08B-45FE-B993-808867B2CCD8}" srcOrd="1" destOrd="0" presId="urn:microsoft.com/office/officeart/2005/8/layout/hierarchy2"/>
    <dgm:cxn modelId="{DB113F6C-F3E5-4FC2-A7A4-C95273DFC357}" type="presOf" srcId="{F5800B0A-C2CD-4F35-BFC6-D820BEE5CCB3}" destId="{D1024FAD-5EA4-4EE1-9EA0-5443FEBA49C9}" srcOrd="0" destOrd="0" presId="urn:microsoft.com/office/officeart/2005/8/layout/hierarchy2"/>
    <dgm:cxn modelId="{237ECE24-971D-4DF0-8737-84037B95FE91}" type="presOf" srcId="{7503C237-CB16-427C-8DA2-F8C5DF9B67CC}" destId="{2ABCF85E-0003-44F7-B42A-31C211D2E7D6}" srcOrd="0" destOrd="0" presId="urn:microsoft.com/office/officeart/2005/8/layout/hierarchy2"/>
    <dgm:cxn modelId="{DE11D645-B209-47E5-9ADA-11FAAD910EAA}" type="presOf" srcId="{CC9B9901-7DE6-4800-8A93-FBEFFC9D8967}" destId="{15B25CC3-8378-42A9-867B-97AA62D8B365}" srcOrd="0" destOrd="0" presId="urn:microsoft.com/office/officeart/2005/8/layout/hierarchy2"/>
    <dgm:cxn modelId="{73FFBE04-D52B-4AF5-9A1E-43693B717809}" type="presOf" srcId="{E0226AF6-3A54-4029-99C0-FB529EAA9A0C}" destId="{A3542798-2CC0-460B-8ED9-2B20C00FBF68}" srcOrd="1" destOrd="0" presId="urn:microsoft.com/office/officeart/2005/8/layout/hierarchy2"/>
    <dgm:cxn modelId="{A6024233-9B32-4C71-816C-1A25D3D826E7}" type="presOf" srcId="{CC9B9901-7DE6-4800-8A93-FBEFFC9D8967}" destId="{D55C7AF2-CD03-408C-B317-B4C37D069885}" srcOrd="1" destOrd="0" presId="urn:microsoft.com/office/officeart/2005/8/layout/hierarchy2"/>
    <dgm:cxn modelId="{F725FA0B-C7CD-4CA8-B3C1-3E5329F64CDA}" type="presOf" srcId="{1C922C2B-42B0-443A-B990-C9FD2332A853}" destId="{497DACF2-6BA8-4528-9D58-D726543437BA}" srcOrd="0" destOrd="0" presId="urn:microsoft.com/office/officeart/2005/8/layout/hierarchy2"/>
    <dgm:cxn modelId="{1085275F-B1B1-4BBA-9F78-2B8D3D96D00D}" srcId="{B596B2E3-DA08-4A71-AFF1-097EF2371265}" destId="{201DDF95-AC9C-46D5-BD88-7F587E3648FC}" srcOrd="0" destOrd="0" parTransId="{C69A29D9-9F11-4CFA-BD00-C71E6C344DCD}" sibTransId="{2C9A77C4-887E-476D-9D81-52866D85F1BB}"/>
    <dgm:cxn modelId="{10181048-7166-47AE-B743-0F649C282878}" srcId="{7503C237-CB16-427C-8DA2-F8C5DF9B67CC}" destId="{B596B2E3-DA08-4A71-AFF1-097EF2371265}" srcOrd="2" destOrd="0" parTransId="{ED597BB9-D424-491C-BEF5-BC6CF0553CB1}" sibTransId="{18A98C3F-308C-43F3-9C5C-A077BBBEEA80}"/>
    <dgm:cxn modelId="{DD78438A-E5B3-404A-930F-914EEEB08A51}" type="presOf" srcId="{883FCE89-76CC-4FEC-8E22-ED3756B867A8}" destId="{D5917EB2-5DDB-496F-B56B-9496E608A1D3}" srcOrd="1" destOrd="0" presId="urn:microsoft.com/office/officeart/2005/8/layout/hierarchy2"/>
    <dgm:cxn modelId="{AFF29A1E-8BDE-48E4-B047-4255545174EA}" type="presOf" srcId="{F5800B0A-C2CD-4F35-BFC6-D820BEE5CCB3}" destId="{ABF76AB4-DBC8-475D-9186-6960CC9DA364}" srcOrd="1" destOrd="0" presId="urn:microsoft.com/office/officeart/2005/8/layout/hierarchy2"/>
    <dgm:cxn modelId="{4EEC28A8-063B-4262-9E88-FE266C33F7CE}" type="presOf" srcId="{C69A29D9-9F11-4CFA-BD00-C71E6C344DCD}" destId="{85F752A4-6B1B-4D14-88AC-199144026C7A}" srcOrd="1" destOrd="0" presId="urn:microsoft.com/office/officeart/2005/8/layout/hierarchy2"/>
    <dgm:cxn modelId="{16C43230-940D-4C30-BEA6-603B24A1FDF4}" type="presOf" srcId="{EE2865B3-C73E-4539-8060-614F32938B14}" destId="{B8B33238-153F-4B4E-B3DA-DBD77380E140}" srcOrd="0" destOrd="0" presId="urn:microsoft.com/office/officeart/2005/8/layout/hierarchy2"/>
    <dgm:cxn modelId="{13395796-9253-4C91-A14D-9695AE11A0B4}" type="presOf" srcId="{C69A29D9-9F11-4CFA-BD00-C71E6C344DCD}" destId="{DD42B738-00A1-4D91-8AB3-FB4E7C52A87D}" srcOrd="0" destOrd="0" presId="urn:microsoft.com/office/officeart/2005/8/layout/hierarchy2"/>
    <dgm:cxn modelId="{258DD00C-A15A-48B0-81DD-EFBA0AC02145}" type="presOf" srcId="{24025211-5A2A-43BA-8D5B-0718B74D0AD0}" destId="{B7F369FA-C14C-4A15-B084-65234CFE8743}" srcOrd="0" destOrd="0" presId="urn:microsoft.com/office/officeart/2005/8/layout/hierarchy2"/>
    <dgm:cxn modelId="{FFDD7C2F-3359-4215-9E0D-1261E0627778}" srcId="{346BE1DC-A779-4798-A6B5-2CC5904B976F}" destId="{18E3820B-609A-431D-AA74-9978605B3881}" srcOrd="1" destOrd="0" parTransId="{F5800B0A-C2CD-4F35-BFC6-D820BEE5CCB3}" sibTransId="{8C64C4A5-5BE2-4F6E-8D30-DCE22486993B}"/>
    <dgm:cxn modelId="{12DB445F-84CF-4FA8-B43D-04C7721C21E2}" type="presOf" srcId="{5D6127AF-7F93-4833-8C1B-0C34FCE4F8A0}" destId="{A797FB2A-8783-4B2C-99DB-C55F568405AE}" srcOrd="0" destOrd="0" presId="urn:microsoft.com/office/officeart/2005/8/layout/hierarchy2"/>
    <dgm:cxn modelId="{5E87E9A0-5319-4423-9C66-971071FC73CD}" type="presOf" srcId="{E0226AF6-3A54-4029-99C0-FB529EAA9A0C}" destId="{9C34237B-9F05-43ED-B2B5-B74FF0985B1F}" srcOrd="0" destOrd="0" presId="urn:microsoft.com/office/officeart/2005/8/layout/hierarchy2"/>
    <dgm:cxn modelId="{F891993C-C97B-4AEA-8C8C-F1E880BEE163}" type="presOf" srcId="{1C922C2B-42B0-443A-B990-C9FD2332A853}" destId="{7F2EC2A4-FBA8-4AFC-9BF4-847BC71FAFC0}" srcOrd="1" destOrd="0" presId="urn:microsoft.com/office/officeart/2005/8/layout/hierarchy2"/>
    <dgm:cxn modelId="{5FD2E26E-CBC2-43E1-B8BB-D162C24E2801}" type="presOf" srcId="{ED597BB9-D424-491C-BEF5-BC6CF0553CB1}" destId="{6BA93A87-83CF-43B0-975E-BBF4BBEF6C3B}" srcOrd="1" destOrd="0" presId="urn:microsoft.com/office/officeart/2005/8/layout/hierarchy2"/>
    <dgm:cxn modelId="{F2D6B0CC-8AFD-4E1D-8097-3DFE6A5A5422}" srcId="{346BE1DC-A779-4798-A6B5-2CC5904B976F}" destId="{B8653428-978A-4784-B4D1-1E0E6BABD43C}" srcOrd="0" destOrd="0" parTransId="{20302BF9-7980-43D3-A39F-C76D996ED7F1}" sibTransId="{BA1B71DB-85E6-4235-A705-FCC9DAD28C3D}"/>
    <dgm:cxn modelId="{479BD0CF-C79D-4346-A1A1-1920058FD934}" type="presOf" srcId="{201DDF95-AC9C-46D5-BD88-7F587E3648FC}" destId="{ECC24167-DA6F-4062-9CB4-1C65E618CD4A}" srcOrd="0" destOrd="0" presId="urn:microsoft.com/office/officeart/2005/8/layout/hierarchy2"/>
    <dgm:cxn modelId="{B3646A6A-2F83-4666-8969-554C2594C6E4}" type="presOf" srcId="{9BE05BB5-235E-4661-AD05-387487D76ED7}" destId="{45CF099C-96B5-4E18-B05C-5FD41B5D5CFF}" srcOrd="0" destOrd="0" presId="urn:microsoft.com/office/officeart/2005/8/layout/hierarchy2"/>
    <dgm:cxn modelId="{99006B5B-6B92-40DC-B894-FC36A64292DE}" srcId="{6D9C505A-9C7C-4236-9C4B-8B25D617858F}" destId="{7503C237-CB16-427C-8DA2-F8C5DF9B67CC}" srcOrd="0" destOrd="0" parTransId="{CB366825-42B3-4687-8B99-AD46496EDAC2}" sibTransId="{0CEC6DD8-18A0-4AB5-9640-FA5257B3F7A3}"/>
    <dgm:cxn modelId="{AFE86711-2BA9-40F8-8886-645DC8E1652E}" type="presOf" srcId="{FC06D9B4-5DE4-480C-A34E-8B6C6614AC92}" destId="{CBFD02BC-949F-4FBE-AD57-AA9267109092}" srcOrd="0" destOrd="0" presId="urn:microsoft.com/office/officeart/2005/8/layout/hierarchy2"/>
    <dgm:cxn modelId="{9D45D507-0206-4288-BBB5-7FF40F37A505}" srcId="{7503C237-CB16-427C-8DA2-F8C5DF9B67CC}" destId="{F2226DA3-4186-48D1-8186-1D875A46385F}" srcOrd="0" destOrd="0" parTransId="{E0226AF6-3A54-4029-99C0-FB529EAA9A0C}" sibTransId="{42430DF2-8B61-45C5-A7FF-C162E82D3BEF}"/>
    <dgm:cxn modelId="{812012DC-5495-489D-AE38-E06480EC2AFA}" srcId="{7503C237-CB16-427C-8DA2-F8C5DF9B67CC}" destId="{346BE1DC-A779-4798-A6B5-2CC5904B976F}" srcOrd="1" destOrd="0" parTransId="{CC9B9901-7DE6-4800-8A93-FBEFFC9D8967}" sibTransId="{A2149965-723F-43F3-8882-D7683DA90861}"/>
    <dgm:cxn modelId="{09CDBCE6-AB57-4377-82EE-EB764CC23630}" srcId="{B596B2E3-DA08-4A71-AFF1-097EF2371265}" destId="{24025211-5A2A-43BA-8D5B-0718B74D0AD0}" srcOrd="2" destOrd="0" parTransId="{5D6127AF-7F93-4833-8C1B-0C34FCE4F8A0}" sibTransId="{74918A6A-CFF2-4F46-AFD9-56D87374C648}"/>
    <dgm:cxn modelId="{764E1BBD-2624-479E-86AC-749875823E9E}" type="presOf" srcId="{EE2865B3-C73E-4539-8060-614F32938B14}" destId="{4C871305-118B-4B3E-9ECC-6E48E56FB5E3}" srcOrd="1" destOrd="0" presId="urn:microsoft.com/office/officeart/2005/8/layout/hierarchy2"/>
    <dgm:cxn modelId="{B9E5A593-1554-45BA-BF19-F07566BC1BAD}" type="presOf" srcId="{883FCE89-76CC-4FEC-8E22-ED3756B867A8}" destId="{973108C4-8BE5-447A-A028-C833622A8F8A}" srcOrd="0" destOrd="0" presId="urn:microsoft.com/office/officeart/2005/8/layout/hierarchy2"/>
    <dgm:cxn modelId="{DF0DCDFB-692C-469C-A8FE-0138CB07CB6C}" type="presOf" srcId="{23D28442-0064-4386-9502-E07C6175DB47}" destId="{7CE60FCF-60DF-494A-88A0-557E8759F95F}" srcOrd="0" destOrd="0" presId="urn:microsoft.com/office/officeart/2005/8/layout/hierarchy2"/>
    <dgm:cxn modelId="{3B440BFF-452F-4731-9306-96C5AFC13E86}" type="presOf" srcId="{F2226DA3-4186-48D1-8186-1D875A46385F}" destId="{AF2CB7A5-9DB4-4910-A534-55F54812CF9B}" srcOrd="0" destOrd="0" presId="urn:microsoft.com/office/officeart/2005/8/layout/hierarchy2"/>
    <dgm:cxn modelId="{207DBEA1-7980-43BC-A495-752B62B3754E}" type="presOf" srcId="{5D6127AF-7F93-4833-8C1B-0C34FCE4F8A0}" destId="{F2FC7C2B-8F24-4F0E-8609-4489C7390C1B}" srcOrd="1" destOrd="0" presId="urn:microsoft.com/office/officeart/2005/8/layout/hierarchy2"/>
    <dgm:cxn modelId="{C9A139F0-8BF1-4057-AB25-0A0E31E6DBAA}" type="presOf" srcId="{20302BF9-7980-43D3-A39F-C76D996ED7F1}" destId="{650DBCEF-7395-40CC-9AF3-DC1D0241AF68}" srcOrd="0" destOrd="0" presId="urn:microsoft.com/office/officeart/2005/8/layout/hierarchy2"/>
    <dgm:cxn modelId="{726BC3EC-87F6-475A-8F8F-588FF085808F}" type="presOf" srcId="{FC06D9B4-5DE4-480C-A34E-8B6C6614AC92}" destId="{8C8BB5AA-DE18-4943-8572-3A7152E942B2}" srcOrd="1" destOrd="0" presId="urn:microsoft.com/office/officeart/2005/8/layout/hierarchy2"/>
    <dgm:cxn modelId="{6CF29752-6CBB-4AA6-BE9C-1F703BACDEF8}" type="presOf" srcId="{18E3820B-609A-431D-AA74-9978605B3881}" destId="{0CD617A2-A1D9-4D8B-81C3-A2DFC2347597}" srcOrd="0" destOrd="0" presId="urn:microsoft.com/office/officeart/2005/8/layout/hierarchy2"/>
    <dgm:cxn modelId="{BE39CBD9-85A4-45EF-9C39-5261BFF7C1E1}" srcId="{B596B2E3-DA08-4A71-AFF1-097EF2371265}" destId="{339DB65B-0DBA-46D1-9C8F-0FFE63715496}" srcOrd="1" destOrd="0" parTransId="{CD4CE089-4F66-4BED-BDA2-3F28DE5DA255}" sibTransId="{E9B8EE51-29AC-4F22-90FF-5E34A491BC60}"/>
    <dgm:cxn modelId="{EC446ED0-A615-4E4B-89E7-3C050B9168BD}" type="presOf" srcId="{B596B2E3-DA08-4A71-AFF1-097EF2371265}" destId="{B63B19E0-FB66-4977-9117-0CED717CB66A}" srcOrd="0" destOrd="0" presId="urn:microsoft.com/office/officeart/2005/8/layout/hierarchy2"/>
    <dgm:cxn modelId="{DA75E840-9984-491A-B412-09F7C6F0DDC9}" srcId="{B596B2E3-DA08-4A71-AFF1-097EF2371265}" destId="{D8B90D43-A983-4B43-8980-40337258C07C}" srcOrd="4" destOrd="0" parTransId="{883FCE89-76CC-4FEC-8E22-ED3756B867A8}" sibTransId="{F6B72B29-5B53-425A-898F-A5A60F6BC818}"/>
    <dgm:cxn modelId="{B9D0C096-053D-4287-800A-0E94C3AA9C3D}" type="presOf" srcId="{7FC2C2E3-14D8-4ECC-B7D2-8DB9EA2E35C9}" destId="{CE98C800-5857-4AD7-88B2-18895664D073}" srcOrd="0" destOrd="0" presId="urn:microsoft.com/office/officeart/2005/8/layout/hierarchy2"/>
    <dgm:cxn modelId="{2CCB5809-9457-48EC-A394-07CC9B28FDE7}" type="presOf" srcId="{20302BF9-7980-43D3-A39F-C76D996ED7F1}" destId="{40F75EEE-E7F6-4349-8552-787A7ADBB289}" srcOrd="1" destOrd="0" presId="urn:microsoft.com/office/officeart/2005/8/layout/hierarchy2"/>
    <dgm:cxn modelId="{7426174D-3074-48E3-88E8-12CE03F6604C}" type="presOf" srcId="{B63A1C3A-1BD9-4DF0-90AF-ED1FB8E238C3}" destId="{E1630EEF-5033-44D2-B713-F10976A6CB03}" srcOrd="0" destOrd="0" presId="urn:microsoft.com/office/officeart/2005/8/layout/hierarchy2"/>
    <dgm:cxn modelId="{69101761-BACF-436A-BB8E-3B356C037FF3}" type="presOf" srcId="{ED597BB9-D424-491C-BEF5-BC6CF0553CB1}" destId="{FDF952B3-7487-4C77-A72B-2E29BCF29BF0}" srcOrd="0" destOrd="0" presId="urn:microsoft.com/office/officeart/2005/8/layout/hierarchy2"/>
    <dgm:cxn modelId="{607511C2-2499-4D91-BFA5-EB204F48512E}" type="presOf" srcId="{D8B90D43-A983-4B43-8980-40337258C07C}" destId="{A1457487-4238-4E9B-AE25-6FC17CFFD05D}" srcOrd="0" destOrd="0" presId="urn:microsoft.com/office/officeart/2005/8/layout/hierarchy2"/>
    <dgm:cxn modelId="{26DE8038-88FB-496F-A92F-DFB29121FAF7}" type="presOf" srcId="{9D53CAD8-10FA-4C50-A21D-404C3E5718BC}" destId="{5002AB78-431D-4223-8DE5-D5E243B62418}" srcOrd="0" destOrd="0" presId="urn:microsoft.com/office/officeart/2005/8/layout/hierarchy2"/>
    <dgm:cxn modelId="{B5C45DA8-3329-4159-9548-C8B7D230630A}" type="presOf" srcId="{FDBDA890-36BB-4FED-89E5-0EA26E048D34}" destId="{81AB7F08-5913-40CC-9521-CCE16C530DA3}" srcOrd="0" destOrd="0" presId="urn:microsoft.com/office/officeart/2005/8/layout/hierarchy2"/>
    <dgm:cxn modelId="{7E7F5E5B-FAC5-4C76-910B-00CDF7915B8C}" srcId="{F2226DA3-4186-48D1-8186-1D875A46385F}" destId="{B63A1C3A-1BD9-4DF0-90AF-ED1FB8E238C3}" srcOrd="1" destOrd="0" parTransId="{1C922C2B-42B0-443A-B990-C9FD2332A853}" sibTransId="{062CEE44-D52C-47B0-81DE-9B72E85E11C3}"/>
    <dgm:cxn modelId="{A6350F9D-140A-48D5-8486-C908AB8BA030}" type="presOf" srcId="{7FC2C2E3-14D8-4ECC-B7D2-8DB9EA2E35C9}" destId="{CB7E3F59-CF61-495B-81C4-5BF7819D962A}" srcOrd="1" destOrd="0" presId="urn:microsoft.com/office/officeart/2005/8/layout/hierarchy2"/>
    <dgm:cxn modelId="{221617EA-D1F7-4EAC-9B15-A9D83A0D75CB}" type="presOf" srcId="{339DB65B-0DBA-46D1-9C8F-0FFE63715496}" destId="{92B65921-2B66-4019-B7F5-44DC89754E42}" srcOrd="0" destOrd="0" presId="urn:microsoft.com/office/officeart/2005/8/layout/hierarchy2"/>
    <dgm:cxn modelId="{586E9653-845A-4B0D-A7B8-C3C7D7AE96CA}" srcId="{B596B2E3-DA08-4A71-AFF1-097EF2371265}" destId="{FDBDA890-36BB-4FED-89E5-0EA26E048D34}" srcOrd="3" destOrd="0" parTransId="{7FC2C2E3-14D8-4ECC-B7D2-8DB9EA2E35C9}" sibTransId="{1488070D-66E0-4A89-8E0E-97151D261E7F}"/>
    <dgm:cxn modelId="{A5AA8009-97B7-4F6E-8B7B-6ECC96D54DA3}" type="presOf" srcId="{9BE05BB5-235E-4661-AD05-387487D76ED7}" destId="{0DB39E56-EA31-4A2B-B704-C13B539AFEC6}" srcOrd="1" destOrd="0" presId="urn:microsoft.com/office/officeart/2005/8/layout/hierarchy2"/>
    <dgm:cxn modelId="{C39F4A42-7E9C-4FB1-B4CD-E105F1D19C3A}" type="presOf" srcId="{B8653428-978A-4784-B4D1-1E0E6BABD43C}" destId="{F45DB367-4A9C-4D4C-86A6-1E8B07BC396D}" srcOrd="0" destOrd="0" presId="urn:microsoft.com/office/officeart/2005/8/layout/hierarchy2"/>
    <dgm:cxn modelId="{745B0241-9582-4806-9E0C-0A7906375A18}" type="presOf" srcId="{CD4CE089-4F66-4BED-BDA2-3F28DE5DA255}" destId="{3F4C52FA-4EEE-4842-84AC-4D14BD77D71C}" srcOrd="0" destOrd="0" presId="urn:microsoft.com/office/officeart/2005/8/layout/hierarchy2"/>
    <dgm:cxn modelId="{89C7F0EE-1979-4D62-A2F0-0913C0B0E5C8}" type="presParOf" srcId="{5FE63225-4C61-40F8-80D6-D8272FBA06B2}" destId="{81F9E486-FC83-49C8-9BE1-C2CBB26BD357}" srcOrd="0" destOrd="0" presId="urn:microsoft.com/office/officeart/2005/8/layout/hierarchy2"/>
    <dgm:cxn modelId="{5BB17C42-F84C-4754-9026-3B64A296DA8C}" type="presParOf" srcId="{81F9E486-FC83-49C8-9BE1-C2CBB26BD357}" destId="{2ABCF85E-0003-44F7-B42A-31C211D2E7D6}" srcOrd="0" destOrd="0" presId="urn:microsoft.com/office/officeart/2005/8/layout/hierarchy2"/>
    <dgm:cxn modelId="{14D2F707-8F87-45EF-BDAD-40BC45360382}" type="presParOf" srcId="{81F9E486-FC83-49C8-9BE1-C2CBB26BD357}" destId="{36EC6C1E-AAA6-4606-AC7D-7C80CFA41246}" srcOrd="1" destOrd="0" presId="urn:microsoft.com/office/officeart/2005/8/layout/hierarchy2"/>
    <dgm:cxn modelId="{3B6ACA9F-4B96-4DE1-8AE7-E7322316A986}" type="presParOf" srcId="{36EC6C1E-AAA6-4606-AC7D-7C80CFA41246}" destId="{9C34237B-9F05-43ED-B2B5-B74FF0985B1F}" srcOrd="0" destOrd="0" presId="urn:microsoft.com/office/officeart/2005/8/layout/hierarchy2"/>
    <dgm:cxn modelId="{E3E06D01-AD63-4E2B-B33A-9F55804296DA}" type="presParOf" srcId="{9C34237B-9F05-43ED-B2B5-B74FF0985B1F}" destId="{A3542798-2CC0-460B-8ED9-2B20C00FBF68}" srcOrd="0" destOrd="0" presId="urn:microsoft.com/office/officeart/2005/8/layout/hierarchy2"/>
    <dgm:cxn modelId="{F3C0D21D-0294-43E8-B297-64EC9F539A19}" type="presParOf" srcId="{36EC6C1E-AAA6-4606-AC7D-7C80CFA41246}" destId="{45F11A3F-73E0-4AFB-952A-206A56089C98}" srcOrd="1" destOrd="0" presId="urn:microsoft.com/office/officeart/2005/8/layout/hierarchy2"/>
    <dgm:cxn modelId="{7D32B728-A2BC-48F5-B6B7-4906F0ECCE95}" type="presParOf" srcId="{45F11A3F-73E0-4AFB-952A-206A56089C98}" destId="{AF2CB7A5-9DB4-4910-A534-55F54812CF9B}" srcOrd="0" destOrd="0" presId="urn:microsoft.com/office/officeart/2005/8/layout/hierarchy2"/>
    <dgm:cxn modelId="{C1415879-5B0E-47C7-A8A8-22334BBD2C19}" type="presParOf" srcId="{45F11A3F-73E0-4AFB-952A-206A56089C98}" destId="{D01F88D5-DC77-4FC8-9402-0DFB0F64A445}" srcOrd="1" destOrd="0" presId="urn:microsoft.com/office/officeart/2005/8/layout/hierarchy2"/>
    <dgm:cxn modelId="{498BE2FB-61CC-4A93-8B43-D7DB72BA1731}" type="presParOf" srcId="{D01F88D5-DC77-4FC8-9402-0DFB0F64A445}" destId="{B8B33238-153F-4B4E-B3DA-DBD77380E140}" srcOrd="0" destOrd="0" presId="urn:microsoft.com/office/officeart/2005/8/layout/hierarchy2"/>
    <dgm:cxn modelId="{4555D4AC-0084-4B54-8941-E24229E0C13E}" type="presParOf" srcId="{B8B33238-153F-4B4E-B3DA-DBD77380E140}" destId="{4C871305-118B-4B3E-9ECC-6E48E56FB5E3}" srcOrd="0" destOrd="0" presId="urn:microsoft.com/office/officeart/2005/8/layout/hierarchy2"/>
    <dgm:cxn modelId="{921682E9-6F21-4581-875B-BC3B21B3E777}" type="presParOf" srcId="{D01F88D5-DC77-4FC8-9402-0DFB0F64A445}" destId="{8D91A512-18F2-4EA3-85BA-47CDEF98829C}" srcOrd="1" destOrd="0" presId="urn:microsoft.com/office/officeart/2005/8/layout/hierarchy2"/>
    <dgm:cxn modelId="{AD3971BB-7B98-4994-A5E1-7A1F96337EBB}" type="presParOf" srcId="{8D91A512-18F2-4EA3-85BA-47CDEF98829C}" destId="{5002AB78-431D-4223-8DE5-D5E243B62418}" srcOrd="0" destOrd="0" presId="urn:microsoft.com/office/officeart/2005/8/layout/hierarchy2"/>
    <dgm:cxn modelId="{528A0135-0582-401F-9653-D8F9B53F2BEC}" type="presParOf" srcId="{8D91A512-18F2-4EA3-85BA-47CDEF98829C}" destId="{AA1EEE98-2DA3-4487-895A-E8B23A1AC2E2}" srcOrd="1" destOrd="0" presId="urn:microsoft.com/office/officeart/2005/8/layout/hierarchy2"/>
    <dgm:cxn modelId="{136AC476-2E10-4080-8097-BA6FA5BA1A2C}" type="presParOf" srcId="{D01F88D5-DC77-4FC8-9402-0DFB0F64A445}" destId="{497DACF2-6BA8-4528-9D58-D726543437BA}" srcOrd="2" destOrd="0" presId="urn:microsoft.com/office/officeart/2005/8/layout/hierarchy2"/>
    <dgm:cxn modelId="{2BC98F3C-4B07-43B1-8177-17194718918C}" type="presParOf" srcId="{497DACF2-6BA8-4528-9D58-D726543437BA}" destId="{7F2EC2A4-FBA8-4AFC-9BF4-847BC71FAFC0}" srcOrd="0" destOrd="0" presId="urn:microsoft.com/office/officeart/2005/8/layout/hierarchy2"/>
    <dgm:cxn modelId="{1CCB8A7C-1615-4756-BC7F-E7C50B0B3B1D}" type="presParOf" srcId="{D01F88D5-DC77-4FC8-9402-0DFB0F64A445}" destId="{DE39BBA6-A6D3-41DD-9304-458A0744C8A5}" srcOrd="3" destOrd="0" presId="urn:microsoft.com/office/officeart/2005/8/layout/hierarchy2"/>
    <dgm:cxn modelId="{D3FB35D1-ACA6-41DD-B6EF-EDA6BD0E769E}" type="presParOf" srcId="{DE39BBA6-A6D3-41DD-9304-458A0744C8A5}" destId="{E1630EEF-5033-44D2-B713-F10976A6CB03}" srcOrd="0" destOrd="0" presId="urn:microsoft.com/office/officeart/2005/8/layout/hierarchy2"/>
    <dgm:cxn modelId="{5E5C6E54-C522-447F-916B-8D0001D63896}" type="presParOf" srcId="{DE39BBA6-A6D3-41DD-9304-458A0744C8A5}" destId="{677707CB-774D-4322-A9E6-1C6E3C45DFCE}" srcOrd="1" destOrd="0" presId="urn:microsoft.com/office/officeart/2005/8/layout/hierarchy2"/>
    <dgm:cxn modelId="{AD012E96-0081-45F5-B23D-9200A6576413}" type="presParOf" srcId="{36EC6C1E-AAA6-4606-AC7D-7C80CFA41246}" destId="{15B25CC3-8378-42A9-867B-97AA62D8B365}" srcOrd="2" destOrd="0" presId="urn:microsoft.com/office/officeart/2005/8/layout/hierarchy2"/>
    <dgm:cxn modelId="{6CB0909D-1D2E-4A86-A34D-949D9F2636D5}" type="presParOf" srcId="{15B25CC3-8378-42A9-867B-97AA62D8B365}" destId="{D55C7AF2-CD03-408C-B317-B4C37D069885}" srcOrd="0" destOrd="0" presId="urn:microsoft.com/office/officeart/2005/8/layout/hierarchy2"/>
    <dgm:cxn modelId="{3B5BDD3A-FA2D-4B04-B1BA-F6471735F111}" type="presParOf" srcId="{36EC6C1E-AAA6-4606-AC7D-7C80CFA41246}" destId="{81FB80DD-A779-4AE7-AEDF-A70994605740}" srcOrd="3" destOrd="0" presId="urn:microsoft.com/office/officeart/2005/8/layout/hierarchy2"/>
    <dgm:cxn modelId="{0B45BE24-6F03-40E7-BA4D-DD4272987A86}" type="presParOf" srcId="{81FB80DD-A779-4AE7-AEDF-A70994605740}" destId="{72EBA88E-F94B-49F4-977F-DC1BD9458A3E}" srcOrd="0" destOrd="0" presId="urn:microsoft.com/office/officeart/2005/8/layout/hierarchy2"/>
    <dgm:cxn modelId="{456BE518-D181-4DB7-9525-964D62E35144}" type="presParOf" srcId="{81FB80DD-A779-4AE7-AEDF-A70994605740}" destId="{8BBB24D5-6986-4C08-8C29-5E35018CE5A3}" srcOrd="1" destOrd="0" presId="urn:microsoft.com/office/officeart/2005/8/layout/hierarchy2"/>
    <dgm:cxn modelId="{E20FD086-AAEA-4432-9912-70AFDF3AD82E}" type="presParOf" srcId="{8BBB24D5-6986-4C08-8C29-5E35018CE5A3}" destId="{650DBCEF-7395-40CC-9AF3-DC1D0241AF68}" srcOrd="0" destOrd="0" presId="urn:microsoft.com/office/officeart/2005/8/layout/hierarchy2"/>
    <dgm:cxn modelId="{2C5F0D05-02F3-4B66-9E7D-CD6B425DA7FC}" type="presParOf" srcId="{650DBCEF-7395-40CC-9AF3-DC1D0241AF68}" destId="{40F75EEE-E7F6-4349-8552-787A7ADBB289}" srcOrd="0" destOrd="0" presId="urn:microsoft.com/office/officeart/2005/8/layout/hierarchy2"/>
    <dgm:cxn modelId="{90A76324-4A6C-4E7F-968E-DFBBB64F68A2}" type="presParOf" srcId="{8BBB24D5-6986-4C08-8C29-5E35018CE5A3}" destId="{87A12A64-8945-4286-A50F-36EB07BB4EFF}" srcOrd="1" destOrd="0" presId="urn:microsoft.com/office/officeart/2005/8/layout/hierarchy2"/>
    <dgm:cxn modelId="{63557222-8E01-4D42-B22B-8F81A50E164D}" type="presParOf" srcId="{87A12A64-8945-4286-A50F-36EB07BB4EFF}" destId="{F45DB367-4A9C-4D4C-86A6-1E8B07BC396D}" srcOrd="0" destOrd="0" presId="urn:microsoft.com/office/officeart/2005/8/layout/hierarchy2"/>
    <dgm:cxn modelId="{BEEAEC18-AE3F-4752-88AF-A15CB38372DB}" type="presParOf" srcId="{87A12A64-8945-4286-A50F-36EB07BB4EFF}" destId="{749482DA-DDCD-4630-A81D-6627A41AE71A}" srcOrd="1" destOrd="0" presId="urn:microsoft.com/office/officeart/2005/8/layout/hierarchy2"/>
    <dgm:cxn modelId="{5D145CEC-A507-468B-81F5-95D2BA78736E}" type="presParOf" srcId="{8BBB24D5-6986-4C08-8C29-5E35018CE5A3}" destId="{D1024FAD-5EA4-4EE1-9EA0-5443FEBA49C9}" srcOrd="2" destOrd="0" presId="urn:microsoft.com/office/officeart/2005/8/layout/hierarchy2"/>
    <dgm:cxn modelId="{78296F95-79C5-4A9D-8120-F07CE61427B2}" type="presParOf" srcId="{D1024FAD-5EA4-4EE1-9EA0-5443FEBA49C9}" destId="{ABF76AB4-DBC8-475D-9186-6960CC9DA364}" srcOrd="0" destOrd="0" presId="urn:microsoft.com/office/officeart/2005/8/layout/hierarchy2"/>
    <dgm:cxn modelId="{E4DA1367-B834-41EF-944E-9AE48F422CA9}" type="presParOf" srcId="{8BBB24D5-6986-4C08-8C29-5E35018CE5A3}" destId="{73B6FB7E-1506-4AC7-99FD-26951E5C76FE}" srcOrd="3" destOrd="0" presId="urn:microsoft.com/office/officeart/2005/8/layout/hierarchy2"/>
    <dgm:cxn modelId="{7D4E3264-8345-4F8D-B58C-A11C78E1E26E}" type="presParOf" srcId="{73B6FB7E-1506-4AC7-99FD-26951E5C76FE}" destId="{0CD617A2-A1D9-4D8B-81C3-A2DFC2347597}" srcOrd="0" destOrd="0" presId="urn:microsoft.com/office/officeart/2005/8/layout/hierarchy2"/>
    <dgm:cxn modelId="{089F9271-F879-490B-84F8-D22A37575150}" type="presParOf" srcId="{73B6FB7E-1506-4AC7-99FD-26951E5C76FE}" destId="{6CB940DE-2588-488B-A98F-297C196B294D}" srcOrd="1" destOrd="0" presId="urn:microsoft.com/office/officeart/2005/8/layout/hierarchy2"/>
    <dgm:cxn modelId="{48A3362F-A869-4DEB-A578-9F894B89237F}" type="presParOf" srcId="{36EC6C1E-AAA6-4606-AC7D-7C80CFA41246}" destId="{FDF952B3-7487-4C77-A72B-2E29BCF29BF0}" srcOrd="4" destOrd="0" presId="urn:microsoft.com/office/officeart/2005/8/layout/hierarchy2"/>
    <dgm:cxn modelId="{3331DC4C-34C9-4F13-B1BE-C017EF3AF3EA}" type="presParOf" srcId="{FDF952B3-7487-4C77-A72B-2E29BCF29BF0}" destId="{6BA93A87-83CF-43B0-975E-BBF4BBEF6C3B}" srcOrd="0" destOrd="0" presId="urn:microsoft.com/office/officeart/2005/8/layout/hierarchy2"/>
    <dgm:cxn modelId="{44641DBC-C5FE-4416-A304-A54AA80E9A4A}" type="presParOf" srcId="{36EC6C1E-AAA6-4606-AC7D-7C80CFA41246}" destId="{C3AED90A-7D51-4145-8315-2CAD7259B794}" srcOrd="5" destOrd="0" presId="urn:microsoft.com/office/officeart/2005/8/layout/hierarchy2"/>
    <dgm:cxn modelId="{7065CBCA-3716-496C-AA47-1A1599A1AEF8}" type="presParOf" srcId="{C3AED90A-7D51-4145-8315-2CAD7259B794}" destId="{B63B19E0-FB66-4977-9117-0CED717CB66A}" srcOrd="0" destOrd="0" presId="urn:microsoft.com/office/officeart/2005/8/layout/hierarchy2"/>
    <dgm:cxn modelId="{94DD8D65-F48D-4180-A75D-AFEE1ECAAB41}" type="presParOf" srcId="{C3AED90A-7D51-4145-8315-2CAD7259B794}" destId="{29239DB0-6586-4B60-991A-118ED6736A95}" srcOrd="1" destOrd="0" presId="urn:microsoft.com/office/officeart/2005/8/layout/hierarchy2"/>
    <dgm:cxn modelId="{229C752A-467A-45A9-BA21-5311C6E8DC1D}" type="presParOf" srcId="{29239DB0-6586-4B60-991A-118ED6736A95}" destId="{DD42B738-00A1-4D91-8AB3-FB4E7C52A87D}" srcOrd="0" destOrd="0" presId="urn:microsoft.com/office/officeart/2005/8/layout/hierarchy2"/>
    <dgm:cxn modelId="{3C74961E-4238-4942-B584-AE3C0F6AF7B2}" type="presParOf" srcId="{DD42B738-00A1-4D91-8AB3-FB4E7C52A87D}" destId="{85F752A4-6B1B-4D14-88AC-199144026C7A}" srcOrd="0" destOrd="0" presId="urn:microsoft.com/office/officeart/2005/8/layout/hierarchy2"/>
    <dgm:cxn modelId="{130EB357-4E58-4B04-AFDA-36EDEA86A53B}" type="presParOf" srcId="{29239DB0-6586-4B60-991A-118ED6736A95}" destId="{98E63CA2-87F3-4162-BD6A-59727BE9F7CA}" srcOrd="1" destOrd="0" presId="urn:microsoft.com/office/officeart/2005/8/layout/hierarchy2"/>
    <dgm:cxn modelId="{48B37345-DCFA-4256-8101-CDE5EF093F56}" type="presParOf" srcId="{98E63CA2-87F3-4162-BD6A-59727BE9F7CA}" destId="{ECC24167-DA6F-4062-9CB4-1C65E618CD4A}" srcOrd="0" destOrd="0" presId="urn:microsoft.com/office/officeart/2005/8/layout/hierarchy2"/>
    <dgm:cxn modelId="{A303CFD2-703D-45B2-9F64-B3D360494237}" type="presParOf" srcId="{98E63CA2-87F3-4162-BD6A-59727BE9F7CA}" destId="{459F0F12-D006-496C-A703-4AB386FE268B}" srcOrd="1" destOrd="0" presId="urn:microsoft.com/office/officeart/2005/8/layout/hierarchy2"/>
    <dgm:cxn modelId="{0EF4D125-79A9-46DF-ACEC-5CF31341B1C7}" type="presParOf" srcId="{29239DB0-6586-4B60-991A-118ED6736A95}" destId="{3F4C52FA-4EEE-4842-84AC-4D14BD77D71C}" srcOrd="2" destOrd="0" presId="urn:microsoft.com/office/officeart/2005/8/layout/hierarchy2"/>
    <dgm:cxn modelId="{CE2518B4-2DFC-4FCD-888B-DC47FC637F42}" type="presParOf" srcId="{3F4C52FA-4EEE-4842-84AC-4D14BD77D71C}" destId="{1550C867-C08B-45FE-B993-808867B2CCD8}" srcOrd="0" destOrd="0" presId="urn:microsoft.com/office/officeart/2005/8/layout/hierarchy2"/>
    <dgm:cxn modelId="{A0D9BBAC-EBA3-4367-8EBA-09749D17B522}" type="presParOf" srcId="{29239DB0-6586-4B60-991A-118ED6736A95}" destId="{D32E5DFE-D211-450C-9C92-D42BB9014C37}" srcOrd="3" destOrd="0" presId="urn:microsoft.com/office/officeart/2005/8/layout/hierarchy2"/>
    <dgm:cxn modelId="{E4E9E06B-69F1-45AF-ACE4-CCFAD7A3A069}" type="presParOf" srcId="{D32E5DFE-D211-450C-9C92-D42BB9014C37}" destId="{92B65921-2B66-4019-B7F5-44DC89754E42}" srcOrd="0" destOrd="0" presId="urn:microsoft.com/office/officeart/2005/8/layout/hierarchy2"/>
    <dgm:cxn modelId="{C5396EB1-5E16-47EF-814C-A13C85FC5954}" type="presParOf" srcId="{D32E5DFE-D211-450C-9C92-D42BB9014C37}" destId="{C0C9EB4A-3868-4B15-BE8C-3AFB2B5FA29D}" srcOrd="1" destOrd="0" presId="urn:microsoft.com/office/officeart/2005/8/layout/hierarchy2"/>
    <dgm:cxn modelId="{8E7631E4-36AB-4BBC-AD42-585CB52F4E6F}" type="presParOf" srcId="{29239DB0-6586-4B60-991A-118ED6736A95}" destId="{A797FB2A-8783-4B2C-99DB-C55F568405AE}" srcOrd="4" destOrd="0" presId="urn:microsoft.com/office/officeart/2005/8/layout/hierarchy2"/>
    <dgm:cxn modelId="{33FA3253-1038-4C8E-B7CF-5F53C47C9B02}" type="presParOf" srcId="{A797FB2A-8783-4B2C-99DB-C55F568405AE}" destId="{F2FC7C2B-8F24-4F0E-8609-4489C7390C1B}" srcOrd="0" destOrd="0" presId="urn:microsoft.com/office/officeart/2005/8/layout/hierarchy2"/>
    <dgm:cxn modelId="{1C1E4759-27F6-4F5C-B3C5-A9ED397C2AD8}" type="presParOf" srcId="{29239DB0-6586-4B60-991A-118ED6736A95}" destId="{11EA7BB8-8061-4D48-9549-64AE64088C0F}" srcOrd="5" destOrd="0" presId="urn:microsoft.com/office/officeart/2005/8/layout/hierarchy2"/>
    <dgm:cxn modelId="{74CF9490-D56C-4171-83AA-2C52837AB3C8}" type="presParOf" srcId="{11EA7BB8-8061-4D48-9549-64AE64088C0F}" destId="{B7F369FA-C14C-4A15-B084-65234CFE8743}" srcOrd="0" destOrd="0" presId="urn:microsoft.com/office/officeart/2005/8/layout/hierarchy2"/>
    <dgm:cxn modelId="{BD372E50-5622-432F-9269-40FBCD59C85B}" type="presParOf" srcId="{11EA7BB8-8061-4D48-9549-64AE64088C0F}" destId="{D48C2791-713C-4A52-8FE6-C9838D4451C1}" srcOrd="1" destOrd="0" presId="urn:microsoft.com/office/officeart/2005/8/layout/hierarchy2"/>
    <dgm:cxn modelId="{07DF2442-1528-451E-BCB3-E22ED9ABEAFE}" type="presParOf" srcId="{29239DB0-6586-4B60-991A-118ED6736A95}" destId="{CE98C800-5857-4AD7-88B2-18895664D073}" srcOrd="6" destOrd="0" presId="urn:microsoft.com/office/officeart/2005/8/layout/hierarchy2"/>
    <dgm:cxn modelId="{A70EE04E-5951-43E7-9C82-4B8FB191842D}" type="presParOf" srcId="{CE98C800-5857-4AD7-88B2-18895664D073}" destId="{CB7E3F59-CF61-495B-81C4-5BF7819D962A}" srcOrd="0" destOrd="0" presId="urn:microsoft.com/office/officeart/2005/8/layout/hierarchy2"/>
    <dgm:cxn modelId="{F1FCA106-28D9-4BF1-92BD-114A5D2FABD1}" type="presParOf" srcId="{29239DB0-6586-4B60-991A-118ED6736A95}" destId="{A38B0039-64B7-4E0D-A10F-548D5E1CFC7B}" srcOrd="7" destOrd="0" presId="urn:microsoft.com/office/officeart/2005/8/layout/hierarchy2"/>
    <dgm:cxn modelId="{9F4C7842-C842-4D09-9774-FDBF69391C5C}" type="presParOf" srcId="{A38B0039-64B7-4E0D-A10F-548D5E1CFC7B}" destId="{81AB7F08-5913-40CC-9521-CCE16C530DA3}" srcOrd="0" destOrd="0" presId="urn:microsoft.com/office/officeart/2005/8/layout/hierarchy2"/>
    <dgm:cxn modelId="{0F91C42A-1E87-4FAB-8B3B-45402FA4CAF1}" type="presParOf" srcId="{A38B0039-64B7-4E0D-A10F-548D5E1CFC7B}" destId="{4DF940B8-EA54-4A83-B646-82051B7552C0}" srcOrd="1" destOrd="0" presId="urn:microsoft.com/office/officeart/2005/8/layout/hierarchy2"/>
    <dgm:cxn modelId="{BC215E81-09D7-412F-9756-0E104A4D6093}" type="presParOf" srcId="{29239DB0-6586-4B60-991A-118ED6736A95}" destId="{973108C4-8BE5-447A-A028-C833622A8F8A}" srcOrd="8" destOrd="0" presId="urn:microsoft.com/office/officeart/2005/8/layout/hierarchy2"/>
    <dgm:cxn modelId="{ABA5FC6B-645C-4C79-827B-62C0BA7BB4ED}" type="presParOf" srcId="{973108C4-8BE5-447A-A028-C833622A8F8A}" destId="{D5917EB2-5DDB-496F-B56B-9496E608A1D3}" srcOrd="0" destOrd="0" presId="urn:microsoft.com/office/officeart/2005/8/layout/hierarchy2"/>
    <dgm:cxn modelId="{0EAD78D7-EB91-4C44-8374-BC53921F3F2B}" type="presParOf" srcId="{29239DB0-6586-4B60-991A-118ED6736A95}" destId="{AC782019-5DF4-4630-9AE2-542DB13EB1FF}" srcOrd="9" destOrd="0" presId="urn:microsoft.com/office/officeart/2005/8/layout/hierarchy2"/>
    <dgm:cxn modelId="{2E9E4664-04FB-4D6E-AB88-94F0F4B99B4D}" type="presParOf" srcId="{AC782019-5DF4-4630-9AE2-542DB13EB1FF}" destId="{A1457487-4238-4E9B-AE25-6FC17CFFD05D}" srcOrd="0" destOrd="0" presId="urn:microsoft.com/office/officeart/2005/8/layout/hierarchy2"/>
    <dgm:cxn modelId="{2C30045E-1218-4405-A775-55AA75D4B684}" type="presParOf" srcId="{AC782019-5DF4-4630-9AE2-542DB13EB1FF}" destId="{7896AD89-0F72-45BD-8C30-6A21BC3965B1}" srcOrd="1" destOrd="0" presId="urn:microsoft.com/office/officeart/2005/8/layout/hierarchy2"/>
    <dgm:cxn modelId="{A21EE722-1ABA-42AB-B533-CD06AEB3A5B2}" type="presParOf" srcId="{29239DB0-6586-4B60-991A-118ED6736A95}" destId="{CBFD02BC-949F-4FBE-AD57-AA9267109092}" srcOrd="10" destOrd="0" presId="urn:microsoft.com/office/officeart/2005/8/layout/hierarchy2"/>
    <dgm:cxn modelId="{560F8C00-F3FE-45D8-9AD4-1B36BCF0B503}" type="presParOf" srcId="{CBFD02BC-949F-4FBE-AD57-AA9267109092}" destId="{8C8BB5AA-DE18-4943-8572-3A7152E942B2}" srcOrd="0" destOrd="0" presId="urn:microsoft.com/office/officeart/2005/8/layout/hierarchy2"/>
    <dgm:cxn modelId="{B5B7E930-3265-4E86-9FBB-919C701F13E1}" type="presParOf" srcId="{29239DB0-6586-4B60-991A-118ED6736A95}" destId="{BC4A5D95-C3E8-4C55-BDD5-E8A4CC4EFF9A}" srcOrd="11" destOrd="0" presId="urn:microsoft.com/office/officeart/2005/8/layout/hierarchy2"/>
    <dgm:cxn modelId="{B577927C-1AD7-465F-AD12-0971DF11A5D9}" type="presParOf" srcId="{BC4A5D95-C3E8-4C55-BDD5-E8A4CC4EFF9A}" destId="{7CE60FCF-60DF-494A-88A0-557E8759F95F}" srcOrd="0" destOrd="0" presId="urn:microsoft.com/office/officeart/2005/8/layout/hierarchy2"/>
    <dgm:cxn modelId="{2856DA8B-ABB3-4330-973B-432FB5159F21}" type="presParOf" srcId="{BC4A5D95-C3E8-4C55-BDD5-E8A4CC4EFF9A}" destId="{3FBA2A36-0EDF-4E2B-AFF7-64018E5F47E2}" srcOrd="1" destOrd="0" presId="urn:microsoft.com/office/officeart/2005/8/layout/hierarchy2"/>
    <dgm:cxn modelId="{27BCCE79-1B29-45F9-B788-531032321BA5}" type="presParOf" srcId="{29239DB0-6586-4B60-991A-118ED6736A95}" destId="{45CF099C-96B5-4E18-B05C-5FD41B5D5CFF}" srcOrd="12" destOrd="0" presId="urn:microsoft.com/office/officeart/2005/8/layout/hierarchy2"/>
    <dgm:cxn modelId="{1D686778-FE10-4C22-9529-1C5328D4EED0}" type="presParOf" srcId="{45CF099C-96B5-4E18-B05C-5FD41B5D5CFF}" destId="{0DB39E56-EA31-4A2B-B704-C13B539AFEC6}" srcOrd="0" destOrd="0" presId="urn:microsoft.com/office/officeart/2005/8/layout/hierarchy2"/>
    <dgm:cxn modelId="{C8D7C60D-B54C-407E-8637-08DFBB00A22E}" type="presParOf" srcId="{29239DB0-6586-4B60-991A-118ED6736A95}" destId="{49FFE120-1BB9-491C-A5FE-6CA665D17CBF}" srcOrd="13" destOrd="0" presId="urn:microsoft.com/office/officeart/2005/8/layout/hierarchy2"/>
    <dgm:cxn modelId="{46580498-1196-47F1-8E16-5087E4F357F3}" type="presParOf" srcId="{49FFE120-1BB9-491C-A5FE-6CA665D17CBF}" destId="{F2DE573A-1E32-4AA5-92A3-69A607C70497}" srcOrd="0" destOrd="0" presId="urn:microsoft.com/office/officeart/2005/8/layout/hierarchy2"/>
    <dgm:cxn modelId="{BD34C3BF-0A96-4963-A133-A4D1BFA6C461}" type="presParOf" srcId="{49FFE120-1BB9-491C-A5FE-6CA665D17CBF}" destId="{F8968A46-4276-4A1B-A3AA-ECCEB279802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6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600" dirty="0">
              <a:solidFill>
                <a:schemeClr val="bg1"/>
              </a:solidFill>
            </a:rPr>
            <a:t>Matrículas Atendidas</a:t>
          </a:r>
        </a:p>
        <a:p>
          <a:r>
            <a:rPr lang="pt-BR" sz="1600" dirty="0">
              <a:solidFill>
                <a:schemeClr val="bg1"/>
              </a:solidFill>
            </a:rPr>
            <a:t>(</a:t>
          </a:r>
          <a:r>
            <a:rPr lang="pt-BR" sz="1600" dirty="0" smtClean="0">
              <a:solidFill>
                <a:schemeClr val="bg1"/>
              </a:solidFill>
            </a:rPr>
            <a:t>22.464 </a:t>
          </a:r>
          <a:r>
            <a:rPr lang="pt-BR" sz="1600" dirty="0">
              <a:solidFill>
                <a:schemeClr val="bg1"/>
              </a:solidFill>
            </a:rPr>
            <a:t>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6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6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1600" dirty="0">
              <a:solidFill>
                <a:schemeClr val="bg1"/>
              </a:solidFill>
            </a:rPr>
            <a:t>Matrículas Continuadas Regulares</a:t>
          </a:r>
        </a:p>
        <a:p>
          <a:r>
            <a:rPr lang="pt-BR" sz="1600" dirty="0" smtClean="0">
              <a:solidFill>
                <a:schemeClr val="bg1"/>
              </a:solidFill>
            </a:rPr>
            <a:t>(11.665 </a:t>
          </a:r>
          <a:r>
            <a:rPr lang="pt-BR" sz="1600" dirty="0">
              <a:solidFill>
                <a:schemeClr val="bg1"/>
              </a:solidFill>
            </a:rPr>
            <a:t>-&gt; </a:t>
          </a:r>
          <a:r>
            <a:rPr lang="pt-BR" sz="1600" dirty="0" smtClean="0">
              <a:solidFill>
                <a:schemeClr val="bg1"/>
              </a:solidFill>
            </a:rPr>
            <a:t>51,93%) </a:t>
          </a:r>
          <a:endParaRPr lang="pt-BR" sz="1600" dirty="0">
            <a:solidFill>
              <a:schemeClr val="bg1"/>
            </a:solidFill>
          </a:endParaRP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6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600"/>
        </a:p>
      </dgm:t>
    </dgm:pt>
    <dgm:pt modelId="{7FBF92F0-4850-4C6C-A2A7-BC4DFD04CF3F}">
      <dgm:prSet phldrT="[Texto]" custT="1"/>
      <dgm:spPr/>
      <dgm:t>
        <a:bodyPr/>
        <a:lstStyle/>
        <a:p>
          <a:endParaRPr lang="pt-BR" sz="1000" dirty="0" smtClean="0">
            <a:solidFill>
              <a:schemeClr val="tx1"/>
            </a:solidFill>
          </a:endParaRPr>
        </a:p>
        <a:p>
          <a:r>
            <a:rPr lang="pt-BR" sz="1600" dirty="0" smtClean="0">
              <a:solidFill>
                <a:schemeClr val="bg1"/>
              </a:solidFill>
            </a:rPr>
            <a:t>Matrículas </a:t>
          </a:r>
          <a:r>
            <a:rPr lang="pt-BR" sz="1600" dirty="0">
              <a:solidFill>
                <a:schemeClr val="bg1"/>
              </a:solidFill>
            </a:rPr>
            <a:t>Regulares (</a:t>
          </a:r>
          <a:r>
            <a:rPr lang="pt-BR" sz="1600" dirty="0" smtClean="0">
              <a:solidFill>
                <a:schemeClr val="bg1"/>
              </a:solidFill>
            </a:rPr>
            <a:t>13.981 </a:t>
          </a:r>
          <a:r>
            <a:rPr lang="pt-BR" sz="1600" dirty="0">
              <a:solidFill>
                <a:schemeClr val="bg1"/>
              </a:solidFill>
            </a:rPr>
            <a:t>-&gt; </a:t>
          </a:r>
          <a:r>
            <a:rPr lang="pt-BR" sz="1600" dirty="0" smtClean="0">
              <a:solidFill>
                <a:schemeClr val="bg1"/>
              </a:solidFill>
            </a:rPr>
            <a:t>62,24%) </a:t>
          </a:r>
          <a:endParaRPr lang="pt-BR" sz="1600" dirty="0">
            <a:solidFill>
              <a:schemeClr val="bg1"/>
            </a:solidFill>
          </a:endParaRPr>
        </a:p>
      </dgm:t>
    </dgm:pt>
    <dgm:pt modelId="{C00D1577-9584-4F91-9B35-24CFC88E6DA0}" type="parTrans" cxnId="{B6F90829-2D7D-49D9-AB6C-0148553BB16A}">
      <dgm:prSet/>
      <dgm:spPr/>
      <dgm:t>
        <a:bodyPr/>
        <a:lstStyle/>
        <a:p>
          <a:endParaRPr lang="pt-BR" sz="1600"/>
        </a:p>
      </dgm:t>
    </dgm:pt>
    <dgm:pt modelId="{BE2C6CF5-EA87-4702-8ACB-D5885F7A87B9}" type="sibTrans" cxnId="{B6F90829-2D7D-49D9-AB6C-0148553BB16A}">
      <dgm:prSet/>
      <dgm:spPr/>
      <dgm:t>
        <a:bodyPr/>
        <a:lstStyle/>
        <a:p>
          <a:endParaRPr lang="pt-BR" sz="16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3" custLinFactNeighborX="1274" custLinFactNeighborY="-665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3" custScaleX="89349" custScaleY="96271" custLinFactNeighborX="-2443" custLinFactNeighborY="3486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11EDE6-4B23-4C3F-925D-F66C8C65B04B}" type="pres">
      <dgm:prSet presAssocID="{419B12CF-6F75-4FA5-95C3-CB3F5D016B4F}" presName="comp3" presStyleCnt="0"/>
      <dgm:spPr/>
    </dgm:pt>
    <dgm:pt modelId="{7E8B9502-014D-4226-B231-03EBED80F543}" type="pres">
      <dgm:prSet presAssocID="{419B12CF-6F75-4FA5-95C3-CB3F5D016B4F}" presName="circle3" presStyleLbl="node1" presStyleIdx="2" presStyleCnt="3" custScaleX="97370" custScaleY="91570" custLinFactNeighborX="-1090" custLinFactNeighborY="5545"/>
      <dgm:spPr/>
      <dgm:t>
        <a:bodyPr/>
        <a:lstStyle/>
        <a:p>
          <a:endParaRPr lang="pt-BR"/>
        </a:p>
      </dgm:t>
    </dgm:pt>
    <dgm:pt modelId="{03FA19F0-DFC1-417D-B998-A755C2C1B862}" type="pres">
      <dgm:prSet presAssocID="{419B12CF-6F75-4FA5-95C3-CB3F5D016B4F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7946BEC-231D-4BE8-A3A4-2E16CF0B3F9F}" type="presOf" srcId="{7FBF92F0-4850-4C6C-A2A7-BC4DFD04CF3F}" destId="{C7E65109-9D56-4A88-8B3F-62E6823705E2}" srcOrd="1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E44C1034-105C-4DBC-A211-5021C5348749}" type="presOf" srcId="{419B12CF-6F75-4FA5-95C3-CB3F5D016B4F}" destId="{F6B6FF2C-EBE3-40F8-8192-F63513863D4A}" srcOrd="0" destOrd="0" presId="urn:microsoft.com/office/officeart/2005/8/layout/venn2"/>
    <dgm:cxn modelId="{E28A1411-135E-41F9-B87F-A8A1ECDCCB02}" type="presOf" srcId="{7FBF92F0-4850-4C6C-A2A7-BC4DFD04CF3F}" destId="{A88C6CC4-EE73-4DE7-AF27-435C2C0EAF1F}" srcOrd="0" destOrd="0" presId="urn:microsoft.com/office/officeart/2005/8/layout/venn2"/>
    <dgm:cxn modelId="{98DE8281-4A37-4EA5-989E-FA47C1BF8AE4}" type="presOf" srcId="{4AE6C378-F74A-419E-846F-F40E367ED641}" destId="{7E8B9502-014D-4226-B231-03EBED80F543}" srcOrd="0" destOrd="0" presId="urn:microsoft.com/office/officeart/2005/8/layout/venn2"/>
    <dgm:cxn modelId="{5B0D2BBC-03D5-40F5-A9BE-8735C7C7D437}" type="presOf" srcId="{88885769-BFA1-4637-9C23-D5115B5C9748}" destId="{21CA915E-AF6D-48B6-99FF-AD559075E8A7}" srcOrd="0" destOrd="0" presId="urn:microsoft.com/office/officeart/2005/8/layout/venn2"/>
    <dgm:cxn modelId="{B9B80896-2000-4D30-B153-2EF1AE0F2CFD}" srcId="{419B12CF-6F75-4FA5-95C3-CB3F5D016B4F}" destId="{4AE6C378-F74A-419E-846F-F40E367ED641}" srcOrd="2" destOrd="0" parTransId="{367A2DE3-9F30-4E96-BAED-A9363DBF78ED}" sibTransId="{DE26B363-4ACA-4A86-AEF0-F83BE4D36AC1}"/>
    <dgm:cxn modelId="{05DB37D5-FA9A-46B2-BF0F-A11AD91EA11A}" type="presOf" srcId="{88885769-BFA1-4637-9C23-D5115B5C9748}" destId="{8216FFEF-7D06-42CC-9367-CE0CC914DF70}" srcOrd="1" destOrd="0" presId="urn:microsoft.com/office/officeart/2005/8/layout/venn2"/>
    <dgm:cxn modelId="{B6F90829-2D7D-49D9-AB6C-0148553BB16A}" srcId="{419B12CF-6F75-4FA5-95C3-CB3F5D016B4F}" destId="{7FBF92F0-4850-4C6C-A2A7-BC4DFD04CF3F}" srcOrd="1" destOrd="0" parTransId="{C00D1577-9584-4F91-9B35-24CFC88E6DA0}" sibTransId="{BE2C6CF5-EA87-4702-8ACB-D5885F7A87B9}"/>
    <dgm:cxn modelId="{74ABA35E-7292-4CC1-9258-90781AC59FA2}" type="presOf" srcId="{4AE6C378-F74A-419E-846F-F40E367ED641}" destId="{03FA19F0-DFC1-417D-B998-A755C2C1B862}" srcOrd="1" destOrd="0" presId="urn:microsoft.com/office/officeart/2005/8/layout/venn2"/>
    <dgm:cxn modelId="{090C0AF5-A04D-4092-8673-E75DC7AA5E02}" type="presParOf" srcId="{F6B6FF2C-EBE3-40F8-8192-F63513863D4A}" destId="{AD68917F-0B61-4040-ABFB-81D13600205F}" srcOrd="0" destOrd="0" presId="urn:microsoft.com/office/officeart/2005/8/layout/venn2"/>
    <dgm:cxn modelId="{3222D9BD-65ED-46F9-BF93-F8C18FE1E05B}" type="presParOf" srcId="{AD68917F-0B61-4040-ABFB-81D13600205F}" destId="{21CA915E-AF6D-48B6-99FF-AD559075E8A7}" srcOrd="0" destOrd="0" presId="urn:microsoft.com/office/officeart/2005/8/layout/venn2"/>
    <dgm:cxn modelId="{ABA8320F-F06D-4B89-9CEA-A5E4CC5351F7}" type="presParOf" srcId="{AD68917F-0B61-4040-ABFB-81D13600205F}" destId="{8216FFEF-7D06-42CC-9367-CE0CC914DF70}" srcOrd="1" destOrd="0" presId="urn:microsoft.com/office/officeart/2005/8/layout/venn2"/>
    <dgm:cxn modelId="{FF9D7A20-FCD0-411A-9FB5-23D0D2312CED}" type="presParOf" srcId="{F6B6FF2C-EBE3-40F8-8192-F63513863D4A}" destId="{82767671-D6A5-4363-B9A3-28D69A72F46F}" srcOrd="1" destOrd="0" presId="urn:microsoft.com/office/officeart/2005/8/layout/venn2"/>
    <dgm:cxn modelId="{5EC6048D-5D80-4FF3-80CD-76B800CDFA74}" type="presParOf" srcId="{82767671-D6A5-4363-B9A3-28D69A72F46F}" destId="{A88C6CC4-EE73-4DE7-AF27-435C2C0EAF1F}" srcOrd="0" destOrd="0" presId="urn:microsoft.com/office/officeart/2005/8/layout/venn2"/>
    <dgm:cxn modelId="{207D65BC-7746-4636-B5A3-F18052D8C5D6}" type="presParOf" srcId="{82767671-D6A5-4363-B9A3-28D69A72F46F}" destId="{C7E65109-9D56-4A88-8B3F-62E6823705E2}" srcOrd="1" destOrd="0" presId="urn:microsoft.com/office/officeart/2005/8/layout/venn2"/>
    <dgm:cxn modelId="{1292162F-DA39-414D-8D5E-5A8111CC35C7}" type="presParOf" srcId="{F6B6FF2C-EBE3-40F8-8192-F63513863D4A}" destId="{B511EDE6-4B23-4C3F-925D-F66C8C65B04B}" srcOrd="2" destOrd="0" presId="urn:microsoft.com/office/officeart/2005/8/layout/venn2"/>
    <dgm:cxn modelId="{68195306-9887-4D66-B02A-21ABC252AF3F}" type="presParOf" srcId="{B511EDE6-4B23-4C3F-925D-F66C8C65B04B}" destId="{7E8B9502-014D-4226-B231-03EBED80F543}" srcOrd="0" destOrd="0" presId="urn:microsoft.com/office/officeart/2005/8/layout/venn2"/>
    <dgm:cxn modelId="{6CCFAF77-3093-4F30-98E0-77DC0F099DA2}" type="presParOf" srcId="{B511EDE6-4B23-4C3F-925D-F66C8C65B04B}" destId="{03FA19F0-DFC1-417D-B998-A755C2C1B86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6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600" dirty="0">
              <a:solidFill>
                <a:schemeClr val="bg1"/>
              </a:solidFill>
            </a:rPr>
            <a:t>Matrículas Atendidas</a:t>
          </a:r>
        </a:p>
        <a:p>
          <a:r>
            <a:rPr lang="pt-BR" sz="1600" dirty="0" smtClean="0">
              <a:solidFill>
                <a:schemeClr val="bg1"/>
              </a:solidFill>
            </a:rPr>
            <a:t>(30.537 </a:t>
          </a:r>
          <a:r>
            <a:rPr lang="pt-BR" sz="1600" dirty="0">
              <a:solidFill>
                <a:schemeClr val="bg1"/>
              </a:solidFill>
            </a:rPr>
            <a:t>-&gt; </a:t>
          </a:r>
          <a:r>
            <a:rPr lang="pt-BR" sz="1600" dirty="0" smtClean="0">
              <a:solidFill>
                <a:schemeClr val="bg1"/>
              </a:solidFill>
            </a:rPr>
            <a:t>100</a:t>
          </a:r>
          <a:r>
            <a:rPr lang="pt-BR" sz="1600" dirty="0">
              <a:solidFill>
                <a:schemeClr val="bg1"/>
              </a:solidFill>
            </a:rPr>
            <a:t>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6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6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1600" dirty="0">
              <a:solidFill>
                <a:schemeClr val="bg1"/>
              </a:solidFill>
            </a:rPr>
            <a:t>Matrículas Continuadas Regulares</a:t>
          </a:r>
        </a:p>
        <a:p>
          <a:r>
            <a:rPr lang="pt-BR" sz="1600" dirty="0" smtClean="0">
              <a:solidFill>
                <a:schemeClr val="bg1"/>
              </a:solidFill>
            </a:rPr>
            <a:t>(10.521-&gt; 34,45%) </a:t>
          </a:r>
          <a:endParaRPr lang="pt-BR" sz="1600" dirty="0">
            <a:solidFill>
              <a:schemeClr val="bg1"/>
            </a:solidFill>
          </a:endParaRP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6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600"/>
        </a:p>
      </dgm:t>
    </dgm:pt>
    <dgm:pt modelId="{7FBF92F0-4850-4C6C-A2A7-BC4DFD04CF3F}">
      <dgm:prSet phldrT="[Texto]" custT="1"/>
      <dgm:spPr/>
      <dgm:t>
        <a:bodyPr/>
        <a:lstStyle/>
        <a:p>
          <a:endParaRPr lang="pt-BR" sz="1600" dirty="0" smtClean="0">
            <a:solidFill>
              <a:schemeClr val="bg1"/>
            </a:solidFill>
          </a:endParaRPr>
        </a:p>
        <a:p>
          <a:r>
            <a:rPr lang="pt-BR" sz="1600" dirty="0" smtClean="0">
              <a:solidFill>
                <a:schemeClr val="bg1"/>
              </a:solidFill>
            </a:rPr>
            <a:t>Matrículas </a:t>
          </a:r>
          <a:r>
            <a:rPr lang="pt-BR" sz="1600" dirty="0">
              <a:solidFill>
                <a:schemeClr val="bg1"/>
              </a:solidFill>
            </a:rPr>
            <a:t>Regulares </a:t>
          </a:r>
          <a:r>
            <a:rPr lang="pt-BR" sz="1600" dirty="0" smtClean="0">
              <a:solidFill>
                <a:schemeClr val="bg1"/>
              </a:solidFill>
            </a:rPr>
            <a:t>(12.662 </a:t>
          </a:r>
          <a:r>
            <a:rPr lang="pt-BR" sz="1600" dirty="0">
              <a:solidFill>
                <a:schemeClr val="bg1"/>
              </a:solidFill>
            </a:rPr>
            <a:t>-&gt; </a:t>
          </a:r>
          <a:r>
            <a:rPr lang="pt-BR" sz="1600" dirty="0" smtClean="0">
              <a:solidFill>
                <a:schemeClr val="bg1"/>
              </a:solidFill>
            </a:rPr>
            <a:t>41,46%) </a:t>
          </a:r>
          <a:endParaRPr lang="pt-BR" sz="1600" dirty="0">
            <a:solidFill>
              <a:schemeClr val="bg1"/>
            </a:solidFill>
          </a:endParaRPr>
        </a:p>
      </dgm:t>
    </dgm:pt>
    <dgm:pt modelId="{C00D1577-9584-4F91-9B35-24CFC88E6DA0}" type="parTrans" cxnId="{B6F90829-2D7D-49D9-AB6C-0148553BB16A}">
      <dgm:prSet/>
      <dgm:spPr/>
      <dgm:t>
        <a:bodyPr/>
        <a:lstStyle/>
        <a:p>
          <a:endParaRPr lang="pt-BR" sz="1600"/>
        </a:p>
      </dgm:t>
    </dgm:pt>
    <dgm:pt modelId="{BE2C6CF5-EA87-4702-8ACB-D5885F7A87B9}" type="sibTrans" cxnId="{B6F90829-2D7D-49D9-AB6C-0148553BB16A}">
      <dgm:prSet/>
      <dgm:spPr/>
      <dgm:t>
        <a:bodyPr/>
        <a:lstStyle/>
        <a:p>
          <a:endParaRPr lang="pt-BR" sz="16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3" custLinFactNeighborX="-798" custLinFactNeighborY="1487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3" custScaleX="96441" custScaleY="96326" custLinFactNeighborY="3629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11EDE6-4B23-4C3F-925D-F66C8C65B04B}" type="pres">
      <dgm:prSet presAssocID="{419B12CF-6F75-4FA5-95C3-CB3F5D016B4F}" presName="comp3" presStyleCnt="0"/>
      <dgm:spPr/>
    </dgm:pt>
    <dgm:pt modelId="{7E8B9502-014D-4226-B231-03EBED80F543}" type="pres">
      <dgm:prSet presAssocID="{419B12CF-6F75-4FA5-95C3-CB3F5D016B4F}" presName="circle3" presStyleLbl="node1" presStyleIdx="2" presStyleCnt="3" custScaleX="100677" custScaleY="91512" custLinFactNeighborY="7280"/>
      <dgm:spPr/>
      <dgm:t>
        <a:bodyPr/>
        <a:lstStyle/>
        <a:p>
          <a:endParaRPr lang="pt-BR"/>
        </a:p>
      </dgm:t>
    </dgm:pt>
    <dgm:pt modelId="{03FA19F0-DFC1-417D-B998-A755C2C1B862}" type="pres">
      <dgm:prSet presAssocID="{419B12CF-6F75-4FA5-95C3-CB3F5D016B4F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B80896-2000-4D30-B153-2EF1AE0F2CFD}" srcId="{419B12CF-6F75-4FA5-95C3-CB3F5D016B4F}" destId="{4AE6C378-F74A-419E-846F-F40E367ED641}" srcOrd="2" destOrd="0" parTransId="{367A2DE3-9F30-4E96-BAED-A9363DBF78ED}" sibTransId="{DE26B363-4ACA-4A86-AEF0-F83BE4D36AC1}"/>
    <dgm:cxn modelId="{1C9A60D9-7206-45D0-8E17-F05DA9BEBEEF}" type="presOf" srcId="{88885769-BFA1-4637-9C23-D5115B5C9748}" destId="{8216FFEF-7D06-42CC-9367-CE0CC914DF70}" srcOrd="1" destOrd="0" presId="urn:microsoft.com/office/officeart/2005/8/layout/venn2"/>
    <dgm:cxn modelId="{1E2F9ABC-C125-4F59-AFE8-A51A82DA0A48}" type="presOf" srcId="{7FBF92F0-4850-4C6C-A2A7-BC4DFD04CF3F}" destId="{A88C6CC4-EE73-4DE7-AF27-435C2C0EAF1F}" srcOrd="0" destOrd="0" presId="urn:microsoft.com/office/officeart/2005/8/layout/venn2"/>
    <dgm:cxn modelId="{B6F90829-2D7D-49D9-AB6C-0148553BB16A}" srcId="{419B12CF-6F75-4FA5-95C3-CB3F5D016B4F}" destId="{7FBF92F0-4850-4C6C-A2A7-BC4DFD04CF3F}" srcOrd="1" destOrd="0" parTransId="{C00D1577-9584-4F91-9B35-24CFC88E6DA0}" sibTransId="{BE2C6CF5-EA87-4702-8ACB-D5885F7A87B9}"/>
    <dgm:cxn modelId="{477CDC7E-436F-45B6-BD97-C2F2E1853FC2}" type="presOf" srcId="{88885769-BFA1-4637-9C23-D5115B5C9748}" destId="{21CA915E-AF6D-48B6-99FF-AD559075E8A7}" srcOrd="0" destOrd="0" presId="urn:microsoft.com/office/officeart/2005/8/layout/venn2"/>
    <dgm:cxn modelId="{0A86D37E-B07F-4F4B-8642-6A3140886400}" type="presOf" srcId="{4AE6C378-F74A-419E-846F-F40E367ED641}" destId="{7E8B9502-014D-4226-B231-03EBED80F543}" srcOrd="0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8A75400C-81E8-495D-884A-7FC3454ACB25}" type="presOf" srcId="{4AE6C378-F74A-419E-846F-F40E367ED641}" destId="{03FA19F0-DFC1-417D-B998-A755C2C1B862}" srcOrd="1" destOrd="0" presId="urn:microsoft.com/office/officeart/2005/8/layout/venn2"/>
    <dgm:cxn modelId="{4BE6628B-EC89-4814-A862-81DBA52A9E38}" type="presOf" srcId="{7FBF92F0-4850-4C6C-A2A7-BC4DFD04CF3F}" destId="{C7E65109-9D56-4A88-8B3F-62E6823705E2}" srcOrd="1" destOrd="0" presId="urn:microsoft.com/office/officeart/2005/8/layout/venn2"/>
    <dgm:cxn modelId="{AF6367FA-3768-4E4E-B4E7-108082CCB6EC}" type="presOf" srcId="{419B12CF-6F75-4FA5-95C3-CB3F5D016B4F}" destId="{F6B6FF2C-EBE3-40F8-8192-F63513863D4A}" srcOrd="0" destOrd="0" presId="urn:microsoft.com/office/officeart/2005/8/layout/venn2"/>
    <dgm:cxn modelId="{26F3E650-3013-43E5-8D1A-71E2CE6E8548}" type="presParOf" srcId="{F6B6FF2C-EBE3-40F8-8192-F63513863D4A}" destId="{AD68917F-0B61-4040-ABFB-81D13600205F}" srcOrd="0" destOrd="0" presId="urn:microsoft.com/office/officeart/2005/8/layout/venn2"/>
    <dgm:cxn modelId="{D817028C-43B5-4F37-8197-C441AA3CDAFC}" type="presParOf" srcId="{AD68917F-0B61-4040-ABFB-81D13600205F}" destId="{21CA915E-AF6D-48B6-99FF-AD559075E8A7}" srcOrd="0" destOrd="0" presId="urn:microsoft.com/office/officeart/2005/8/layout/venn2"/>
    <dgm:cxn modelId="{1BA4C7E0-653D-452C-A16B-62C600653FA5}" type="presParOf" srcId="{AD68917F-0B61-4040-ABFB-81D13600205F}" destId="{8216FFEF-7D06-42CC-9367-CE0CC914DF70}" srcOrd="1" destOrd="0" presId="urn:microsoft.com/office/officeart/2005/8/layout/venn2"/>
    <dgm:cxn modelId="{FE687D13-C92A-4399-A529-935226C8190B}" type="presParOf" srcId="{F6B6FF2C-EBE3-40F8-8192-F63513863D4A}" destId="{82767671-D6A5-4363-B9A3-28D69A72F46F}" srcOrd="1" destOrd="0" presId="urn:microsoft.com/office/officeart/2005/8/layout/venn2"/>
    <dgm:cxn modelId="{39CD8F15-45B7-4C7C-877F-D3DE5061653D}" type="presParOf" srcId="{82767671-D6A5-4363-B9A3-28D69A72F46F}" destId="{A88C6CC4-EE73-4DE7-AF27-435C2C0EAF1F}" srcOrd="0" destOrd="0" presId="urn:microsoft.com/office/officeart/2005/8/layout/venn2"/>
    <dgm:cxn modelId="{B2612721-BEFB-41BE-A052-4BDCB9ACE042}" type="presParOf" srcId="{82767671-D6A5-4363-B9A3-28D69A72F46F}" destId="{C7E65109-9D56-4A88-8B3F-62E6823705E2}" srcOrd="1" destOrd="0" presId="urn:microsoft.com/office/officeart/2005/8/layout/venn2"/>
    <dgm:cxn modelId="{A28C1790-D0E4-4CD5-93FE-77E44C5AE012}" type="presParOf" srcId="{F6B6FF2C-EBE3-40F8-8192-F63513863D4A}" destId="{B511EDE6-4B23-4C3F-925D-F66C8C65B04B}" srcOrd="2" destOrd="0" presId="urn:microsoft.com/office/officeart/2005/8/layout/venn2"/>
    <dgm:cxn modelId="{BAD8BC45-C191-4097-B06E-463477CE11BA}" type="presParOf" srcId="{B511EDE6-4B23-4C3F-925D-F66C8C65B04B}" destId="{7E8B9502-014D-4226-B231-03EBED80F543}" srcOrd="0" destOrd="0" presId="urn:microsoft.com/office/officeart/2005/8/layout/venn2"/>
    <dgm:cxn modelId="{21CCF835-E8A6-4E10-BAA3-A9F84454D3BD}" type="presParOf" srcId="{B511EDE6-4B23-4C3F-925D-F66C8C65B04B}" destId="{03FA19F0-DFC1-417D-B998-A755C2C1B86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800" dirty="0" smtClean="0"/>
            <a:t>Matrículas</a:t>
          </a:r>
          <a:endParaRPr lang="pt-BR" sz="1800" dirty="0"/>
        </a:p>
        <a:p>
          <a:r>
            <a:rPr lang="pt-BR" sz="1800" dirty="0"/>
            <a:t>(</a:t>
          </a:r>
          <a:r>
            <a:rPr lang="pt-BR" sz="1800" dirty="0" smtClean="0"/>
            <a:t>22.464 </a:t>
          </a:r>
          <a:r>
            <a:rPr lang="pt-BR" sz="1800" dirty="0"/>
            <a:t>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8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8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2400" dirty="0"/>
            <a:t>Retidos</a:t>
          </a:r>
        </a:p>
        <a:p>
          <a:r>
            <a:rPr lang="pt-BR" sz="2400" dirty="0" smtClean="0"/>
            <a:t>(2.316 </a:t>
          </a:r>
          <a:r>
            <a:rPr lang="pt-BR" sz="2400" dirty="0"/>
            <a:t>-&gt; </a:t>
          </a:r>
          <a:r>
            <a:rPr lang="pt-BR" sz="2400" dirty="0" smtClean="0"/>
            <a:t>10,31%) </a:t>
          </a:r>
          <a:endParaRPr lang="pt-BR" sz="2400" dirty="0"/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8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8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 custLinFactNeighborX="832" custLinFactNeighborY="-5679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85185" custScaleY="82407" custLinFactNeighborX="1811" custLinFactNeighborY="8181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D7BB394B-7F36-445F-B88A-E1D23EC23E6A}" type="presOf" srcId="{419B12CF-6F75-4FA5-95C3-CB3F5D016B4F}" destId="{F6B6FF2C-EBE3-40F8-8192-F63513863D4A}" srcOrd="0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76F51D73-124F-4D00-8708-0469C00413BB}" type="presOf" srcId="{4AE6C378-F74A-419E-846F-F40E367ED641}" destId="{A88C6CC4-EE73-4DE7-AF27-435C2C0EAF1F}" srcOrd="0" destOrd="0" presId="urn:microsoft.com/office/officeart/2005/8/layout/venn2"/>
    <dgm:cxn modelId="{14B0A6FC-CA83-4712-86FA-7C0CC7C37C95}" type="presOf" srcId="{88885769-BFA1-4637-9C23-D5115B5C9748}" destId="{8216FFEF-7D06-42CC-9367-CE0CC914DF70}" srcOrd="1" destOrd="0" presId="urn:microsoft.com/office/officeart/2005/8/layout/venn2"/>
    <dgm:cxn modelId="{EA73C09E-CC75-4D54-9E6D-4B6EBD4F7ED4}" type="presOf" srcId="{4AE6C378-F74A-419E-846F-F40E367ED641}" destId="{C7E65109-9D56-4A88-8B3F-62E6823705E2}" srcOrd="1" destOrd="0" presId="urn:microsoft.com/office/officeart/2005/8/layout/venn2"/>
    <dgm:cxn modelId="{200AEE7C-06AC-4BF9-A2E7-2A20EF535AC3}" type="presOf" srcId="{88885769-BFA1-4637-9C23-D5115B5C9748}" destId="{21CA915E-AF6D-48B6-99FF-AD559075E8A7}" srcOrd="0" destOrd="0" presId="urn:microsoft.com/office/officeart/2005/8/layout/venn2"/>
    <dgm:cxn modelId="{EE1EA3CC-EF36-4C40-9E6E-A7038C2306B6}" type="presParOf" srcId="{F6B6FF2C-EBE3-40F8-8192-F63513863D4A}" destId="{AD68917F-0B61-4040-ABFB-81D13600205F}" srcOrd="0" destOrd="0" presId="urn:microsoft.com/office/officeart/2005/8/layout/venn2"/>
    <dgm:cxn modelId="{8D14A5A0-13CE-4BA5-9337-9BA85C25DDF1}" type="presParOf" srcId="{AD68917F-0B61-4040-ABFB-81D13600205F}" destId="{21CA915E-AF6D-48B6-99FF-AD559075E8A7}" srcOrd="0" destOrd="0" presId="urn:microsoft.com/office/officeart/2005/8/layout/venn2"/>
    <dgm:cxn modelId="{99D373EC-F9A4-4765-A363-A0182666BBD4}" type="presParOf" srcId="{AD68917F-0B61-4040-ABFB-81D13600205F}" destId="{8216FFEF-7D06-42CC-9367-CE0CC914DF70}" srcOrd="1" destOrd="0" presId="urn:microsoft.com/office/officeart/2005/8/layout/venn2"/>
    <dgm:cxn modelId="{4A846DCB-0EDF-4450-A426-AE3EF77E05EF}" type="presParOf" srcId="{F6B6FF2C-EBE3-40F8-8192-F63513863D4A}" destId="{82767671-D6A5-4363-B9A3-28D69A72F46F}" srcOrd="1" destOrd="0" presId="urn:microsoft.com/office/officeart/2005/8/layout/venn2"/>
    <dgm:cxn modelId="{1D2E1C71-F3EE-423C-90BF-29FC79D85B7B}" type="presParOf" srcId="{82767671-D6A5-4363-B9A3-28D69A72F46F}" destId="{A88C6CC4-EE73-4DE7-AF27-435C2C0EAF1F}" srcOrd="0" destOrd="0" presId="urn:microsoft.com/office/officeart/2005/8/layout/venn2"/>
    <dgm:cxn modelId="{74B0B55C-3929-4458-A269-27F0F9258A5A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800" dirty="0"/>
            <a:t>Matrículas Atendidas</a:t>
          </a:r>
        </a:p>
        <a:p>
          <a:r>
            <a:rPr lang="pt-BR" sz="1800" dirty="0" smtClean="0"/>
            <a:t>(22.464 </a:t>
          </a:r>
          <a:r>
            <a:rPr lang="pt-BR" sz="1800" dirty="0"/>
            <a:t>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8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8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2200" b="1" dirty="0" smtClean="0"/>
            <a:t>Concluídos</a:t>
          </a:r>
          <a:endParaRPr lang="pt-BR" sz="2200" b="1" dirty="0"/>
        </a:p>
        <a:p>
          <a:r>
            <a:rPr lang="pt-BR" sz="2200" b="1" dirty="0"/>
            <a:t>(</a:t>
          </a:r>
          <a:r>
            <a:rPr lang="pt-BR" sz="2200" b="1" dirty="0" smtClean="0"/>
            <a:t>4.431 </a:t>
          </a:r>
          <a:r>
            <a:rPr lang="pt-BR" sz="2200" b="1" dirty="0"/>
            <a:t>-&gt; </a:t>
          </a:r>
          <a:r>
            <a:rPr lang="pt-BR" sz="2200" b="1" dirty="0" smtClean="0"/>
            <a:t>19,72%) </a:t>
          </a:r>
          <a:endParaRPr lang="pt-BR" sz="2200" b="1" dirty="0"/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8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8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75779" custScaleY="73514" custLinFactNeighborX="-2175" custLinFactNeighborY="11857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955D601B-2E9A-4AF8-8AF2-FFDDA621C5EC}" type="presOf" srcId="{88885769-BFA1-4637-9C23-D5115B5C9748}" destId="{21CA915E-AF6D-48B6-99FF-AD559075E8A7}" srcOrd="0" destOrd="0" presId="urn:microsoft.com/office/officeart/2005/8/layout/venn2"/>
    <dgm:cxn modelId="{72132E42-0482-43BA-9A81-0792DD210535}" type="presOf" srcId="{4AE6C378-F74A-419E-846F-F40E367ED641}" destId="{C7E65109-9D56-4A88-8B3F-62E6823705E2}" srcOrd="1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245C3FD0-71D5-44FB-B399-88586EECA37A}" type="presOf" srcId="{88885769-BFA1-4637-9C23-D5115B5C9748}" destId="{8216FFEF-7D06-42CC-9367-CE0CC914DF70}" srcOrd="1" destOrd="0" presId="urn:microsoft.com/office/officeart/2005/8/layout/venn2"/>
    <dgm:cxn modelId="{E5345C67-FD0D-49C5-A487-9DA3F7444594}" type="presOf" srcId="{4AE6C378-F74A-419E-846F-F40E367ED641}" destId="{A88C6CC4-EE73-4DE7-AF27-435C2C0EAF1F}" srcOrd="0" destOrd="0" presId="urn:microsoft.com/office/officeart/2005/8/layout/venn2"/>
    <dgm:cxn modelId="{92819F82-FDD3-4924-965B-E6368F4A2EA0}" type="presOf" srcId="{419B12CF-6F75-4FA5-95C3-CB3F5D016B4F}" destId="{F6B6FF2C-EBE3-40F8-8192-F63513863D4A}" srcOrd="0" destOrd="0" presId="urn:microsoft.com/office/officeart/2005/8/layout/venn2"/>
    <dgm:cxn modelId="{68A6BB62-4283-421E-8FDE-5081503590B5}" type="presParOf" srcId="{F6B6FF2C-EBE3-40F8-8192-F63513863D4A}" destId="{AD68917F-0B61-4040-ABFB-81D13600205F}" srcOrd="0" destOrd="0" presId="urn:microsoft.com/office/officeart/2005/8/layout/venn2"/>
    <dgm:cxn modelId="{9E20A169-F1E0-4F95-A8AB-BDB7E481AA30}" type="presParOf" srcId="{AD68917F-0B61-4040-ABFB-81D13600205F}" destId="{21CA915E-AF6D-48B6-99FF-AD559075E8A7}" srcOrd="0" destOrd="0" presId="urn:microsoft.com/office/officeart/2005/8/layout/venn2"/>
    <dgm:cxn modelId="{867BE148-03A7-489C-AE4B-13C948D03BEE}" type="presParOf" srcId="{AD68917F-0B61-4040-ABFB-81D13600205F}" destId="{8216FFEF-7D06-42CC-9367-CE0CC914DF70}" srcOrd="1" destOrd="0" presId="urn:microsoft.com/office/officeart/2005/8/layout/venn2"/>
    <dgm:cxn modelId="{8D9491C0-73EA-449C-91C0-6A8F4828D3AA}" type="presParOf" srcId="{F6B6FF2C-EBE3-40F8-8192-F63513863D4A}" destId="{82767671-D6A5-4363-B9A3-28D69A72F46F}" srcOrd="1" destOrd="0" presId="urn:microsoft.com/office/officeart/2005/8/layout/venn2"/>
    <dgm:cxn modelId="{19748396-2E7F-4CF8-84C2-21B700470BDB}" type="presParOf" srcId="{82767671-D6A5-4363-B9A3-28D69A72F46F}" destId="{A88C6CC4-EE73-4DE7-AF27-435C2C0EAF1F}" srcOrd="0" destOrd="0" presId="urn:microsoft.com/office/officeart/2005/8/layout/venn2"/>
    <dgm:cxn modelId="{110A3266-0235-4254-A3B8-0663FF88E03F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600" dirty="0" smtClean="0"/>
            <a:t>Matrículas</a:t>
          </a:r>
          <a:endParaRPr lang="pt-BR" sz="1600" dirty="0"/>
        </a:p>
        <a:p>
          <a:r>
            <a:rPr lang="pt-BR" sz="1600" dirty="0"/>
            <a:t>(23.435 -&gt;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6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6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1800" dirty="0"/>
            <a:t>Evadidos (</a:t>
          </a:r>
          <a:r>
            <a:rPr lang="pt-BR" sz="1800" dirty="0" smtClean="0"/>
            <a:t>Abandonos</a:t>
          </a:r>
          <a:r>
            <a:rPr lang="pt-BR" sz="1800" dirty="0"/>
            <a:t>, Desligados e Transferidos Externos)</a:t>
          </a:r>
        </a:p>
        <a:p>
          <a:r>
            <a:rPr lang="pt-BR" sz="1800" dirty="0"/>
            <a:t>(2.319 + 1120 + 154 = </a:t>
          </a:r>
          <a:r>
            <a:rPr lang="pt-BR" sz="1800" dirty="0" smtClean="0">
              <a:solidFill>
                <a:srgbClr val="FF0000"/>
              </a:solidFill>
            </a:rPr>
            <a:t>3.593</a:t>
          </a:r>
          <a:r>
            <a:rPr lang="pt-BR" sz="1800" dirty="0" smtClean="0"/>
            <a:t>-&gt; </a:t>
          </a:r>
          <a:r>
            <a:rPr lang="pt-BR" sz="1800" b="1" dirty="0"/>
            <a:t>15,33%</a:t>
          </a:r>
          <a:r>
            <a:rPr lang="pt-BR" sz="1800" dirty="0"/>
            <a:t>) </a:t>
          </a: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6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6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 custLinFactNeighborX="-6703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97148" custScaleY="84169" custLinFactNeighborX="-8937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17D2A48B-7924-45C0-BDD4-F4E2A4B85FA4}" type="presOf" srcId="{4AE6C378-F74A-419E-846F-F40E367ED641}" destId="{C7E65109-9D56-4A88-8B3F-62E6823705E2}" srcOrd="1" destOrd="0" presId="urn:microsoft.com/office/officeart/2005/8/layout/venn2"/>
    <dgm:cxn modelId="{A5FEFA39-6A2A-491C-A7D7-7CFB54480006}" type="presOf" srcId="{88885769-BFA1-4637-9C23-D5115B5C9748}" destId="{21CA915E-AF6D-48B6-99FF-AD559075E8A7}" srcOrd="0" destOrd="0" presId="urn:microsoft.com/office/officeart/2005/8/layout/venn2"/>
    <dgm:cxn modelId="{2424DE94-4F77-41F6-9B5F-EB81A3F76118}" type="presOf" srcId="{4AE6C378-F74A-419E-846F-F40E367ED641}" destId="{A88C6CC4-EE73-4DE7-AF27-435C2C0EAF1F}" srcOrd="0" destOrd="0" presId="urn:microsoft.com/office/officeart/2005/8/layout/venn2"/>
    <dgm:cxn modelId="{9CBF71AF-14FD-4617-9F5E-C1E02DA8F27E}" type="presOf" srcId="{419B12CF-6F75-4FA5-95C3-CB3F5D016B4F}" destId="{F6B6FF2C-EBE3-40F8-8192-F63513863D4A}" srcOrd="0" destOrd="0" presId="urn:microsoft.com/office/officeart/2005/8/layout/venn2"/>
    <dgm:cxn modelId="{0FAAE118-3E99-4C3D-835E-BEB70508F23D}" type="presOf" srcId="{88885769-BFA1-4637-9C23-D5115B5C9748}" destId="{8216FFEF-7D06-42CC-9367-CE0CC914DF70}" srcOrd="1" destOrd="0" presId="urn:microsoft.com/office/officeart/2005/8/layout/venn2"/>
    <dgm:cxn modelId="{FCC1CA31-5145-4791-B54E-AEF09C4E21FB}" type="presParOf" srcId="{F6B6FF2C-EBE3-40F8-8192-F63513863D4A}" destId="{AD68917F-0B61-4040-ABFB-81D13600205F}" srcOrd="0" destOrd="0" presId="urn:microsoft.com/office/officeart/2005/8/layout/venn2"/>
    <dgm:cxn modelId="{87BE8031-2011-48D2-AD0B-25A23984E04B}" type="presParOf" srcId="{AD68917F-0B61-4040-ABFB-81D13600205F}" destId="{21CA915E-AF6D-48B6-99FF-AD559075E8A7}" srcOrd="0" destOrd="0" presId="urn:microsoft.com/office/officeart/2005/8/layout/venn2"/>
    <dgm:cxn modelId="{B2B6BF59-1FCA-4C80-A762-5AD58139B4CF}" type="presParOf" srcId="{AD68917F-0B61-4040-ABFB-81D13600205F}" destId="{8216FFEF-7D06-42CC-9367-CE0CC914DF70}" srcOrd="1" destOrd="0" presId="urn:microsoft.com/office/officeart/2005/8/layout/venn2"/>
    <dgm:cxn modelId="{1E675C32-DA69-4CBE-8640-5F506D4C6D2A}" type="presParOf" srcId="{F6B6FF2C-EBE3-40F8-8192-F63513863D4A}" destId="{82767671-D6A5-4363-B9A3-28D69A72F46F}" srcOrd="1" destOrd="0" presId="urn:microsoft.com/office/officeart/2005/8/layout/venn2"/>
    <dgm:cxn modelId="{E0F032EB-78EE-453E-8939-4FE402674945}" type="presParOf" srcId="{82767671-D6A5-4363-B9A3-28D69A72F46F}" destId="{A88C6CC4-EE73-4DE7-AF27-435C2C0EAF1F}" srcOrd="0" destOrd="0" presId="urn:microsoft.com/office/officeart/2005/8/layout/venn2"/>
    <dgm:cxn modelId="{5A3153E6-A74F-4FCD-92B1-FCEE2D5A9E46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919E57-4BFD-4A5A-99B3-41D59EEB0202}" type="doc">
      <dgm:prSet loTypeId="urn:microsoft.com/office/officeart/2005/8/layout/equation1" loCatId="process" qsTypeId="urn:microsoft.com/office/officeart/2005/8/quickstyle/simple5" qsCatId="simple" csTypeId="urn:microsoft.com/office/officeart/2005/8/colors/colorful1#4" csCatId="colorful" phldr="1"/>
      <dgm:spPr/>
    </dgm:pt>
    <dgm:pt modelId="{69E5895E-88BE-44EA-A669-AA1E7B8D9340}">
      <dgm:prSet phldrT="[Texto]"/>
      <dgm:spPr/>
      <dgm:t>
        <a:bodyPr/>
        <a:lstStyle/>
        <a:p>
          <a:r>
            <a:rPr lang="pt-BR" dirty="0" smtClean="0"/>
            <a:t>Conclusão Ciclo = 43,98%  1.961</a:t>
          </a:r>
          <a:endParaRPr lang="pt-BR" dirty="0"/>
        </a:p>
      </dgm:t>
    </dgm:pt>
    <dgm:pt modelId="{80F5731D-09B4-4859-9C7D-CB91AAED4EAB}" type="parTrans" cxnId="{362F8664-1647-49BF-9E97-E71E69390702}">
      <dgm:prSet/>
      <dgm:spPr/>
      <dgm:t>
        <a:bodyPr/>
        <a:lstStyle/>
        <a:p>
          <a:endParaRPr lang="pt-BR"/>
        </a:p>
      </dgm:t>
    </dgm:pt>
    <dgm:pt modelId="{B291D717-807F-411F-BBB0-1D3A499A38E5}" type="sibTrans" cxnId="{362F8664-1647-49BF-9E97-E71E69390702}">
      <dgm:prSet/>
      <dgm:spPr/>
      <dgm:t>
        <a:bodyPr/>
        <a:lstStyle/>
        <a:p>
          <a:endParaRPr lang="pt-BR"/>
        </a:p>
      </dgm:t>
    </dgm:pt>
    <dgm:pt modelId="{CBB8841D-6F1C-47BE-91DE-264ECA7461F5}">
      <dgm:prSet phldrT="[Texto]"/>
      <dgm:spPr/>
      <dgm:t>
        <a:bodyPr/>
        <a:lstStyle/>
        <a:p>
          <a:r>
            <a:rPr lang="pt-BR" dirty="0" smtClean="0"/>
            <a:t>Retenção Ciclo = 6,41%      286</a:t>
          </a:r>
          <a:endParaRPr lang="pt-BR" dirty="0"/>
        </a:p>
      </dgm:t>
    </dgm:pt>
    <dgm:pt modelId="{28E56FCA-A325-468B-80A3-1BC79CE48A94}" type="parTrans" cxnId="{5A28328B-3A98-4E86-9C7E-895690C72889}">
      <dgm:prSet/>
      <dgm:spPr/>
      <dgm:t>
        <a:bodyPr/>
        <a:lstStyle/>
        <a:p>
          <a:endParaRPr lang="pt-BR"/>
        </a:p>
      </dgm:t>
    </dgm:pt>
    <dgm:pt modelId="{D2468EB3-9D18-4798-9F15-7F191BFBE7AE}" type="sibTrans" cxnId="{5A28328B-3A98-4E86-9C7E-895690C72889}">
      <dgm:prSet/>
      <dgm:spPr/>
      <dgm:t>
        <a:bodyPr/>
        <a:lstStyle/>
        <a:p>
          <a:endParaRPr lang="pt-BR"/>
        </a:p>
      </dgm:t>
    </dgm:pt>
    <dgm:pt modelId="{4CEBACDE-5C3C-4173-BCC4-6D5C418C78E3}">
      <dgm:prSet phldrT="[Texto]"/>
      <dgm:spPr/>
      <dgm:t>
        <a:bodyPr/>
        <a:lstStyle/>
        <a:p>
          <a:r>
            <a:rPr lang="pt-BR" dirty="0" smtClean="0"/>
            <a:t>Concluintes Previstos =</a:t>
          </a:r>
          <a:endParaRPr lang="pt-BR" dirty="0"/>
        </a:p>
      </dgm:t>
    </dgm:pt>
    <dgm:pt modelId="{F6CF1C55-7D4C-4C3D-8C35-CD7BBC15145A}" type="parTrans" cxnId="{889608FB-A02F-44C3-9CE8-A13A1D300D79}">
      <dgm:prSet/>
      <dgm:spPr/>
      <dgm:t>
        <a:bodyPr/>
        <a:lstStyle/>
        <a:p>
          <a:endParaRPr lang="pt-BR"/>
        </a:p>
      </dgm:t>
    </dgm:pt>
    <dgm:pt modelId="{CB3B8EEE-42F3-4BA4-A1E9-E947B91434D0}" type="sibTrans" cxnId="{889608FB-A02F-44C3-9CE8-A13A1D300D79}">
      <dgm:prSet/>
      <dgm:spPr/>
      <dgm:t>
        <a:bodyPr/>
        <a:lstStyle/>
        <a:p>
          <a:endParaRPr lang="pt-BR"/>
        </a:p>
      </dgm:t>
    </dgm:pt>
    <dgm:pt modelId="{D3E3DBB1-0324-4B28-95CF-292F5CE64453}">
      <dgm:prSet phldrT="[Texto]"/>
      <dgm:spPr/>
      <dgm:t>
        <a:bodyPr/>
        <a:lstStyle/>
        <a:p>
          <a:r>
            <a:rPr lang="pt-BR" dirty="0" smtClean="0"/>
            <a:t>Evasão Ciclo = 49,61% 2.212</a:t>
          </a:r>
          <a:endParaRPr lang="pt-BR" dirty="0"/>
        </a:p>
      </dgm:t>
    </dgm:pt>
    <dgm:pt modelId="{0C0F7969-81CE-40BB-A0BA-7E01E08335F9}" type="parTrans" cxnId="{514CDDBE-FF49-4308-8838-2A11DE40CFE0}">
      <dgm:prSet/>
      <dgm:spPr/>
      <dgm:t>
        <a:bodyPr/>
        <a:lstStyle/>
        <a:p>
          <a:endParaRPr lang="pt-BR"/>
        </a:p>
      </dgm:t>
    </dgm:pt>
    <dgm:pt modelId="{15B3861E-68D5-47DD-95F4-840BD7147F1C}" type="sibTrans" cxnId="{514CDDBE-FF49-4308-8838-2A11DE40CFE0}">
      <dgm:prSet/>
      <dgm:spPr/>
      <dgm:t>
        <a:bodyPr/>
        <a:lstStyle/>
        <a:p>
          <a:endParaRPr lang="pt-BR"/>
        </a:p>
      </dgm:t>
    </dgm:pt>
    <dgm:pt modelId="{9DBFCA60-E2E8-4DA6-81A8-661DE3F2C860}" type="pres">
      <dgm:prSet presAssocID="{5D919E57-4BFD-4A5A-99B3-41D59EEB0202}" presName="linearFlow" presStyleCnt="0">
        <dgm:presLayoutVars>
          <dgm:dir/>
          <dgm:resizeHandles val="exact"/>
        </dgm:presLayoutVars>
      </dgm:prSet>
      <dgm:spPr/>
    </dgm:pt>
    <dgm:pt modelId="{B8402EC2-7CB0-4F66-9ED0-9103005DE3DD}" type="pres">
      <dgm:prSet presAssocID="{69E5895E-88BE-44EA-A669-AA1E7B8D934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9838F9-C57A-4EE3-9054-F914EF3F3B34}" type="pres">
      <dgm:prSet presAssocID="{B291D717-807F-411F-BBB0-1D3A499A38E5}" presName="spacerL" presStyleCnt="0"/>
      <dgm:spPr/>
    </dgm:pt>
    <dgm:pt modelId="{F85EB835-480D-407F-8384-37773DD01F74}" type="pres">
      <dgm:prSet presAssocID="{B291D717-807F-411F-BBB0-1D3A499A38E5}" presName="sibTrans" presStyleLbl="sibTrans2D1" presStyleIdx="0" presStyleCnt="3"/>
      <dgm:spPr/>
      <dgm:t>
        <a:bodyPr/>
        <a:lstStyle/>
        <a:p>
          <a:endParaRPr lang="pt-BR"/>
        </a:p>
      </dgm:t>
    </dgm:pt>
    <dgm:pt modelId="{C712EE78-EFB4-4ADF-80F4-77E4EBB2B8CE}" type="pres">
      <dgm:prSet presAssocID="{B291D717-807F-411F-BBB0-1D3A499A38E5}" presName="spacerR" presStyleCnt="0"/>
      <dgm:spPr/>
    </dgm:pt>
    <dgm:pt modelId="{EEDF6BE0-E162-42AC-8D44-CDD3E5018DA8}" type="pres">
      <dgm:prSet presAssocID="{CBB8841D-6F1C-47BE-91DE-264ECA7461F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856F1C-FF71-4D75-B083-2EC6D35183FB}" type="pres">
      <dgm:prSet presAssocID="{D2468EB3-9D18-4798-9F15-7F191BFBE7AE}" presName="spacerL" presStyleCnt="0"/>
      <dgm:spPr/>
    </dgm:pt>
    <dgm:pt modelId="{16891475-1B8F-4BFE-8F8F-BAD6384BC66D}" type="pres">
      <dgm:prSet presAssocID="{D2468EB3-9D18-4798-9F15-7F191BFBE7AE}" presName="sibTrans" presStyleLbl="sibTrans2D1" presStyleIdx="1" presStyleCnt="3"/>
      <dgm:spPr/>
      <dgm:t>
        <a:bodyPr/>
        <a:lstStyle/>
        <a:p>
          <a:endParaRPr lang="pt-BR"/>
        </a:p>
      </dgm:t>
    </dgm:pt>
    <dgm:pt modelId="{E65FD411-8DFE-412D-9552-932918F8D9B1}" type="pres">
      <dgm:prSet presAssocID="{D2468EB3-9D18-4798-9F15-7F191BFBE7AE}" presName="spacerR" presStyleCnt="0"/>
      <dgm:spPr/>
    </dgm:pt>
    <dgm:pt modelId="{CB334A8B-4E59-45A2-8F19-74D81005B840}" type="pres">
      <dgm:prSet presAssocID="{D3E3DBB1-0324-4B28-95CF-292F5CE6445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730B80-72C3-4A9F-8FDA-6A9B208932EE}" type="pres">
      <dgm:prSet presAssocID="{15B3861E-68D5-47DD-95F4-840BD7147F1C}" presName="spacerL" presStyleCnt="0"/>
      <dgm:spPr/>
    </dgm:pt>
    <dgm:pt modelId="{A697FA43-6738-4FDA-812F-B43B255F3633}" type="pres">
      <dgm:prSet presAssocID="{15B3861E-68D5-47DD-95F4-840BD7147F1C}" presName="sibTrans" presStyleLbl="sibTrans2D1" presStyleIdx="2" presStyleCnt="3"/>
      <dgm:spPr/>
      <dgm:t>
        <a:bodyPr/>
        <a:lstStyle/>
        <a:p>
          <a:endParaRPr lang="pt-BR"/>
        </a:p>
      </dgm:t>
    </dgm:pt>
    <dgm:pt modelId="{7DE4AB28-6F40-401A-8EEF-6EEC748C31D8}" type="pres">
      <dgm:prSet presAssocID="{15B3861E-68D5-47DD-95F4-840BD7147F1C}" presName="spacerR" presStyleCnt="0"/>
      <dgm:spPr/>
    </dgm:pt>
    <dgm:pt modelId="{2A2814BA-EA76-4FAC-BACF-45E14BC3A057}" type="pres">
      <dgm:prSet presAssocID="{4CEBACDE-5C3C-4173-BCC4-6D5C418C78E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89608FB-A02F-44C3-9CE8-A13A1D300D79}" srcId="{5D919E57-4BFD-4A5A-99B3-41D59EEB0202}" destId="{4CEBACDE-5C3C-4173-BCC4-6D5C418C78E3}" srcOrd="3" destOrd="0" parTransId="{F6CF1C55-7D4C-4C3D-8C35-CD7BBC15145A}" sibTransId="{CB3B8EEE-42F3-4BA4-A1E9-E947B91434D0}"/>
    <dgm:cxn modelId="{514CDDBE-FF49-4308-8838-2A11DE40CFE0}" srcId="{5D919E57-4BFD-4A5A-99B3-41D59EEB0202}" destId="{D3E3DBB1-0324-4B28-95CF-292F5CE64453}" srcOrd="2" destOrd="0" parTransId="{0C0F7969-81CE-40BB-A0BA-7E01E08335F9}" sibTransId="{15B3861E-68D5-47DD-95F4-840BD7147F1C}"/>
    <dgm:cxn modelId="{ACDF2EC7-C141-44C9-8B5B-C4FB9A9704D1}" type="presOf" srcId="{D2468EB3-9D18-4798-9F15-7F191BFBE7AE}" destId="{16891475-1B8F-4BFE-8F8F-BAD6384BC66D}" srcOrd="0" destOrd="0" presId="urn:microsoft.com/office/officeart/2005/8/layout/equation1"/>
    <dgm:cxn modelId="{A146BEEE-D904-4CAB-9290-C87370DC43A5}" type="presOf" srcId="{69E5895E-88BE-44EA-A669-AA1E7B8D9340}" destId="{B8402EC2-7CB0-4F66-9ED0-9103005DE3DD}" srcOrd="0" destOrd="0" presId="urn:microsoft.com/office/officeart/2005/8/layout/equation1"/>
    <dgm:cxn modelId="{64A5D367-FE20-4D41-A1EE-F7EE664E76E9}" type="presOf" srcId="{D3E3DBB1-0324-4B28-95CF-292F5CE64453}" destId="{CB334A8B-4E59-45A2-8F19-74D81005B840}" srcOrd="0" destOrd="0" presId="urn:microsoft.com/office/officeart/2005/8/layout/equation1"/>
    <dgm:cxn modelId="{1C5923FE-5209-4179-B767-6C4A507ED9EE}" type="presOf" srcId="{5D919E57-4BFD-4A5A-99B3-41D59EEB0202}" destId="{9DBFCA60-E2E8-4DA6-81A8-661DE3F2C860}" srcOrd="0" destOrd="0" presId="urn:microsoft.com/office/officeart/2005/8/layout/equation1"/>
    <dgm:cxn modelId="{7639552B-2B8C-4B9B-B882-E128599DDDC1}" type="presOf" srcId="{B291D717-807F-411F-BBB0-1D3A499A38E5}" destId="{F85EB835-480D-407F-8384-37773DD01F74}" srcOrd="0" destOrd="0" presId="urn:microsoft.com/office/officeart/2005/8/layout/equation1"/>
    <dgm:cxn modelId="{362F8664-1647-49BF-9E97-E71E69390702}" srcId="{5D919E57-4BFD-4A5A-99B3-41D59EEB0202}" destId="{69E5895E-88BE-44EA-A669-AA1E7B8D9340}" srcOrd="0" destOrd="0" parTransId="{80F5731D-09B4-4859-9C7D-CB91AAED4EAB}" sibTransId="{B291D717-807F-411F-BBB0-1D3A499A38E5}"/>
    <dgm:cxn modelId="{F598B1C4-688E-443F-9D55-826EADE73521}" type="presOf" srcId="{4CEBACDE-5C3C-4173-BCC4-6D5C418C78E3}" destId="{2A2814BA-EA76-4FAC-BACF-45E14BC3A057}" srcOrd="0" destOrd="0" presId="urn:microsoft.com/office/officeart/2005/8/layout/equation1"/>
    <dgm:cxn modelId="{5A28328B-3A98-4E86-9C7E-895690C72889}" srcId="{5D919E57-4BFD-4A5A-99B3-41D59EEB0202}" destId="{CBB8841D-6F1C-47BE-91DE-264ECA7461F5}" srcOrd="1" destOrd="0" parTransId="{28E56FCA-A325-468B-80A3-1BC79CE48A94}" sibTransId="{D2468EB3-9D18-4798-9F15-7F191BFBE7AE}"/>
    <dgm:cxn modelId="{B63F9C31-6B4A-412B-BD2B-D93219CCA18A}" type="presOf" srcId="{CBB8841D-6F1C-47BE-91DE-264ECA7461F5}" destId="{EEDF6BE0-E162-42AC-8D44-CDD3E5018DA8}" srcOrd="0" destOrd="0" presId="urn:microsoft.com/office/officeart/2005/8/layout/equation1"/>
    <dgm:cxn modelId="{60880EA2-4AF7-4CAA-8C3A-BE26B266D0AB}" type="presOf" srcId="{15B3861E-68D5-47DD-95F4-840BD7147F1C}" destId="{A697FA43-6738-4FDA-812F-B43B255F3633}" srcOrd="0" destOrd="0" presId="urn:microsoft.com/office/officeart/2005/8/layout/equation1"/>
    <dgm:cxn modelId="{05270F35-4D85-4ED4-9637-EA73CCBB2D92}" type="presParOf" srcId="{9DBFCA60-E2E8-4DA6-81A8-661DE3F2C860}" destId="{B8402EC2-7CB0-4F66-9ED0-9103005DE3DD}" srcOrd="0" destOrd="0" presId="urn:microsoft.com/office/officeart/2005/8/layout/equation1"/>
    <dgm:cxn modelId="{1223F601-1E5B-4486-9336-4E718C6FB311}" type="presParOf" srcId="{9DBFCA60-E2E8-4DA6-81A8-661DE3F2C860}" destId="{DE9838F9-C57A-4EE3-9054-F914EF3F3B34}" srcOrd="1" destOrd="0" presId="urn:microsoft.com/office/officeart/2005/8/layout/equation1"/>
    <dgm:cxn modelId="{9F35D207-647C-4E50-9A3D-2FE00272ABC4}" type="presParOf" srcId="{9DBFCA60-E2E8-4DA6-81A8-661DE3F2C860}" destId="{F85EB835-480D-407F-8384-37773DD01F74}" srcOrd="2" destOrd="0" presId="urn:microsoft.com/office/officeart/2005/8/layout/equation1"/>
    <dgm:cxn modelId="{C915E6E9-5A66-4AD4-8CA7-92645C81C318}" type="presParOf" srcId="{9DBFCA60-E2E8-4DA6-81A8-661DE3F2C860}" destId="{C712EE78-EFB4-4ADF-80F4-77E4EBB2B8CE}" srcOrd="3" destOrd="0" presId="urn:microsoft.com/office/officeart/2005/8/layout/equation1"/>
    <dgm:cxn modelId="{0F27454A-2391-4734-8141-94B3DF5C6D17}" type="presParOf" srcId="{9DBFCA60-E2E8-4DA6-81A8-661DE3F2C860}" destId="{EEDF6BE0-E162-42AC-8D44-CDD3E5018DA8}" srcOrd="4" destOrd="0" presId="urn:microsoft.com/office/officeart/2005/8/layout/equation1"/>
    <dgm:cxn modelId="{D660420A-8B03-487A-83FF-78DED43B789B}" type="presParOf" srcId="{9DBFCA60-E2E8-4DA6-81A8-661DE3F2C860}" destId="{C7856F1C-FF71-4D75-B083-2EC6D35183FB}" srcOrd="5" destOrd="0" presId="urn:microsoft.com/office/officeart/2005/8/layout/equation1"/>
    <dgm:cxn modelId="{1AD54BC2-375E-4483-9BB4-56F108D56E96}" type="presParOf" srcId="{9DBFCA60-E2E8-4DA6-81A8-661DE3F2C860}" destId="{16891475-1B8F-4BFE-8F8F-BAD6384BC66D}" srcOrd="6" destOrd="0" presId="urn:microsoft.com/office/officeart/2005/8/layout/equation1"/>
    <dgm:cxn modelId="{8FB85ACD-D382-4E17-AD47-190A532202DA}" type="presParOf" srcId="{9DBFCA60-E2E8-4DA6-81A8-661DE3F2C860}" destId="{E65FD411-8DFE-412D-9552-932918F8D9B1}" srcOrd="7" destOrd="0" presId="urn:microsoft.com/office/officeart/2005/8/layout/equation1"/>
    <dgm:cxn modelId="{D2A4AC99-3C62-44C2-9838-9D880BC955E8}" type="presParOf" srcId="{9DBFCA60-E2E8-4DA6-81A8-661DE3F2C860}" destId="{CB334A8B-4E59-45A2-8F19-74D81005B840}" srcOrd="8" destOrd="0" presId="urn:microsoft.com/office/officeart/2005/8/layout/equation1"/>
    <dgm:cxn modelId="{704CA660-E756-47DD-813D-F177E71523A4}" type="presParOf" srcId="{9DBFCA60-E2E8-4DA6-81A8-661DE3F2C860}" destId="{65730B80-72C3-4A9F-8FDA-6A9B208932EE}" srcOrd="9" destOrd="0" presId="urn:microsoft.com/office/officeart/2005/8/layout/equation1"/>
    <dgm:cxn modelId="{F7881488-D8C2-4178-A5E7-9536C6FFE074}" type="presParOf" srcId="{9DBFCA60-E2E8-4DA6-81A8-661DE3F2C860}" destId="{A697FA43-6738-4FDA-812F-B43B255F3633}" srcOrd="10" destOrd="0" presId="urn:microsoft.com/office/officeart/2005/8/layout/equation1"/>
    <dgm:cxn modelId="{422682C3-7B5D-433B-B470-BCAB1BC9578B}" type="presParOf" srcId="{9DBFCA60-E2E8-4DA6-81A8-661DE3F2C860}" destId="{7DE4AB28-6F40-401A-8EEF-6EEC748C31D8}" srcOrd="11" destOrd="0" presId="urn:microsoft.com/office/officeart/2005/8/layout/equation1"/>
    <dgm:cxn modelId="{01BBE174-8077-4C40-BACB-D2003010E686}" type="presParOf" srcId="{9DBFCA60-E2E8-4DA6-81A8-661DE3F2C860}" destId="{2A2814BA-EA76-4FAC-BACF-45E14BC3A057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F85E-0003-44F7-B42A-31C211D2E7D6}">
      <dsp:nvSpPr>
        <dsp:cNvPr id="0" name=""/>
        <dsp:cNvSpPr/>
      </dsp:nvSpPr>
      <dsp:spPr>
        <a:xfrm>
          <a:off x="0" y="869954"/>
          <a:ext cx="1715134" cy="1594158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bg1">
                <a:shade val="30000"/>
                <a:satMod val="115000"/>
              </a:schemeClr>
            </a:gs>
            <a:gs pos="50000">
              <a:schemeClr val="bg1">
                <a:shade val="67500"/>
                <a:satMod val="115000"/>
              </a:schemeClr>
            </a:gs>
            <a:gs pos="100000">
              <a:schemeClr val="bg1"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Matrículas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30.537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C00000"/>
              </a:solidFill>
            </a:rPr>
            <a:t>22.464</a:t>
          </a:r>
          <a:endParaRPr lang="pt-BR" sz="2000" b="1" kern="1200" dirty="0">
            <a:solidFill>
              <a:srgbClr val="C00000"/>
            </a:solidFill>
          </a:endParaRPr>
        </a:p>
      </dsp:txBody>
      <dsp:txXfrm>
        <a:off x="46691" y="916645"/>
        <a:ext cx="1621752" cy="1500776"/>
      </dsp:txXfrm>
    </dsp:sp>
    <dsp:sp modelId="{9C34237B-9F05-43ED-B2B5-B74FF0985B1F}">
      <dsp:nvSpPr>
        <dsp:cNvPr id="0" name=""/>
        <dsp:cNvSpPr/>
      </dsp:nvSpPr>
      <dsp:spPr>
        <a:xfrm rot="17836357">
          <a:off x="1322061" y="1012390"/>
          <a:ext cx="1451054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1451054" y="976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011312" y="985882"/>
        <a:ext cx="72552" cy="72552"/>
      </dsp:txXfrm>
    </dsp:sp>
    <dsp:sp modelId="{AF2CB7A5-9DB4-4910-A534-55F54812CF9B}">
      <dsp:nvSpPr>
        <dsp:cNvPr id="0" name=""/>
        <dsp:cNvSpPr/>
      </dsp:nvSpPr>
      <dsp:spPr>
        <a:xfrm>
          <a:off x="2380043" y="0"/>
          <a:ext cx="2046867" cy="754567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Em Curso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12.662 /</a:t>
          </a:r>
          <a:r>
            <a:rPr lang="pt-BR" sz="2000" b="1" kern="1200" dirty="0" smtClean="0">
              <a:solidFill>
                <a:srgbClr val="C00000"/>
              </a:solidFill>
            </a:rPr>
            <a:t>13.981</a:t>
          </a:r>
          <a:endParaRPr lang="pt-BR" sz="2000" b="1" kern="1200" dirty="0">
            <a:solidFill>
              <a:srgbClr val="C00000"/>
            </a:solidFill>
          </a:endParaRPr>
        </a:p>
      </dsp:txBody>
      <dsp:txXfrm>
        <a:off x="2402144" y="22101"/>
        <a:ext cx="2002665" cy="710365"/>
      </dsp:txXfrm>
    </dsp:sp>
    <dsp:sp modelId="{B8B33238-153F-4B4E-B3DA-DBD77380E140}">
      <dsp:nvSpPr>
        <dsp:cNvPr id="0" name=""/>
        <dsp:cNvSpPr/>
      </dsp:nvSpPr>
      <dsp:spPr>
        <a:xfrm rot="20055751">
          <a:off x="4405127" y="272166"/>
          <a:ext cx="439143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439143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613720" y="270956"/>
        <a:ext cx="21957" cy="21957"/>
      </dsp:txXfrm>
    </dsp:sp>
    <dsp:sp modelId="{5002AB78-431D-4223-8DE5-D5E243B62418}">
      <dsp:nvSpPr>
        <dsp:cNvPr id="0" name=""/>
        <dsp:cNvSpPr/>
      </dsp:nvSpPr>
      <dsp:spPr>
        <a:xfrm>
          <a:off x="4822488" y="0"/>
          <a:ext cx="3507153" cy="373173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Em  fluxo 10.521 / </a:t>
          </a:r>
          <a:r>
            <a:rPr lang="pt-BR" sz="2000" b="1" kern="1200" dirty="0" smtClean="0">
              <a:solidFill>
                <a:srgbClr val="C00000"/>
              </a:solidFill>
            </a:rPr>
            <a:t>11.665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/>
        </a:p>
      </dsp:txBody>
      <dsp:txXfrm>
        <a:off x="4833418" y="10930"/>
        <a:ext cx="3485293" cy="351313"/>
      </dsp:txXfrm>
    </dsp:sp>
    <dsp:sp modelId="{497DACF2-6BA8-4528-9D58-D726543437BA}">
      <dsp:nvSpPr>
        <dsp:cNvPr id="0" name=""/>
        <dsp:cNvSpPr/>
      </dsp:nvSpPr>
      <dsp:spPr>
        <a:xfrm rot="1762988">
          <a:off x="4398399" y="476258"/>
          <a:ext cx="443264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443264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608950" y="474945"/>
        <a:ext cx="22163" cy="22163"/>
      </dsp:txXfrm>
    </dsp:sp>
    <dsp:sp modelId="{E1630EEF-5033-44D2-B713-F10976A6CB03}">
      <dsp:nvSpPr>
        <dsp:cNvPr id="0" name=""/>
        <dsp:cNvSpPr/>
      </dsp:nvSpPr>
      <dsp:spPr>
        <a:xfrm>
          <a:off x="4813153" y="435055"/>
          <a:ext cx="3507153" cy="319428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Retido  2.141 /  </a:t>
          </a:r>
          <a:r>
            <a:rPr lang="pt-BR" sz="2000" b="1" kern="1200" dirty="0" smtClean="0">
              <a:solidFill>
                <a:schemeClr val="tx1"/>
              </a:solidFill>
            </a:rPr>
            <a:t>2.316</a:t>
          </a:r>
          <a:endParaRPr lang="pt-BR" sz="2000" b="1" kern="1200" dirty="0">
            <a:solidFill>
              <a:schemeClr val="tx1"/>
            </a:solidFill>
          </a:endParaRPr>
        </a:p>
      </dsp:txBody>
      <dsp:txXfrm>
        <a:off x="4822509" y="444411"/>
        <a:ext cx="3488441" cy="300716"/>
      </dsp:txXfrm>
    </dsp:sp>
    <dsp:sp modelId="{15B25CC3-8378-42A9-867B-97AA62D8B365}">
      <dsp:nvSpPr>
        <dsp:cNvPr id="0" name=""/>
        <dsp:cNvSpPr/>
      </dsp:nvSpPr>
      <dsp:spPr>
        <a:xfrm rot="19937590">
          <a:off x="1670564" y="1476536"/>
          <a:ext cx="777416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777416" y="976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039837" y="1466869"/>
        <a:ext cx="38870" cy="38870"/>
      </dsp:txXfrm>
    </dsp:sp>
    <dsp:sp modelId="{72EBA88E-F94B-49F4-977F-DC1BD9458A3E}">
      <dsp:nvSpPr>
        <dsp:cNvPr id="0" name=""/>
        <dsp:cNvSpPr/>
      </dsp:nvSpPr>
      <dsp:spPr>
        <a:xfrm>
          <a:off x="2403410" y="899132"/>
          <a:ext cx="1982066" cy="812885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Concluintes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4.350 / </a:t>
          </a:r>
          <a:r>
            <a:rPr lang="pt-BR" sz="2000" b="1" kern="1200" dirty="0" smtClean="0">
              <a:solidFill>
                <a:srgbClr val="C00000"/>
              </a:solidFill>
            </a:rPr>
            <a:t>4.428</a:t>
          </a:r>
          <a:endParaRPr lang="pt-BR" sz="2000" b="1" kern="1200" dirty="0">
            <a:solidFill>
              <a:srgbClr val="C00000"/>
            </a:solidFill>
          </a:endParaRPr>
        </a:p>
      </dsp:txBody>
      <dsp:txXfrm>
        <a:off x="2427219" y="922941"/>
        <a:ext cx="1934448" cy="765267"/>
      </dsp:txXfrm>
    </dsp:sp>
    <dsp:sp modelId="{650DBCEF-7395-40CC-9AF3-DC1D0241AF68}">
      <dsp:nvSpPr>
        <dsp:cNvPr id="0" name=""/>
        <dsp:cNvSpPr/>
      </dsp:nvSpPr>
      <dsp:spPr>
        <a:xfrm rot="20125629">
          <a:off x="4361666" y="1186479"/>
          <a:ext cx="525805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525805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611424" y="1183102"/>
        <a:ext cx="26290" cy="26290"/>
      </dsp:txXfrm>
    </dsp:sp>
    <dsp:sp modelId="{F45DB367-4A9C-4D4C-86A6-1E8B07BC396D}">
      <dsp:nvSpPr>
        <dsp:cNvPr id="0" name=""/>
        <dsp:cNvSpPr/>
      </dsp:nvSpPr>
      <dsp:spPr>
        <a:xfrm>
          <a:off x="4863661" y="864105"/>
          <a:ext cx="3456645" cy="445628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Concluída 3.786 / </a:t>
          </a:r>
          <a:r>
            <a:rPr lang="pt-BR" sz="2000" b="1" kern="1200" dirty="0" smtClean="0">
              <a:solidFill>
                <a:srgbClr val="C00000"/>
              </a:solidFill>
            </a:rPr>
            <a:t>3.803</a:t>
          </a:r>
          <a:endParaRPr lang="pt-BR" sz="2000" b="1" kern="1200" dirty="0">
            <a:solidFill>
              <a:srgbClr val="C00000"/>
            </a:solidFill>
          </a:endParaRPr>
        </a:p>
      </dsp:txBody>
      <dsp:txXfrm>
        <a:off x="4876713" y="877157"/>
        <a:ext cx="3430541" cy="419524"/>
      </dsp:txXfrm>
    </dsp:sp>
    <dsp:sp modelId="{D1024FAD-5EA4-4EE1-9EA0-5443FEBA49C9}">
      <dsp:nvSpPr>
        <dsp:cNvPr id="0" name=""/>
        <dsp:cNvSpPr/>
      </dsp:nvSpPr>
      <dsp:spPr>
        <a:xfrm rot="2093443">
          <a:off x="4338760" y="1444469"/>
          <a:ext cx="519784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519784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585657" y="1441242"/>
        <a:ext cx="25989" cy="25989"/>
      </dsp:txXfrm>
    </dsp:sp>
    <dsp:sp modelId="{0CD617A2-A1D9-4D8B-81C3-A2DFC2347597}">
      <dsp:nvSpPr>
        <dsp:cNvPr id="0" name=""/>
        <dsp:cNvSpPr/>
      </dsp:nvSpPr>
      <dsp:spPr>
        <a:xfrm>
          <a:off x="4811827" y="1391574"/>
          <a:ext cx="3508479" cy="42264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Integralizada 564 / </a:t>
          </a:r>
          <a:r>
            <a:rPr lang="pt-BR" sz="2000" b="1" kern="1200" dirty="0" smtClean="0">
              <a:solidFill>
                <a:schemeClr val="tx1"/>
              </a:solidFill>
            </a:rPr>
            <a:t>625</a:t>
          </a:r>
          <a:endParaRPr lang="pt-BR" sz="2000" b="1" kern="1200" dirty="0">
            <a:solidFill>
              <a:schemeClr val="tx1"/>
            </a:solidFill>
          </a:endParaRPr>
        </a:p>
      </dsp:txBody>
      <dsp:txXfrm>
        <a:off x="4824206" y="1403953"/>
        <a:ext cx="3483721" cy="397891"/>
      </dsp:txXfrm>
    </dsp:sp>
    <dsp:sp modelId="{FDF952B3-7487-4C77-A72B-2E29BCF29BF0}">
      <dsp:nvSpPr>
        <dsp:cNvPr id="0" name=""/>
        <dsp:cNvSpPr/>
      </dsp:nvSpPr>
      <dsp:spPr>
        <a:xfrm rot="4464242">
          <a:off x="1013014" y="2582206"/>
          <a:ext cx="1920595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1920595" y="976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/>
        </a:p>
      </dsp:txBody>
      <dsp:txXfrm>
        <a:off x="1925297" y="2543959"/>
        <a:ext cx="96029" cy="96029"/>
      </dsp:txXfrm>
    </dsp:sp>
    <dsp:sp modelId="{B63B19E0-FB66-4977-9117-0CED717CB66A}">
      <dsp:nvSpPr>
        <dsp:cNvPr id="0" name=""/>
        <dsp:cNvSpPr/>
      </dsp:nvSpPr>
      <dsp:spPr>
        <a:xfrm>
          <a:off x="2231490" y="3127736"/>
          <a:ext cx="2009171" cy="778359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Evadidos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13.525 / </a:t>
          </a:r>
          <a:r>
            <a:rPr lang="pt-BR" sz="2000" b="1" kern="1200" dirty="0" smtClean="0">
              <a:solidFill>
                <a:srgbClr val="C00000"/>
              </a:solidFill>
            </a:rPr>
            <a:t>4.052</a:t>
          </a:r>
          <a:endParaRPr lang="pt-BR" sz="2000" b="1" kern="1200" dirty="0">
            <a:solidFill>
              <a:srgbClr val="C00000"/>
            </a:solidFill>
          </a:endParaRPr>
        </a:p>
      </dsp:txBody>
      <dsp:txXfrm>
        <a:off x="2254287" y="3150533"/>
        <a:ext cx="1963577" cy="732765"/>
      </dsp:txXfrm>
    </dsp:sp>
    <dsp:sp modelId="{DD42B738-00A1-4D91-8AB3-FB4E7C52A87D}">
      <dsp:nvSpPr>
        <dsp:cNvPr id="0" name=""/>
        <dsp:cNvSpPr/>
      </dsp:nvSpPr>
      <dsp:spPr>
        <a:xfrm rot="17479230">
          <a:off x="3797692" y="2858745"/>
          <a:ext cx="1392076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1392076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458928" y="2833711"/>
        <a:ext cx="69603" cy="69603"/>
      </dsp:txXfrm>
    </dsp:sp>
    <dsp:sp modelId="{ECC24167-DA6F-4062-9CB4-1C65E618CD4A}">
      <dsp:nvSpPr>
        <dsp:cNvPr id="0" name=""/>
        <dsp:cNvSpPr/>
      </dsp:nvSpPr>
      <dsp:spPr>
        <a:xfrm>
          <a:off x="4746799" y="1988263"/>
          <a:ext cx="3573507" cy="463694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u="none" kern="1200" dirty="0" smtClean="0">
              <a:solidFill>
                <a:schemeClr val="tx1"/>
              </a:solidFill>
            </a:rPr>
            <a:t>Abandono 2.689 / </a:t>
          </a:r>
          <a:r>
            <a:rPr lang="pt-BR" sz="2000" b="1" u="none" kern="1200" dirty="0" smtClean="0">
              <a:solidFill>
                <a:schemeClr val="tx1"/>
              </a:solidFill>
            </a:rPr>
            <a:t>2.077</a:t>
          </a:r>
          <a:endParaRPr lang="pt-BR" sz="2000" b="1" u="none" kern="1200" dirty="0">
            <a:solidFill>
              <a:schemeClr val="tx1"/>
            </a:solidFill>
          </a:endParaRPr>
        </a:p>
      </dsp:txBody>
      <dsp:txXfrm>
        <a:off x="4760380" y="2001844"/>
        <a:ext cx="3546345" cy="436532"/>
      </dsp:txXfrm>
    </dsp:sp>
    <dsp:sp modelId="{3F4C52FA-4EEE-4842-84AC-4D14BD77D71C}">
      <dsp:nvSpPr>
        <dsp:cNvPr id="0" name=""/>
        <dsp:cNvSpPr/>
      </dsp:nvSpPr>
      <dsp:spPr>
        <a:xfrm rot="18345681">
          <a:off x="4043197" y="3121589"/>
          <a:ext cx="950285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950285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494582" y="3107600"/>
        <a:ext cx="47514" cy="47514"/>
      </dsp:txXfrm>
    </dsp:sp>
    <dsp:sp modelId="{92B65921-2B66-4019-B7F5-44DC89754E42}">
      <dsp:nvSpPr>
        <dsp:cNvPr id="0" name=""/>
        <dsp:cNvSpPr/>
      </dsp:nvSpPr>
      <dsp:spPr>
        <a:xfrm>
          <a:off x="4796018" y="2536396"/>
          <a:ext cx="3524288" cy="418804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u="none" kern="1200" dirty="0" smtClean="0"/>
            <a:t>Cancelado 41 / </a:t>
          </a:r>
          <a:r>
            <a:rPr lang="pt-BR" sz="2000" b="1" u="none" kern="1200" dirty="0" smtClean="0">
              <a:solidFill>
                <a:srgbClr val="C00000"/>
              </a:solidFill>
            </a:rPr>
            <a:t>77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808284" y="2548662"/>
        <a:ext cx="3499756" cy="394272"/>
      </dsp:txXfrm>
    </dsp:sp>
    <dsp:sp modelId="{A797FB2A-8783-4B2C-99DB-C55F568405AE}">
      <dsp:nvSpPr>
        <dsp:cNvPr id="0" name=""/>
        <dsp:cNvSpPr/>
      </dsp:nvSpPr>
      <dsp:spPr>
        <a:xfrm rot="20131067">
          <a:off x="4213455" y="3381747"/>
          <a:ext cx="605196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605196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500923" y="3376385"/>
        <a:ext cx="30259" cy="30259"/>
      </dsp:txXfrm>
    </dsp:sp>
    <dsp:sp modelId="{B7F369FA-C14C-4A15-B084-65234CFE8743}">
      <dsp:nvSpPr>
        <dsp:cNvPr id="0" name=""/>
        <dsp:cNvSpPr/>
      </dsp:nvSpPr>
      <dsp:spPr>
        <a:xfrm>
          <a:off x="4791445" y="3019375"/>
          <a:ext cx="3528861" cy="493480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u="none" kern="1200" dirty="0" smtClean="0"/>
            <a:t>Desligado 10.333 / </a:t>
          </a:r>
          <a:r>
            <a:rPr lang="pt-BR" sz="2000" b="1" u="none" kern="1200" dirty="0" smtClean="0">
              <a:solidFill>
                <a:srgbClr val="C00000"/>
              </a:solidFill>
            </a:rPr>
            <a:t>1.478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805899" y="3033829"/>
        <a:ext cx="3499953" cy="464572"/>
      </dsp:txXfrm>
    </dsp:sp>
    <dsp:sp modelId="{CE98C800-5857-4AD7-88B2-18895664D073}">
      <dsp:nvSpPr>
        <dsp:cNvPr id="0" name=""/>
        <dsp:cNvSpPr/>
      </dsp:nvSpPr>
      <dsp:spPr>
        <a:xfrm rot="1714835">
          <a:off x="4204394" y="3649531"/>
          <a:ext cx="595258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595258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487141" y="3644418"/>
        <a:ext cx="29762" cy="29762"/>
      </dsp:txXfrm>
    </dsp:sp>
    <dsp:sp modelId="{81AB7F08-5913-40CC-9521-CCE16C530DA3}">
      <dsp:nvSpPr>
        <dsp:cNvPr id="0" name=""/>
        <dsp:cNvSpPr/>
      </dsp:nvSpPr>
      <dsp:spPr>
        <a:xfrm>
          <a:off x="4763384" y="3578762"/>
          <a:ext cx="3556922" cy="445843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u="none" kern="1200" dirty="0" smtClean="0"/>
            <a:t>Reprovado 203 / </a:t>
          </a:r>
          <a:r>
            <a:rPr lang="pt-BR" sz="2000" b="1" u="none" kern="1200" dirty="0" smtClean="0">
              <a:solidFill>
                <a:srgbClr val="C00000"/>
              </a:solidFill>
            </a:rPr>
            <a:t>243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776442" y="3591820"/>
        <a:ext cx="3530806" cy="419727"/>
      </dsp:txXfrm>
    </dsp:sp>
    <dsp:sp modelId="{973108C4-8BE5-447A-A028-C833622A8F8A}">
      <dsp:nvSpPr>
        <dsp:cNvPr id="0" name=""/>
        <dsp:cNvSpPr/>
      </dsp:nvSpPr>
      <dsp:spPr>
        <a:xfrm rot="3254829">
          <a:off x="4033146" y="3912256"/>
          <a:ext cx="998363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998363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507369" y="3897065"/>
        <a:ext cx="49918" cy="49918"/>
      </dsp:txXfrm>
    </dsp:sp>
    <dsp:sp modelId="{A1457487-4238-4E9B-AE25-6FC17CFFD05D}">
      <dsp:nvSpPr>
        <dsp:cNvPr id="0" name=""/>
        <dsp:cNvSpPr/>
      </dsp:nvSpPr>
      <dsp:spPr>
        <a:xfrm>
          <a:off x="4823995" y="4131002"/>
          <a:ext cx="3430519" cy="392260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u="none" kern="1200" dirty="0" smtClean="0"/>
            <a:t>Transferido  </a:t>
          </a:r>
          <a:r>
            <a:rPr lang="pt-BR" sz="2000" u="none" kern="1200" dirty="0" err="1" smtClean="0"/>
            <a:t>ext</a:t>
          </a:r>
          <a:r>
            <a:rPr lang="pt-BR" sz="2000" u="none" kern="1200" dirty="0" smtClean="0"/>
            <a:t>  259 / </a:t>
          </a:r>
          <a:r>
            <a:rPr lang="pt-BR" sz="2000" b="1" u="none" kern="1200" dirty="0" smtClean="0">
              <a:solidFill>
                <a:srgbClr val="C00000"/>
              </a:solidFill>
            </a:rPr>
            <a:t>175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835484" y="4142491"/>
        <a:ext cx="3407541" cy="369282"/>
      </dsp:txXfrm>
    </dsp:sp>
    <dsp:sp modelId="{CBFD02BC-949F-4FBE-AD57-AA9267109092}">
      <dsp:nvSpPr>
        <dsp:cNvPr id="0" name=""/>
        <dsp:cNvSpPr/>
      </dsp:nvSpPr>
      <dsp:spPr>
        <a:xfrm rot="4029932">
          <a:off x="3819223" y="4141876"/>
          <a:ext cx="1377405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1377405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473491" y="4117209"/>
        <a:ext cx="68870" cy="68870"/>
      </dsp:txXfrm>
    </dsp:sp>
    <dsp:sp modelId="{7CE60FCF-60DF-494A-88A0-557E8759F95F}">
      <dsp:nvSpPr>
        <dsp:cNvPr id="0" name=""/>
        <dsp:cNvSpPr/>
      </dsp:nvSpPr>
      <dsp:spPr>
        <a:xfrm>
          <a:off x="4775191" y="4581586"/>
          <a:ext cx="3554450" cy="409574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u="none" kern="1200" dirty="0" smtClean="0">
              <a:solidFill>
                <a:schemeClr val="bg1"/>
              </a:solidFill>
            </a:rPr>
            <a:t>Excluído 0 / </a:t>
          </a:r>
          <a:r>
            <a:rPr lang="pt-BR" sz="2000" b="1" u="none" kern="1200" dirty="0" smtClean="0">
              <a:solidFill>
                <a:srgbClr val="C00000"/>
              </a:solidFill>
            </a:rPr>
            <a:t>1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787187" y="4593582"/>
        <a:ext cx="3530458" cy="385582"/>
      </dsp:txXfrm>
    </dsp:sp>
    <dsp:sp modelId="{45CF099C-96B5-4E18-B05C-5FD41B5D5CFF}">
      <dsp:nvSpPr>
        <dsp:cNvPr id="0" name=""/>
        <dsp:cNvSpPr/>
      </dsp:nvSpPr>
      <dsp:spPr>
        <a:xfrm rot="4319800">
          <a:off x="3595079" y="4395769"/>
          <a:ext cx="1868739" cy="19536"/>
        </a:xfrm>
        <a:custGeom>
          <a:avLst/>
          <a:gdLst/>
          <a:ahLst/>
          <a:cxnLst/>
          <a:rect l="0" t="0" r="0" b="0"/>
          <a:pathLst>
            <a:path>
              <a:moveTo>
                <a:pt x="0" y="9768"/>
              </a:moveTo>
              <a:lnTo>
                <a:pt x="1868739" y="976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/>
        </a:p>
      </dsp:txBody>
      <dsp:txXfrm>
        <a:off x="4482730" y="4358819"/>
        <a:ext cx="93436" cy="93436"/>
      </dsp:txXfrm>
    </dsp:sp>
    <dsp:sp modelId="{F2DE573A-1E32-4AA5-92A3-69A607C70497}">
      <dsp:nvSpPr>
        <dsp:cNvPr id="0" name=""/>
        <dsp:cNvSpPr/>
      </dsp:nvSpPr>
      <dsp:spPr>
        <a:xfrm>
          <a:off x="4818237" y="5088942"/>
          <a:ext cx="3511404" cy="410433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u="none" kern="1200" dirty="0" smtClean="0">
              <a:solidFill>
                <a:schemeClr val="bg1"/>
              </a:solidFill>
            </a:rPr>
            <a:t>Transferido </a:t>
          </a:r>
          <a:r>
            <a:rPr lang="pt-BR" sz="2000" b="0" u="none" kern="1200" dirty="0" err="1" smtClean="0">
              <a:solidFill>
                <a:schemeClr val="bg1"/>
              </a:solidFill>
            </a:rPr>
            <a:t>int</a:t>
          </a:r>
          <a:r>
            <a:rPr lang="pt-BR" sz="2000" b="0" u="none" kern="1200" dirty="0" smtClean="0">
              <a:solidFill>
                <a:schemeClr val="bg1"/>
              </a:solidFill>
            </a:rPr>
            <a:t>  0 / </a:t>
          </a:r>
          <a:r>
            <a:rPr lang="pt-BR" sz="2000" b="1" u="none" kern="1200" dirty="0" smtClean="0">
              <a:solidFill>
                <a:srgbClr val="C00000"/>
              </a:solidFill>
            </a:rPr>
            <a:t>1</a:t>
          </a:r>
          <a:endParaRPr lang="pt-BR" sz="2000" b="1" u="none" kern="1200" dirty="0">
            <a:solidFill>
              <a:srgbClr val="C00000"/>
            </a:solidFill>
          </a:endParaRPr>
        </a:p>
      </dsp:txBody>
      <dsp:txXfrm>
        <a:off x="4830258" y="5100963"/>
        <a:ext cx="3487362" cy="386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0" y="295342"/>
          <a:ext cx="3929090" cy="392909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bg1"/>
              </a:solidFill>
            </a:rPr>
            <a:t>Matrículas Atendidas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bg1"/>
              </a:solidFill>
            </a:rPr>
            <a:t>(</a:t>
          </a:r>
          <a:r>
            <a:rPr lang="pt-BR" sz="1600" kern="1200" dirty="0" smtClean="0">
              <a:solidFill>
                <a:schemeClr val="bg1"/>
              </a:solidFill>
            </a:rPr>
            <a:t>22.464 </a:t>
          </a:r>
          <a:r>
            <a:rPr lang="pt-BR" sz="1600" kern="1200" dirty="0">
              <a:solidFill>
                <a:schemeClr val="bg1"/>
              </a:solidFill>
            </a:rPr>
            <a:t>-&gt; 100%)</a:t>
          </a:r>
        </a:p>
      </dsp:txBody>
      <dsp:txXfrm>
        <a:off x="1277936" y="491797"/>
        <a:ext cx="1373216" cy="589363"/>
      </dsp:txXfrm>
    </dsp:sp>
    <dsp:sp modelId="{A88C6CC4-EE73-4DE7-AF27-435C2C0EAF1F}">
      <dsp:nvSpPr>
        <dsp:cNvPr id="0" name=""/>
        <dsp:cNvSpPr/>
      </dsp:nvSpPr>
      <dsp:spPr>
        <a:xfrm>
          <a:off x="576078" y="1461412"/>
          <a:ext cx="2632951" cy="283693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0" kern="1200" dirty="0" smtClean="0">
            <a:solidFill>
              <a:schemeClr val="tx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Matrículas </a:t>
          </a:r>
          <a:r>
            <a:rPr lang="pt-BR" sz="1600" kern="1200" dirty="0">
              <a:solidFill>
                <a:schemeClr val="bg1"/>
              </a:solidFill>
            </a:rPr>
            <a:t>Regulares (</a:t>
          </a:r>
          <a:r>
            <a:rPr lang="pt-BR" sz="1600" kern="1200" dirty="0" smtClean="0">
              <a:solidFill>
                <a:schemeClr val="bg1"/>
              </a:solidFill>
            </a:rPr>
            <a:t>13.981 </a:t>
          </a:r>
          <a:r>
            <a:rPr lang="pt-BR" sz="1600" kern="1200" dirty="0">
              <a:solidFill>
                <a:schemeClr val="bg1"/>
              </a:solidFill>
            </a:rPr>
            <a:t>-&gt; </a:t>
          </a:r>
          <a:r>
            <a:rPr lang="pt-BR" sz="1600" kern="1200" dirty="0" smtClean="0">
              <a:solidFill>
                <a:schemeClr val="bg1"/>
              </a:solidFill>
            </a:rPr>
            <a:t>62,24%) 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279076" y="1638721"/>
        <a:ext cx="1226955" cy="531924"/>
      </dsp:txXfrm>
    </dsp:sp>
    <dsp:sp modelId="{7E8B9502-014D-4226-B231-03EBED80F543}">
      <dsp:nvSpPr>
        <dsp:cNvPr id="0" name=""/>
        <dsp:cNvSpPr/>
      </dsp:nvSpPr>
      <dsp:spPr>
        <a:xfrm>
          <a:off x="986692" y="2477755"/>
          <a:ext cx="1912877" cy="179893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bg1"/>
              </a:solidFill>
            </a:rPr>
            <a:t>Matrículas Continuadas Regulares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(11.665 </a:t>
          </a:r>
          <a:r>
            <a:rPr lang="pt-BR" sz="1600" kern="1200" dirty="0">
              <a:solidFill>
                <a:schemeClr val="bg1"/>
              </a:solidFill>
            </a:rPr>
            <a:t>-&gt; </a:t>
          </a:r>
          <a:r>
            <a:rPr lang="pt-BR" sz="1600" kern="1200" dirty="0" smtClean="0">
              <a:solidFill>
                <a:schemeClr val="bg1"/>
              </a:solidFill>
            </a:rPr>
            <a:t>51,93%) 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266827" y="2927489"/>
        <a:ext cx="1352608" cy="899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0" y="379896"/>
          <a:ext cx="3929090" cy="392909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bg1"/>
              </a:solidFill>
            </a:rPr>
            <a:t>Matrículas Atendidas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(30.537 </a:t>
          </a:r>
          <a:r>
            <a:rPr lang="pt-BR" sz="1600" kern="1200" dirty="0">
              <a:solidFill>
                <a:schemeClr val="bg1"/>
              </a:solidFill>
            </a:rPr>
            <a:t>-&gt; </a:t>
          </a:r>
          <a:r>
            <a:rPr lang="pt-BR" sz="1600" kern="1200" dirty="0" smtClean="0">
              <a:solidFill>
                <a:schemeClr val="bg1"/>
              </a:solidFill>
            </a:rPr>
            <a:t>100</a:t>
          </a:r>
          <a:r>
            <a:rPr lang="pt-BR" sz="1600" kern="1200" dirty="0">
              <a:solidFill>
                <a:schemeClr val="bg1"/>
              </a:solidFill>
            </a:rPr>
            <a:t>%)</a:t>
          </a:r>
        </a:p>
      </dsp:txBody>
      <dsp:txXfrm>
        <a:off x="1277936" y="576351"/>
        <a:ext cx="1373216" cy="589363"/>
      </dsp:txXfrm>
    </dsp:sp>
    <dsp:sp modelId="{A88C6CC4-EE73-4DE7-AF27-435C2C0EAF1F}">
      <dsp:nvSpPr>
        <dsp:cNvPr id="0" name=""/>
        <dsp:cNvSpPr/>
      </dsp:nvSpPr>
      <dsp:spPr>
        <a:xfrm>
          <a:off x="543574" y="1464816"/>
          <a:ext cx="2841940" cy="283855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Matrículas </a:t>
          </a:r>
          <a:r>
            <a:rPr lang="pt-BR" sz="1600" kern="1200" dirty="0">
              <a:solidFill>
                <a:schemeClr val="bg1"/>
              </a:solidFill>
            </a:rPr>
            <a:t>Regulares </a:t>
          </a:r>
          <a:r>
            <a:rPr lang="pt-BR" sz="1600" kern="1200" dirty="0" smtClean="0">
              <a:solidFill>
                <a:schemeClr val="bg1"/>
              </a:solidFill>
            </a:rPr>
            <a:t>(12.662 </a:t>
          </a:r>
          <a:r>
            <a:rPr lang="pt-BR" sz="1600" kern="1200" dirty="0">
              <a:solidFill>
                <a:schemeClr val="bg1"/>
              </a:solidFill>
            </a:rPr>
            <a:t>-&gt; </a:t>
          </a:r>
          <a:r>
            <a:rPr lang="pt-BR" sz="1600" kern="1200" dirty="0" smtClean="0">
              <a:solidFill>
                <a:schemeClr val="bg1"/>
              </a:solidFill>
            </a:rPr>
            <a:t>41,46%) 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302372" y="1642226"/>
        <a:ext cx="1324344" cy="532228"/>
      </dsp:txXfrm>
    </dsp:sp>
    <dsp:sp modelId="{7E8B9502-014D-4226-B231-03EBED80F543}">
      <dsp:nvSpPr>
        <dsp:cNvPr id="0" name=""/>
        <dsp:cNvSpPr/>
      </dsp:nvSpPr>
      <dsp:spPr>
        <a:xfrm>
          <a:off x="975622" y="2512410"/>
          <a:ext cx="1977844" cy="17977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>
              <a:solidFill>
                <a:schemeClr val="bg1"/>
              </a:solidFill>
            </a:rPr>
            <a:t>Matrículas Continuadas Regulares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(10.521-&gt; 34,45%) 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1265271" y="2961858"/>
        <a:ext cx="1398547" cy="8988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167481" y="0"/>
          <a:ext cx="3625857" cy="362585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Matrículas</a:t>
          </a:r>
          <a:endParaRPr lang="pt-BR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(</a:t>
          </a:r>
          <a:r>
            <a:rPr lang="pt-BR" sz="1800" kern="1200" dirty="0" smtClean="0"/>
            <a:t>22.464 </a:t>
          </a:r>
          <a:r>
            <a:rPr lang="pt-BR" sz="1800" kern="1200" dirty="0"/>
            <a:t>-&gt; 100%)</a:t>
          </a:r>
        </a:p>
      </dsp:txBody>
      <dsp:txXfrm>
        <a:off x="1028622" y="271939"/>
        <a:ext cx="1903574" cy="616395"/>
      </dsp:txXfrm>
    </dsp:sp>
    <dsp:sp modelId="{A88C6CC4-EE73-4DE7-AF27-435C2C0EAF1F}">
      <dsp:nvSpPr>
        <dsp:cNvPr id="0" name=""/>
        <dsp:cNvSpPr/>
      </dsp:nvSpPr>
      <dsp:spPr>
        <a:xfrm>
          <a:off x="841233" y="1368149"/>
          <a:ext cx="2316514" cy="22409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Retidos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(2.316 </a:t>
          </a:r>
          <a:r>
            <a:rPr lang="pt-BR" sz="2400" kern="1200" dirty="0"/>
            <a:t>-&gt; </a:t>
          </a:r>
          <a:r>
            <a:rPr lang="pt-BR" sz="2400" kern="1200" dirty="0" smtClean="0"/>
            <a:t>10,31%) </a:t>
          </a:r>
          <a:endParaRPr lang="pt-BR" sz="2400" kern="1200" dirty="0"/>
        </a:p>
      </dsp:txBody>
      <dsp:txXfrm>
        <a:off x="1180479" y="1928391"/>
        <a:ext cx="1638023" cy="1120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0" y="41280"/>
          <a:ext cx="3971924" cy="39719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Matrículas Atendidas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(22.464 </a:t>
          </a:r>
          <a:r>
            <a:rPr lang="pt-BR" sz="1800" kern="1200" dirty="0"/>
            <a:t>-&gt; 100%)</a:t>
          </a:r>
        </a:p>
      </dsp:txBody>
      <dsp:txXfrm>
        <a:off x="943331" y="339174"/>
        <a:ext cx="2085260" cy="675227"/>
      </dsp:txXfrm>
    </dsp:sp>
    <dsp:sp modelId="{A88C6CC4-EE73-4DE7-AF27-435C2C0EAF1F}">
      <dsp:nvSpPr>
        <dsp:cNvPr id="0" name=""/>
        <dsp:cNvSpPr/>
      </dsp:nvSpPr>
      <dsp:spPr>
        <a:xfrm>
          <a:off x="792463" y="1781976"/>
          <a:ext cx="2257413" cy="218994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Concluídos</a:t>
          </a:r>
          <a:endParaRPr lang="pt-BR" sz="2200" b="1" kern="1200" dirty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/>
            <a:t>(</a:t>
          </a:r>
          <a:r>
            <a:rPr lang="pt-BR" sz="2200" b="1" kern="1200" dirty="0" smtClean="0"/>
            <a:t>4.431 </a:t>
          </a:r>
          <a:r>
            <a:rPr lang="pt-BR" sz="2200" b="1" kern="1200" dirty="0"/>
            <a:t>-&gt; </a:t>
          </a:r>
          <a:r>
            <a:rPr lang="pt-BR" sz="2200" b="1" kern="1200" dirty="0" smtClean="0"/>
            <a:t>19,72%) </a:t>
          </a:r>
          <a:endParaRPr lang="pt-BR" sz="2200" b="1" kern="1200" dirty="0"/>
        </a:p>
      </dsp:txBody>
      <dsp:txXfrm>
        <a:off x="1123053" y="2329461"/>
        <a:ext cx="1596232" cy="10949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216036" y="0"/>
          <a:ext cx="4154510" cy="41545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Matrículas</a:t>
          </a:r>
          <a:endParaRPr lang="pt-BR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/>
            <a:t>(23.435 -&gt; 100%)</a:t>
          </a:r>
        </a:p>
      </dsp:txBody>
      <dsp:txXfrm>
        <a:off x="1202732" y="311588"/>
        <a:ext cx="2181117" cy="706266"/>
      </dsp:txXfrm>
    </dsp:sp>
    <dsp:sp modelId="{A88C6CC4-EE73-4DE7-AF27-435C2C0EAF1F}">
      <dsp:nvSpPr>
        <dsp:cNvPr id="0" name=""/>
        <dsp:cNvSpPr/>
      </dsp:nvSpPr>
      <dsp:spPr>
        <a:xfrm>
          <a:off x="779792" y="1285265"/>
          <a:ext cx="3027017" cy="262260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Evadidos (</a:t>
          </a:r>
          <a:r>
            <a:rPr lang="pt-BR" sz="1800" kern="1200" dirty="0" smtClean="0"/>
            <a:t>Abandonos</a:t>
          </a:r>
          <a:r>
            <a:rPr lang="pt-BR" sz="1800" kern="1200" dirty="0"/>
            <a:t>, Desligados e Transferidos Externos)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(2.319 + 1120 + 154 = </a:t>
          </a:r>
          <a:r>
            <a:rPr lang="pt-BR" sz="1800" kern="1200" dirty="0" smtClean="0">
              <a:solidFill>
                <a:srgbClr val="FF0000"/>
              </a:solidFill>
            </a:rPr>
            <a:t>3.593</a:t>
          </a:r>
          <a:r>
            <a:rPr lang="pt-BR" sz="1800" kern="1200" dirty="0" smtClean="0"/>
            <a:t>-&gt; </a:t>
          </a:r>
          <a:r>
            <a:rPr lang="pt-BR" sz="1800" b="1" kern="1200" dirty="0"/>
            <a:t>15,33%</a:t>
          </a:r>
          <a:r>
            <a:rPr lang="pt-BR" sz="1800" kern="1200" dirty="0"/>
            <a:t>) </a:t>
          </a:r>
        </a:p>
      </dsp:txBody>
      <dsp:txXfrm>
        <a:off x="1223089" y="1940916"/>
        <a:ext cx="2140424" cy="13113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02EC2-7CB0-4F66-9ED0-9103005DE3DD}">
      <dsp:nvSpPr>
        <dsp:cNvPr id="0" name=""/>
        <dsp:cNvSpPr/>
      </dsp:nvSpPr>
      <dsp:spPr>
        <a:xfrm>
          <a:off x="4751" y="438532"/>
          <a:ext cx="1320031" cy="132003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Conclusão Ciclo = 43,98%  1.961</a:t>
          </a:r>
          <a:endParaRPr lang="pt-BR" sz="1400" kern="1200" dirty="0"/>
        </a:p>
      </dsp:txBody>
      <dsp:txXfrm>
        <a:off x="198065" y="631846"/>
        <a:ext cx="933403" cy="933403"/>
      </dsp:txXfrm>
    </dsp:sp>
    <dsp:sp modelId="{F85EB835-480D-407F-8384-37773DD01F74}">
      <dsp:nvSpPr>
        <dsp:cNvPr id="0" name=""/>
        <dsp:cNvSpPr/>
      </dsp:nvSpPr>
      <dsp:spPr>
        <a:xfrm>
          <a:off x="1431968" y="715739"/>
          <a:ext cx="765618" cy="765618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1533451" y="1008511"/>
        <a:ext cx="562652" cy="180074"/>
      </dsp:txXfrm>
    </dsp:sp>
    <dsp:sp modelId="{EEDF6BE0-E162-42AC-8D44-CDD3E5018DA8}">
      <dsp:nvSpPr>
        <dsp:cNvPr id="0" name=""/>
        <dsp:cNvSpPr/>
      </dsp:nvSpPr>
      <dsp:spPr>
        <a:xfrm>
          <a:off x="2304773" y="438532"/>
          <a:ext cx="1320031" cy="13200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Retenção Ciclo = 6,41%      286</a:t>
          </a:r>
          <a:endParaRPr lang="pt-BR" sz="1400" kern="1200" dirty="0"/>
        </a:p>
      </dsp:txBody>
      <dsp:txXfrm>
        <a:off x="2498087" y="631846"/>
        <a:ext cx="933403" cy="933403"/>
      </dsp:txXfrm>
    </dsp:sp>
    <dsp:sp modelId="{16891475-1B8F-4BFE-8F8F-BAD6384BC66D}">
      <dsp:nvSpPr>
        <dsp:cNvPr id="0" name=""/>
        <dsp:cNvSpPr/>
      </dsp:nvSpPr>
      <dsp:spPr>
        <a:xfrm>
          <a:off x="3731990" y="715739"/>
          <a:ext cx="765618" cy="765618"/>
        </a:xfrm>
        <a:prstGeom prst="mathPlus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3833473" y="1008511"/>
        <a:ext cx="562652" cy="180074"/>
      </dsp:txXfrm>
    </dsp:sp>
    <dsp:sp modelId="{CB334A8B-4E59-45A2-8F19-74D81005B840}">
      <dsp:nvSpPr>
        <dsp:cNvPr id="0" name=""/>
        <dsp:cNvSpPr/>
      </dsp:nvSpPr>
      <dsp:spPr>
        <a:xfrm>
          <a:off x="4604795" y="438532"/>
          <a:ext cx="1320031" cy="13200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Evasão Ciclo = 49,61% 2.212</a:t>
          </a:r>
          <a:endParaRPr lang="pt-BR" sz="1400" kern="1200" dirty="0"/>
        </a:p>
      </dsp:txBody>
      <dsp:txXfrm>
        <a:off x="4798109" y="631846"/>
        <a:ext cx="933403" cy="933403"/>
      </dsp:txXfrm>
    </dsp:sp>
    <dsp:sp modelId="{A697FA43-6738-4FDA-812F-B43B255F3633}">
      <dsp:nvSpPr>
        <dsp:cNvPr id="0" name=""/>
        <dsp:cNvSpPr/>
      </dsp:nvSpPr>
      <dsp:spPr>
        <a:xfrm>
          <a:off x="6032013" y="715739"/>
          <a:ext cx="765618" cy="765618"/>
        </a:xfrm>
        <a:prstGeom prst="mathEqual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/>
        </a:p>
      </dsp:txBody>
      <dsp:txXfrm>
        <a:off x="6133496" y="873456"/>
        <a:ext cx="562652" cy="450184"/>
      </dsp:txXfrm>
    </dsp:sp>
    <dsp:sp modelId="{2A2814BA-EA76-4FAC-BACF-45E14BC3A057}">
      <dsp:nvSpPr>
        <dsp:cNvPr id="0" name=""/>
        <dsp:cNvSpPr/>
      </dsp:nvSpPr>
      <dsp:spPr>
        <a:xfrm>
          <a:off x="6904817" y="438532"/>
          <a:ext cx="1320031" cy="132003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Concluintes Previstos =</a:t>
          </a:r>
          <a:endParaRPr lang="pt-BR" sz="1400" kern="1200" dirty="0"/>
        </a:p>
      </dsp:txBody>
      <dsp:txXfrm>
        <a:off x="7098131" y="631846"/>
        <a:ext cx="933403" cy="933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0.42449</cdr:x>
      <cdr:y>0.66638</cdr:y>
    </cdr:from>
    <cdr:to>
      <cdr:x>0.56654</cdr:x>
      <cdr:y>0.92251</cdr:y>
    </cdr:to>
    <cdr:cxnSp macro="">
      <cdr:nvCxnSpPr>
        <cdr:cNvPr id="2" name="Conector reto 1"/>
        <cdr:cNvCxnSpPr/>
      </cdr:nvCxnSpPr>
      <cdr:spPr>
        <a:xfrm xmlns:a="http://schemas.openxmlformats.org/drawingml/2006/main" flipV="1">
          <a:off x="3642984" y="3179982"/>
          <a:ext cx="1219076" cy="1222259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2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0.17277</cdr:x>
      <cdr:y>0.65729</cdr:y>
    </cdr:from>
    <cdr:to>
      <cdr:x>0.28582</cdr:x>
      <cdr:y>0.86215</cdr:y>
    </cdr:to>
    <cdr:cxnSp macro="">
      <cdr:nvCxnSpPr>
        <cdr:cNvPr id="8" name="Conector reto 7"/>
        <cdr:cNvCxnSpPr/>
      </cdr:nvCxnSpPr>
      <cdr:spPr>
        <a:xfrm xmlns:a="http://schemas.openxmlformats.org/drawingml/2006/main" flipV="1">
          <a:off x="1482701" y="3136584"/>
          <a:ext cx="970234" cy="97762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2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0.08609</cdr:x>
      <cdr:y>0.80421</cdr:y>
    </cdr:from>
    <cdr:to>
      <cdr:x>0.13104</cdr:x>
      <cdr:y>0.89457</cdr:y>
    </cdr:to>
    <cdr:cxnSp macro="">
      <cdr:nvCxnSpPr>
        <cdr:cNvPr id="3" name="Conector reto 2"/>
        <cdr:cNvCxnSpPr/>
      </cdr:nvCxnSpPr>
      <cdr:spPr>
        <a:xfrm xmlns:a="http://schemas.openxmlformats.org/drawingml/2006/main" flipV="1">
          <a:off x="827584" y="3845024"/>
          <a:ext cx="432048" cy="43204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0.14602</cdr:x>
      <cdr:y>0.80421</cdr:y>
    </cdr:from>
    <cdr:to>
      <cdr:x>0.22842</cdr:x>
      <cdr:y>0.96988</cdr:y>
    </cdr:to>
    <cdr:cxnSp macro="">
      <cdr:nvCxnSpPr>
        <cdr:cNvPr id="4" name="Conector reto 3"/>
        <cdr:cNvCxnSpPr/>
      </cdr:nvCxnSpPr>
      <cdr:spPr>
        <a:xfrm xmlns:a="http://schemas.openxmlformats.org/drawingml/2006/main" flipV="1">
          <a:off x="1403648" y="3845024"/>
          <a:ext cx="792088" cy="79208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0.27337</cdr:x>
      <cdr:y>0.81927</cdr:y>
    </cdr:from>
    <cdr:to>
      <cdr:x>0.31832</cdr:x>
      <cdr:y>0.90963</cdr:y>
    </cdr:to>
    <cdr:cxnSp macro="">
      <cdr:nvCxnSpPr>
        <cdr:cNvPr id="7" name="Conector reto 6"/>
        <cdr:cNvCxnSpPr/>
      </cdr:nvCxnSpPr>
      <cdr:spPr>
        <a:xfrm xmlns:a="http://schemas.openxmlformats.org/drawingml/2006/main" flipV="1">
          <a:off x="2627784" y="3917032"/>
          <a:ext cx="432048" cy="43204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0.37075</cdr:x>
      <cdr:y>0.80421</cdr:y>
    </cdr:from>
    <cdr:to>
      <cdr:x>0.4157</cdr:x>
      <cdr:y>0.89457</cdr:y>
    </cdr:to>
    <cdr:cxnSp macro="">
      <cdr:nvCxnSpPr>
        <cdr:cNvPr id="8" name="Conector reto 7"/>
        <cdr:cNvCxnSpPr/>
      </cdr:nvCxnSpPr>
      <cdr:spPr>
        <a:xfrm xmlns:a="http://schemas.openxmlformats.org/drawingml/2006/main" flipV="1">
          <a:off x="3563888" y="3845024"/>
          <a:ext cx="432048" cy="43204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0.58799</cdr:x>
      <cdr:y>0.81927</cdr:y>
    </cdr:from>
    <cdr:to>
      <cdr:x>0.64792</cdr:x>
      <cdr:y>0.93976</cdr:y>
    </cdr:to>
    <cdr:cxnSp macro="">
      <cdr:nvCxnSpPr>
        <cdr:cNvPr id="9" name="Conector reto 8"/>
        <cdr:cNvCxnSpPr/>
      </cdr:nvCxnSpPr>
      <cdr:spPr>
        <a:xfrm xmlns:a="http://schemas.openxmlformats.org/drawingml/2006/main" flipV="1">
          <a:off x="5652120" y="3917032"/>
          <a:ext cx="576064" cy="57606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0.35395</cdr:x>
      <cdr:y>0.83622</cdr:y>
    </cdr:from>
    <cdr:to>
      <cdr:x>0.38872</cdr:x>
      <cdr:y>0.88716</cdr:y>
    </cdr:to>
    <cdr:cxnSp macro="">
      <cdr:nvCxnSpPr>
        <cdr:cNvPr id="2" name="Conector reto 1"/>
        <cdr:cNvCxnSpPr/>
      </cdr:nvCxnSpPr>
      <cdr:spPr>
        <a:xfrm xmlns:a="http://schemas.openxmlformats.org/drawingml/2006/main" flipV="1">
          <a:off x="3664670" y="5910039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0.45132</cdr:x>
      <cdr:y>0.84544</cdr:y>
    </cdr:from>
    <cdr:to>
      <cdr:x>0.48609</cdr:x>
      <cdr:y>0.89638</cdr:y>
    </cdr:to>
    <cdr:cxnSp macro="">
      <cdr:nvCxnSpPr>
        <cdr:cNvPr id="3" name="Conector reto 2"/>
        <cdr:cNvCxnSpPr/>
      </cdr:nvCxnSpPr>
      <cdr:spPr>
        <a:xfrm xmlns:a="http://schemas.openxmlformats.org/drawingml/2006/main" flipV="1">
          <a:off x="4672782" y="5975169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0.65357</cdr:x>
      <cdr:y>0.8566</cdr:y>
    </cdr:from>
    <cdr:to>
      <cdr:x>0.68834</cdr:x>
      <cdr:y>0.90754</cdr:y>
    </cdr:to>
    <cdr:cxnSp macro="">
      <cdr:nvCxnSpPr>
        <cdr:cNvPr id="4" name="Conector reto 3"/>
        <cdr:cNvCxnSpPr/>
      </cdr:nvCxnSpPr>
      <cdr:spPr>
        <a:xfrm xmlns:a="http://schemas.openxmlformats.org/drawingml/2006/main" flipV="1">
          <a:off x="6766850" y="6054055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0.75733</cdr:x>
      <cdr:y>0.85894</cdr:y>
    </cdr:from>
    <cdr:to>
      <cdr:x>0.7921</cdr:x>
      <cdr:y>0.90989</cdr:y>
    </cdr:to>
    <cdr:cxnSp macro="">
      <cdr:nvCxnSpPr>
        <cdr:cNvPr id="5" name="Conector reto 4"/>
        <cdr:cNvCxnSpPr/>
      </cdr:nvCxnSpPr>
      <cdr:spPr>
        <a:xfrm xmlns:a="http://schemas.openxmlformats.org/drawingml/2006/main" flipV="1">
          <a:off x="7841134" y="6070623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0.81992</cdr:x>
      <cdr:y>0.8566</cdr:y>
    </cdr:from>
    <cdr:to>
      <cdr:x>0.8547</cdr:x>
      <cdr:y>0.90754</cdr:y>
    </cdr:to>
    <cdr:cxnSp macro="">
      <cdr:nvCxnSpPr>
        <cdr:cNvPr id="6" name="Conector reto 5"/>
        <cdr:cNvCxnSpPr/>
      </cdr:nvCxnSpPr>
      <cdr:spPr>
        <a:xfrm xmlns:a="http://schemas.openxmlformats.org/drawingml/2006/main" flipV="1">
          <a:off x="8489206" y="6054055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0.94063</cdr:x>
      <cdr:y>0.83622</cdr:y>
    </cdr:from>
    <cdr:to>
      <cdr:x>0.9754</cdr:x>
      <cdr:y>0.88716</cdr:y>
    </cdr:to>
    <cdr:cxnSp macro="">
      <cdr:nvCxnSpPr>
        <cdr:cNvPr id="7" name="Conector reto 6"/>
        <cdr:cNvCxnSpPr/>
      </cdr:nvCxnSpPr>
      <cdr:spPr>
        <a:xfrm xmlns:a="http://schemas.openxmlformats.org/drawingml/2006/main" flipV="1">
          <a:off x="9738966" y="5910039"/>
          <a:ext cx="36004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0.02833</cdr:x>
      <cdr:y>0.1941</cdr:y>
    </cdr:from>
    <cdr:to>
      <cdr:x>0.10945</cdr:x>
      <cdr:y>0.1941</cdr:y>
    </cdr:to>
    <cdr:cxnSp macro="">
      <cdr:nvCxnSpPr>
        <cdr:cNvPr id="3" name="Conector reto 2"/>
        <cdr:cNvCxnSpPr/>
      </cdr:nvCxnSpPr>
      <cdr:spPr>
        <a:xfrm xmlns:a="http://schemas.openxmlformats.org/drawingml/2006/main">
          <a:off x="251520" y="1259468"/>
          <a:ext cx="72008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0.02833</cdr:x>
      <cdr:y>0.33837</cdr:y>
    </cdr:from>
    <cdr:to>
      <cdr:x>0.10945</cdr:x>
      <cdr:y>0.33837</cdr:y>
    </cdr:to>
    <cdr:cxnSp macro="">
      <cdr:nvCxnSpPr>
        <cdr:cNvPr id="4" name="Conector reto 3"/>
        <cdr:cNvCxnSpPr/>
      </cdr:nvCxnSpPr>
      <cdr:spPr>
        <a:xfrm xmlns:a="http://schemas.openxmlformats.org/drawingml/2006/main">
          <a:off x="251520" y="2195572"/>
          <a:ext cx="72008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0.05267</cdr:x>
      <cdr:y>0.48264</cdr:y>
    </cdr:from>
    <cdr:to>
      <cdr:x>0.11756</cdr:x>
      <cdr:y>0.48264</cdr:y>
    </cdr:to>
    <cdr:cxnSp macro="">
      <cdr:nvCxnSpPr>
        <cdr:cNvPr id="5" name="Conector reto 4"/>
        <cdr:cNvCxnSpPr/>
      </cdr:nvCxnSpPr>
      <cdr:spPr>
        <a:xfrm xmlns:a="http://schemas.openxmlformats.org/drawingml/2006/main">
          <a:off x="467544" y="3131676"/>
          <a:ext cx="576064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0.06889</cdr:x>
      <cdr:y>0.6713</cdr:y>
    </cdr:from>
    <cdr:to>
      <cdr:x>0.11756</cdr:x>
      <cdr:y>0.6713</cdr:y>
    </cdr:to>
    <cdr:cxnSp macro="">
      <cdr:nvCxnSpPr>
        <cdr:cNvPr id="6" name="Conector reto 5"/>
        <cdr:cNvCxnSpPr/>
      </cdr:nvCxnSpPr>
      <cdr:spPr>
        <a:xfrm xmlns:a="http://schemas.openxmlformats.org/drawingml/2006/main">
          <a:off x="611560" y="4355812"/>
          <a:ext cx="432048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0.03644</cdr:x>
      <cdr:y>0.76008</cdr:y>
    </cdr:from>
    <cdr:to>
      <cdr:x>0.11756</cdr:x>
      <cdr:y>0.76008</cdr:y>
    </cdr:to>
    <cdr:cxnSp macro="">
      <cdr:nvCxnSpPr>
        <cdr:cNvPr id="9" name="Conector reto 8"/>
        <cdr:cNvCxnSpPr/>
      </cdr:nvCxnSpPr>
      <cdr:spPr>
        <a:xfrm xmlns:a="http://schemas.openxmlformats.org/drawingml/2006/main">
          <a:off x="323528" y="4931876"/>
          <a:ext cx="72008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0.74641</cdr:x>
      <cdr:y>0.10995</cdr:y>
    </cdr:from>
    <cdr:to>
      <cdr:x>0.95024</cdr:x>
      <cdr:y>0.26178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429501" y="600076"/>
          <a:ext cx="2028825" cy="828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1500" b="1"/>
            <a:t>Matrículas</a:t>
          </a:r>
          <a:r>
            <a:rPr lang="pt-BR" sz="1500" b="1" baseline="0"/>
            <a:t> Equivalentes</a:t>
          </a:r>
        </a:p>
        <a:p xmlns:a="http://schemas.openxmlformats.org/drawingml/2006/main">
          <a:r>
            <a:rPr lang="pt-BR" sz="1500" baseline="0"/>
            <a:t>2017: 27.631</a:t>
          </a:r>
        </a:p>
        <a:p xmlns:a="http://schemas.openxmlformats.org/drawingml/2006/main">
          <a:r>
            <a:rPr lang="pt-BR" sz="1500" baseline="0"/>
            <a:t>2018: 24.667</a:t>
          </a:r>
          <a:endParaRPr lang="pt-BR" sz="15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920ED-86F1-4D44-9973-951F06A423D1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94555-9592-4F40-A382-FEA82FE589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85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94555-9592-4F40-A382-FEA82FE589C8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890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94555-9592-4F40-A382-FEA82FE589C8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878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94555-9592-4F40-A382-FEA82FE589C8}" type="slidenum">
              <a:rPr lang="pt-BR" smtClean="0"/>
              <a:pPr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505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481BD-3754-43C1-8504-6B5C93CB659B}" type="datetimeFigureOut">
              <a:rPr lang="pt-BR" smtClean="0"/>
              <a:pPr/>
              <a:t>22/03/2019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7B2C2-4D5C-403E-9343-E0019E1552C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1.6%20Sexo%20e%20Faixa%20Et&#225;ria.pdf" TargetMode="External"/><Relationship Id="rId3" Type="http://schemas.openxmlformats.org/officeDocument/2006/relationships/hyperlink" Target="1.1%20Institui&#231;&#245;es.pdf" TargetMode="External"/><Relationship Id="rId7" Type="http://schemas.openxmlformats.org/officeDocument/2006/relationships/hyperlink" Target="1.5%20Cor%20e%20Renda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1.4%20Situa&#231;&#227;o%20de%20matr&#237;cula.pdf" TargetMode="External"/><Relationship Id="rId5" Type="http://schemas.openxmlformats.org/officeDocument/2006/relationships/hyperlink" Target="1.3%20Eixo%20e%20Subeixo.pdf" TargetMode="External"/><Relationship Id="rId4" Type="http://schemas.openxmlformats.org/officeDocument/2006/relationships/hyperlink" Target="1.2%20Tipo%20de%20Curso.pdf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2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8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taformanilopecanha.org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 descr="ifpa_novo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214290"/>
            <a:ext cx="1624157" cy="1967728"/>
          </a:xfrm>
          <a:prstGeom prst="rect">
            <a:avLst/>
          </a:prstGeom>
        </p:spPr>
      </p:pic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702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077"/>
            <a:ext cx="9144000" cy="26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5857892"/>
            <a:ext cx="3429024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Retenção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É quando o aluno </a:t>
            </a:r>
            <a:r>
              <a:rPr lang="pt-BR" dirty="0"/>
              <a:t>permanece matriculado por período superior ao tempo previsto para integralização do curso. </a:t>
            </a:r>
            <a:r>
              <a:rPr lang="pt-BR" dirty="0" smtClean="0"/>
              <a:t>O número de alunos retidos representa </a:t>
            </a:r>
            <a:r>
              <a:rPr lang="pt-BR" dirty="0"/>
              <a:t>o total de alunos de um dado ciclo de matrícula que estejam em situação ativo, concluinte ou integralizado fase escolar, que tenham mês de ocorrência posterior a data final prevista para o ciclo de matrícula, e que pertençam a um mesmo ciclo de matrícula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Retenção (Observação)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Retenção Escolar refere-se à subdivisão acadêmica de reprovação [em disciplina] ou trancamento. É muito importante que um aluno não seja trocado de ciclo de matrícula, a não ser que realize novo ingresso na instituição, normalmente em outro curso, por meio da previsão de conclusão com novo ciclo de matrícula. O aluno reprovado [em disciplina] ou que realizou trancamento e retornar para o mesmo curso, só que em nova turma, não deverá ter seu ciclo de matrícula trocado.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Concluinte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BR" dirty="0"/>
              <a:t>Concluinte é o aluno que integralizou todas as fases do curso, incluindo disciplinas, módulos ou créditos, estágio obrigatório, Trabalho de Conclusão de Curso (TCC), </a:t>
            </a:r>
            <a:r>
              <a:rPr lang="pt-BR" dirty="0" err="1"/>
              <a:t>etc</a:t>
            </a:r>
            <a:r>
              <a:rPr lang="pt-BR" dirty="0"/>
              <a:t> e está apto a colar grau. Alunos que concluíram apenas as disciplinas, módulos ou créditos, mas que não concluíram </a:t>
            </a:r>
            <a:r>
              <a:rPr lang="pt-BR" dirty="0" smtClean="0"/>
              <a:t>os componentes curriculares como estágio, </a:t>
            </a:r>
            <a:r>
              <a:rPr lang="pt-BR" dirty="0"/>
              <a:t>TCC, </a:t>
            </a:r>
            <a:r>
              <a:rPr lang="pt-BR" dirty="0" smtClean="0"/>
              <a:t>extensão e </a:t>
            </a:r>
            <a:r>
              <a:rPr lang="pt-BR" dirty="0" err="1" smtClean="0"/>
              <a:t>Enade</a:t>
            </a:r>
            <a:r>
              <a:rPr lang="pt-BR" dirty="0" smtClean="0"/>
              <a:t> tem </a:t>
            </a:r>
            <a:r>
              <a:rPr lang="pt-BR" dirty="0"/>
              <a:t>seu status no SISTEC mudado para o status “</a:t>
            </a:r>
            <a:r>
              <a:rPr lang="pt-BR" dirty="0" err="1" smtClean="0"/>
              <a:t>Integralizodo</a:t>
            </a:r>
            <a:r>
              <a:rPr lang="pt-BR" dirty="0" smtClean="0"/>
              <a:t> em Fase </a:t>
            </a:r>
            <a:r>
              <a:rPr lang="pt-BR" dirty="0"/>
              <a:t>Escolar</a:t>
            </a:r>
            <a:r>
              <a:rPr lang="pt-BR" dirty="0" smtClean="0"/>
              <a:t>”.</a:t>
            </a:r>
          </a:p>
          <a:p>
            <a:pPr algn="just"/>
            <a:r>
              <a:rPr lang="pt-BR" dirty="0" smtClean="0"/>
              <a:t>OBS: INDEPENDE DA EMISSÃO DO DIPLOMA OU CERTIFICADO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Integralizado em Fase Escolar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Alunos </a:t>
            </a:r>
            <a:r>
              <a:rPr lang="pt-BR" dirty="0"/>
              <a:t>que </a:t>
            </a:r>
            <a:r>
              <a:rPr lang="pt-BR" dirty="0" smtClean="0"/>
              <a:t>concluíram a carga horária  das unidades curriculares de um curso no ano de referência, mas não concluíram todos os componentes curriculares (Estágio, TCC, Extensão e </a:t>
            </a:r>
            <a:r>
              <a:rPr lang="pt-BR" dirty="0" err="1" smtClean="0"/>
              <a:t>Enade</a:t>
            </a:r>
            <a:r>
              <a:rPr lang="pt-BR" dirty="0" smtClean="0"/>
              <a:t>).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Reprovado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É o aluno que foi reprovado definitivamente, sem possibilidade de continuação. Não representa a situação acadêmica transitória do aluno que não foi promovido em disciplina, módulo, crédito, ano letivo etc. Isso ocorre, normalmente, em cursos de formação inicial e continuada, cujo resultado final do curso pode ser reprovado sem possibilidade de recebimento de certificado.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Evadido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É o aluno que não possui nenhuma possibilidade regulamentar de retorno ao curso no mesmo ciclo de matrícula, geralmente por faltas além de 25% e não trancamento de matrícula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Pelo regulamento didático-pedagógico, são os estudantes que não renovaram matrícula por mais de 1 (um) período letivo.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Outros Status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Desligado: É </a:t>
            </a:r>
            <a:r>
              <a:rPr lang="pt-BR" dirty="0"/>
              <a:t>o aluno que solicita o cancelamento de sua matrícula junto à secretaria da unidade escolar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Transferido Externo: O aluno é transferido de uma unidade para outra unidade de ensino.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ifpa_novo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4714884"/>
            <a:ext cx="1192127" cy="1444307"/>
          </a:xfrm>
          <a:prstGeom prst="rect">
            <a:avLst/>
          </a:prstGeom>
        </p:spPr>
      </p:pic>
      <p:sp>
        <p:nvSpPr>
          <p:cNvPr id="7" name="Espaço Reservado para Texto 4"/>
          <p:cNvSpPr txBox="1">
            <a:spLocks/>
          </p:cNvSpPr>
          <p:nvPr/>
        </p:nvSpPr>
        <p:spPr>
          <a:xfrm>
            <a:off x="714348" y="3212976"/>
            <a:ext cx="4286280" cy="40719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z="2600" dirty="0" smtClean="0">
                <a:hlinkClick r:id="rId3" action="ppaction://hlinkfile"/>
              </a:rPr>
              <a:t>1.1 Instituições.pdf</a:t>
            </a:r>
            <a:endParaRPr lang="pt-BR" sz="2600" dirty="0" smtClean="0"/>
          </a:p>
          <a:p>
            <a:r>
              <a:rPr lang="pt-BR" sz="2600" dirty="0" smtClean="0">
                <a:hlinkClick r:id="rId4" action="ppaction://hlinkfile"/>
              </a:rPr>
              <a:t>1.2 Tipo de Curso.pdf</a:t>
            </a:r>
            <a:endParaRPr lang="pt-BR" sz="2600" dirty="0" smtClean="0"/>
          </a:p>
          <a:p>
            <a:r>
              <a:rPr lang="pt-BR" sz="2600" dirty="0" smtClean="0">
                <a:hlinkClick r:id="rId5" action="ppaction://hlinkfile"/>
              </a:rPr>
              <a:t>1.3 Eixo e Subeixo.pdf</a:t>
            </a:r>
            <a:endParaRPr lang="pt-BR" sz="26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600" b="0" i="0" strike="noStrike" kern="1200" cap="none" normalizeH="0" baseline="0" noProof="0" dirty="0" smtClean="0">
                <a:ln>
                  <a:noFill/>
                </a:ln>
                <a:effectLst/>
                <a:uLnTx/>
                <a:uFillTx/>
                <a:hlinkClick r:id="rId6" action="ppaction://hlinkfile"/>
              </a:rPr>
              <a:t>1.4 Situação de matrícula.pdf</a:t>
            </a:r>
            <a:endParaRPr kumimoji="0" lang="pt-BR" sz="2600" b="0" i="0" strike="noStrike" kern="1200" cap="none" normalizeH="0" baseline="0" noProof="0" dirty="0" smtClean="0">
              <a:ln>
                <a:noFill/>
              </a:ln>
              <a:effectLst/>
              <a:uLnTx/>
              <a:uFillTx/>
            </a:endParaRPr>
          </a:p>
          <a:p>
            <a:pPr>
              <a:spcBef>
                <a:spcPct val="20000"/>
              </a:spcBef>
            </a:pPr>
            <a:r>
              <a:rPr lang="pt-BR" sz="2600" dirty="0" smtClean="0">
                <a:hlinkClick r:id="rId7" action="ppaction://hlinkfile"/>
              </a:rPr>
              <a:t>1.5 Cor e Renda.pdf</a:t>
            </a:r>
            <a:endParaRPr lang="pt-BR" sz="2600" dirty="0" smtClean="0"/>
          </a:p>
          <a:p>
            <a:pPr lvl="0">
              <a:spcBef>
                <a:spcPct val="20000"/>
              </a:spcBef>
            </a:pPr>
            <a:r>
              <a:rPr lang="pt-BR" sz="2600" dirty="0" smtClean="0">
                <a:hlinkClick r:id="rId8" action="ppaction://hlinkfile"/>
              </a:rPr>
              <a:t>1.6 Sexo e Faixa Etária.pdf</a:t>
            </a:r>
            <a:endParaRPr lang="pt-BR" sz="2600" dirty="0" smtClean="0"/>
          </a:p>
          <a:p>
            <a:pPr lvl="0">
              <a:spcBef>
                <a:spcPct val="20000"/>
              </a:spcBef>
            </a:pPr>
            <a:endParaRPr lang="pt-BR" sz="2600" dirty="0" smtClean="0"/>
          </a:p>
          <a:p>
            <a:pPr>
              <a:spcBef>
                <a:spcPct val="20000"/>
              </a:spcBef>
            </a:pPr>
            <a:endParaRPr lang="pt-BR" sz="2600" dirty="0" smtClean="0"/>
          </a:p>
          <a:p>
            <a:pPr lvl="0">
              <a:spcBef>
                <a:spcPct val="20000"/>
              </a:spcBef>
            </a:pPr>
            <a:endParaRPr lang="pt-BR" sz="2600" dirty="0" smtClean="0"/>
          </a:p>
          <a:p>
            <a:pPr>
              <a:spcBef>
                <a:spcPct val="20000"/>
              </a:spcBef>
            </a:pPr>
            <a:endParaRPr lang="pt-BR" sz="26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571472" y="4286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Apresentação dos Indicadores da Plataforma Nilo Peçanha</a:t>
            </a: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71472" y="4286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Apresentação dos Indicadores da Plataforma Nilo Peçanha</a:t>
            </a: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34888" y="1500174"/>
            <a:ext cx="8229600" cy="5357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Professor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TAE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Gastos Diretos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5.1 Atendimento Percentuais Leis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5.2 Relação Inscritos/Vagas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5.3 Taxa de Evasão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5.4  Eficiência Acadêmica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5.5  Titulação Docente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5.6 Matrículas por Professor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600" b="0" i="0" u="sng" strike="noStrike" kern="1200" cap="none" spc="0" normalizeH="0" baseline="0" noProof="0" dirty="0" smtClean="0">
                <a:ln>
                  <a:noFill/>
                </a:ln>
                <a:solidFill>
                  <a:srgbClr val="3909E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5.7 Gasto corrente por Matrícula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63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9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27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816"/>
            <a:ext cx="9144000" cy="688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004670556"/>
              </p:ext>
            </p:extLst>
          </p:nvPr>
        </p:nvGraphicFramePr>
        <p:xfrm>
          <a:off x="251520" y="1124744"/>
          <a:ext cx="864096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0" y="13833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1.1 Cursos, Matrículas, Matrículas E</a:t>
            </a:r>
            <a:r>
              <a:rPr lang="pt-BR" sz="2500" b="1" dirty="0" smtClean="0"/>
              <a:t>quivalentes, Ingressantes,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Concluintes, Vagas e Inscritos por Instituições e Unidade de Ensino</a:t>
            </a:r>
            <a:endParaRPr lang="pt-B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2114"/>
          </a:xfrm>
        </p:spPr>
        <p:txBody>
          <a:bodyPr>
            <a:noAutofit/>
          </a:bodyPr>
          <a:lstStyle/>
          <a:p>
            <a:pPr algn="l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300" b="1" dirty="0">
                <a:solidFill>
                  <a:prstClr val="black"/>
                </a:solidFill>
              </a:rPr>
              <a:t>1.1 Cursos, Matrículas, Matrículas Equivalentes, Ingressantes, </a:t>
            </a:r>
            <a:br>
              <a:rPr lang="pt-BR" sz="2300" b="1" dirty="0">
                <a:solidFill>
                  <a:prstClr val="black"/>
                </a:solidFill>
              </a:rPr>
            </a:br>
            <a:r>
              <a:rPr lang="pt-BR" sz="2300" b="1" dirty="0">
                <a:solidFill>
                  <a:prstClr val="black"/>
                </a:solidFill>
              </a:rPr>
              <a:t>Concluintes, Vagas e Inscritos por Instituições e Unidade de Ensino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6534581"/>
            <a:ext cx="4210050" cy="3600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8720"/>
            <a:ext cx="9144000" cy="567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1281909349"/>
              </p:ext>
            </p:extLst>
          </p:nvPr>
        </p:nvGraphicFramePr>
        <p:xfrm>
          <a:off x="179512" y="764704"/>
          <a:ext cx="871296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0" y="143634"/>
            <a:ext cx="74295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1.2 Matrículas por Tipo de curso  e Tipo de Oferta</a:t>
            </a:r>
            <a:endParaRPr lang="pt-BR" sz="25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2784"/>
            <a:ext cx="9144000" cy="2840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76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899193463"/>
              </p:ext>
            </p:extLst>
          </p:nvPr>
        </p:nvGraphicFramePr>
        <p:xfrm>
          <a:off x="395536" y="1628800"/>
          <a:ext cx="8582025" cy="4772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285721" y="285728"/>
            <a:ext cx="489640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1.3 - Por Eixo e </a:t>
            </a:r>
            <a:r>
              <a:rPr lang="pt-BR" sz="2500" dirty="0" err="1" smtClean="0"/>
              <a:t>Subeixo</a:t>
            </a:r>
            <a:r>
              <a:rPr lang="pt-BR" sz="2500" dirty="0" smtClean="0"/>
              <a:t> Tecnológico</a:t>
            </a:r>
            <a:endParaRPr lang="pt-BR" sz="2500" dirty="0"/>
          </a:p>
        </p:txBody>
      </p:sp>
      <p:cxnSp>
        <p:nvCxnSpPr>
          <p:cNvPr id="3" name="Conector reto 2"/>
          <p:cNvCxnSpPr/>
          <p:nvPr/>
        </p:nvCxnSpPr>
        <p:spPr>
          <a:xfrm flipV="1">
            <a:off x="4818899" y="4869160"/>
            <a:ext cx="977237" cy="10020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 flipV="1">
            <a:off x="2406631" y="4869160"/>
            <a:ext cx="941233" cy="9689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74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382943105"/>
              </p:ext>
            </p:extLst>
          </p:nvPr>
        </p:nvGraphicFramePr>
        <p:xfrm>
          <a:off x="214282" y="1176337"/>
          <a:ext cx="8643998" cy="4824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0" y="214290"/>
            <a:ext cx="635795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1.4- Por situação de matrícula e fluxo escolar</a:t>
            </a:r>
            <a:endParaRPr lang="pt-B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278609" y="6413666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0" y="71414"/>
            <a:ext cx="867544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1.4 Matrículas por situação de matrículas e fluxo escolar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(em fluxo e retidos)</a:t>
            </a: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0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1389703"/>
              </p:ext>
            </p:extLst>
          </p:nvPr>
        </p:nvGraphicFramePr>
        <p:xfrm>
          <a:off x="457200" y="1000108"/>
          <a:ext cx="8329642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79512" y="5013176"/>
            <a:ext cx="1500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Retidos até 365 dias do fim do ciclo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1.4.1. Taxa de Matrícula Continuada Regular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23527" y="3861048"/>
          <a:ext cx="8568954" cy="2736304"/>
        </p:xfrm>
        <a:graphic>
          <a:graphicData uri="http://schemas.openxmlformats.org/drawingml/2006/table">
            <a:tbl>
              <a:tblPr/>
              <a:tblGrid>
                <a:gridCol w="4212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2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5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MATRÍCULAS CONTINUADAS REGULARES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 Light"/>
                        </a:rPr>
                        <a:t>MATRÍCULAS ATENDIDAS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1713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SISTEC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número de estudantes que permaneceram com a matrícula ativa sem retenção de um período a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outro.</a:t>
                      </a: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matrículas com situação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Em Curso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ou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Integrado em Fase Escolar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sem retenção no período da análise.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1" u="none" strike="noStrike">
                          <a:solidFill>
                            <a:srgbClr val="000000"/>
                          </a:solidFill>
                          <a:latin typeface="Calibri Ligh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S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ISTEC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número de estudantes com matrícula ativa em um dado período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.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as matrículas que estiveram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Em Curso ou Integralizado em Fase Escolar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por pelo menos um dia no período analisado.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89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3528" y="1772816"/>
          <a:ext cx="8424936" cy="917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8" name="Equação" r:id="rId3" imgW="3848100" imgH="419100" progId="Equation.3">
                  <p:embed/>
                </p:oleObj>
              </mc:Choice>
              <mc:Fallback>
                <p:oleObj name="Equação" r:id="rId3" imgW="3848100" imgH="419100" progId="Equation.3">
                  <p:embed/>
                  <p:pic>
                    <p:nvPicPr>
                      <p:cNvPr id="0" name="Picture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72816"/>
                        <a:ext cx="8424936" cy="9175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292494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09E9"/>
                </a:solidFill>
              </a:rPr>
              <a:t>Este indicador mede o percentual de matrículas sem retenção que continuam ativas de um período a outro.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1.4.1. Taxa de Matrícula Continuada Regular 2017/2018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384054"/>
              </p:ext>
            </p:extLst>
          </p:nvPr>
        </p:nvGraphicFramePr>
        <p:xfrm>
          <a:off x="4644008" y="1214422"/>
          <a:ext cx="392909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317828" y="5520763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2.316 (10,31</a:t>
            </a:r>
            <a:r>
              <a:rPr lang="pt-BR" dirty="0"/>
              <a:t>%) alunos retidos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28596" y="6357958"/>
            <a:ext cx="432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Planilha de Extração do SISTEC, 2018.</a:t>
            </a:r>
            <a:endParaRPr lang="pt-BR" dirty="0"/>
          </a:p>
        </p:txBody>
      </p:sp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80452"/>
              </p:ext>
            </p:extLst>
          </p:nvPr>
        </p:nvGraphicFramePr>
        <p:xfrm>
          <a:off x="282870" y="1124744"/>
          <a:ext cx="392909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-108582" y="5528751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2.141 (7,01%) alunos retidos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143504" y="6357958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pt-BR" dirty="0" smtClean="0"/>
              <a:t>Cronograma</a:t>
            </a:r>
            <a:endParaRPr lang="pt-BR" dirty="0"/>
          </a:p>
        </p:txBody>
      </p:sp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3000396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846" y="5681684"/>
            <a:ext cx="3000396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341976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909763" y="1366838"/>
          <a:ext cx="5040312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09" name="Equação" r:id="rId3" imgW="2159000" imgH="393700" progId="Equation.3">
                  <p:embed/>
                </p:oleObj>
              </mc:Choice>
              <mc:Fallback>
                <p:oleObj name="Equação" r:id="rId3" imgW="2159000" imgH="393700" progId="Equation.3">
                  <p:embed/>
                  <p:pic>
                    <p:nvPicPr>
                      <p:cNvPr id="0" name="Picture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1366838"/>
                        <a:ext cx="5040312" cy="919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42876" y="3643314"/>
          <a:ext cx="8929718" cy="2928958"/>
        </p:xfrm>
        <a:graphic>
          <a:graphicData uri="http://schemas.openxmlformats.org/drawingml/2006/table">
            <a:tbl>
              <a:tblPr/>
              <a:tblGrid>
                <a:gridCol w="4389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7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RETIDOS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MATRÍCULAS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517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número de estudantes com matrícula ativa mas que não concluíram o curso no prazo previsto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.</a:t>
                      </a: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as matrículas que permaneceram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Em Curso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após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a Previsão de Fim do Ciclo de Matrícula.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aluno que esteve com sua matrícula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ativa em pelo menos um dia no ano de referência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.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as matrículas que estiveram </a:t>
                      </a:r>
                      <a:r>
                        <a:rPr lang="pt-BR" sz="1800" b="0" i="1" u="none" strike="noStrike" dirty="0">
                          <a:solidFill>
                            <a:srgbClr val="FF0000"/>
                          </a:solidFill>
                          <a:latin typeface="Calibri Light"/>
                        </a:rPr>
                        <a:t>Em Curso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por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pelo menos um dia no período analisado.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14282" y="2428868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3909E9"/>
                </a:solidFill>
              </a:rPr>
              <a:t>Este indicador corresponde aos alunos que permaneceram matriculados por período superior ao tempo previsto para integralização de um curso.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1.4.2  Taxa de Retenção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786742" cy="85725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 1.4.2 Taxa de Retenção 2017 / 2018 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431964"/>
              </p:ext>
            </p:extLst>
          </p:nvPr>
        </p:nvGraphicFramePr>
        <p:xfrm>
          <a:off x="4566247" y="1628800"/>
          <a:ext cx="3900486" cy="3625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85720" y="6215082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Planilha de Extração do SISTEC, 2018.</a:t>
            </a:r>
            <a:endParaRPr lang="pt-BR" dirty="0"/>
          </a:p>
        </p:txBody>
      </p:sp>
      <p:grpSp>
        <p:nvGrpSpPr>
          <p:cNvPr id="3" name="Grupo 8"/>
          <p:cNvGrpSpPr/>
          <p:nvPr/>
        </p:nvGrpSpPr>
        <p:grpSpPr>
          <a:xfrm>
            <a:off x="539552" y="1628800"/>
            <a:ext cx="3625856" cy="3625856"/>
            <a:chOff x="137314" y="0"/>
            <a:chExt cx="3625856" cy="3625856"/>
          </a:xfrm>
        </p:grpSpPr>
        <p:sp>
          <p:nvSpPr>
            <p:cNvPr id="13" name="Elipse 12"/>
            <p:cNvSpPr/>
            <p:nvPr/>
          </p:nvSpPr>
          <p:spPr>
            <a:xfrm>
              <a:off x="137314" y="0"/>
              <a:ext cx="3625856" cy="362585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e 4"/>
            <p:cNvSpPr/>
            <p:nvPr/>
          </p:nvSpPr>
          <p:spPr>
            <a:xfrm>
              <a:off x="927017" y="271939"/>
              <a:ext cx="2139255" cy="6163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 smtClean="0"/>
                <a:t>Matrículas</a:t>
              </a:r>
              <a:endParaRPr lang="pt-BR" sz="20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 smtClean="0"/>
                <a:t>(30.537 </a:t>
              </a:r>
              <a:r>
                <a:rPr lang="pt-BR" sz="2000" kern="1200" dirty="0"/>
                <a:t>-&gt; 100%)</a:t>
              </a:r>
            </a:p>
          </p:txBody>
        </p:sp>
      </p:grpSp>
      <p:grpSp>
        <p:nvGrpSpPr>
          <p:cNvPr id="6" name="Grupo 9"/>
          <p:cNvGrpSpPr/>
          <p:nvPr/>
        </p:nvGrpSpPr>
        <p:grpSpPr>
          <a:xfrm>
            <a:off x="1194223" y="3013687"/>
            <a:ext cx="2316514" cy="2240969"/>
            <a:chOff x="791985" y="1145675"/>
            <a:chExt cx="2316514" cy="2240969"/>
          </a:xfrm>
        </p:grpSpPr>
        <p:sp>
          <p:nvSpPr>
            <p:cNvPr id="11" name="Elipse 10"/>
            <p:cNvSpPr/>
            <p:nvPr/>
          </p:nvSpPr>
          <p:spPr>
            <a:xfrm>
              <a:off x="791985" y="1145675"/>
              <a:ext cx="2316514" cy="224096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ipse 6"/>
            <p:cNvSpPr/>
            <p:nvPr/>
          </p:nvSpPr>
          <p:spPr>
            <a:xfrm>
              <a:off x="1131231" y="1705918"/>
              <a:ext cx="1638023" cy="11204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/>
                <a:t>Retidos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 smtClean="0"/>
                <a:t>(2.141 </a:t>
              </a:r>
              <a:r>
                <a:rPr lang="pt-BR" sz="2400" kern="1200" dirty="0"/>
                <a:t>-&gt; </a:t>
              </a:r>
              <a:r>
                <a:rPr lang="pt-BR" sz="2400" kern="1200" dirty="0" smtClean="0"/>
                <a:t>7,01%) </a:t>
              </a:r>
              <a:endParaRPr lang="pt-BR" sz="2400" kern="1200" dirty="0"/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5143504" y="6211669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58143"/>
              </p:ext>
            </p:extLst>
          </p:nvPr>
        </p:nvGraphicFramePr>
        <p:xfrm>
          <a:off x="1043608" y="188640"/>
          <a:ext cx="6518529" cy="6501208"/>
        </p:xfrm>
        <a:graphic>
          <a:graphicData uri="http://schemas.openxmlformats.org/drawingml/2006/table">
            <a:tbl>
              <a:tblPr/>
              <a:tblGrid>
                <a:gridCol w="2514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5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pt-BR" b="1" dirty="0" smtClean="0"/>
                        <a:t>Taxa de Retenção</a:t>
                      </a:r>
                      <a:endParaRPr lang="pt-BR" b="1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pt-BR" sz="16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723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 2017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Qtd</a:t>
                      </a:r>
                      <a:endParaRPr lang="pt-BR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Qtd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0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2,18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2,71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AVANÇADO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5,66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8,23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9,34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10,65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0,20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1,99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4,52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12,57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18,62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8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CONCEIÇÃO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17,91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19,63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13,44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13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INDUSTRIAL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2,33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1,30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15,86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0,94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3,91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11,36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1,93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4,66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12,32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22,47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7,01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10,31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2.141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2.316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346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1.4.3  Taxa de Conclusão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23527" y="3500438"/>
          <a:ext cx="8568954" cy="3096914"/>
        </p:xfrm>
        <a:graphic>
          <a:graphicData uri="http://schemas.openxmlformats.org/drawingml/2006/table">
            <a:tbl>
              <a:tblPr/>
              <a:tblGrid>
                <a:gridCol w="4212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2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2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CONCLUINTES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MATRÍCULAS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768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</a:t>
                      </a:r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:</a:t>
                      </a:r>
                      <a:r>
                        <a:rPr lang="pt-BR" sz="1800" b="1" i="1" u="none" strike="noStrike" baseline="0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somatória dos alunos </a:t>
                      </a:r>
                      <a:r>
                        <a:rPr lang="pt-BR" sz="1800" b="0" i="0" u="none" strike="noStrike" dirty="0" smtClean="0">
                          <a:solidFill>
                            <a:srgbClr val="FF0000"/>
                          </a:solidFill>
                          <a:latin typeface="Calibri Light"/>
                        </a:rPr>
                        <a:t>Formados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com os </a:t>
                      </a:r>
                      <a:r>
                        <a:rPr lang="pt-BR" sz="1800" b="0" i="0" u="none" strike="noStrike" dirty="0" smtClean="0">
                          <a:solidFill>
                            <a:srgbClr val="FF0000"/>
                          </a:solidFill>
                          <a:latin typeface="Calibri Light"/>
                        </a:rPr>
                        <a:t>Integralizados em fase escolar 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Calibri Light"/>
                        </a:rPr>
                        <a:t>no ano de referência</a:t>
                      </a:r>
                      <a:r>
                        <a:rPr lang="pt-BR" sz="1800" b="0" i="0" u="none" strike="noStrike" dirty="0" smtClean="0">
                          <a:solidFill>
                            <a:srgbClr val="FF0000"/>
                          </a:solidFill>
                          <a:latin typeface="Calibri Light"/>
                        </a:rPr>
                        <a:t>.</a:t>
                      </a: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matrículas que tiveram alteração de status para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Concluído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e Integralizado no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período da análise.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1" u="none" strike="noStrike">
                          <a:solidFill>
                            <a:srgbClr val="000000"/>
                          </a:solidFill>
                          <a:latin typeface="Calibri Ligh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aluno que esteve com sua matrícula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ativa em pelo menos um dia no ano de referência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.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as matrículas que estiveram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Em Curso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por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pelo menos um dia no período analisado.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072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285875" y="1412875"/>
          <a:ext cx="6180138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1" name="Equação" r:id="rId3" imgW="2260600" imgH="393700" progId="Equation.3">
                  <p:embed/>
                </p:oleObj>
              </mc:Choice>
              <mc:Fallback>
                <p:oleObj name="Equação" r:id="rId3" imgW="2260600" imgH="393700" progId="Equation.3">
                  <p:embed/>
                  <p:pic>
                    <p:nvPicPr>
                      <p:cNvPr id="0" name="Picture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1412875"/>
                        <a:ext cx="6180138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278605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3909E9"/>
                </a:solidFill>
              </a:rPr>
              <a:t>Este indicador mede a capacidade de alcançar êxito escolar.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Taxa de Conclusão 2017/2018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822836"/>
              </p:ext>
            </p:extLst>
          </p:nvPr>
        </p:nvGraphicFramePr>
        <p:xfrm>
          <a:off x="4697097" y="1627586"/>
          <a:ext cx="3971924" cy="4054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28596" y="6357958"/>
            <a:ext cx="432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Planilha de Extração do SISTEC, 2018.</a:t>
            </a:r>
            <a:endParaRPr lang="pt-BR" dirty="0"/>
          </a:p>
        </p:txBody>
      </p:sp>
      <p:grpSp>
        <p:nvGrpSpPr>
          <p:cNvPr id="3" name="Grupo 14"/>
          <p:cNvGrpSpPr/>
          <p:nvPr/>
        </p:nvGrpSpPr>
        <p:grpSpPr>
          <a:xfrm>
            <a:off x="428596" y="1710147"/>
            <a:ext cx="3971924" cy="3971924"/>
            <a:chOff x="0" y="41280"/>
            <a:chExt cx="3971924" cy="3971924"/>
          </a:xfrm>
        </p:grpSpPr>
        <p:sp>
          <p:nvSpPr>
            <p:cNvPr id="19" name="Elipse 18"/>
            <p:cNvSpPr/>
            <p:nvPr/>
          </p:nvSpPr>
          <p:spPr>
            <a:xfrm>
              <a:off x="0" y="41280"/>
              <a:ext cx="3971924" cy="3971924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Elipse 4"/>
            <p:cNvSpPr/>
            <p:nvPr/>
          </p:nvSpPr>
          <p:spPr>
            <a:xfrm>
              <a:off x="871893" y="339174"/>
              <a:ext cx="2342817" cy="675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/>
                <a:t>Matrículas Atendidas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(30.537 </a:t>
              </a:r>
              <a:r>
                <a:rPr lang="pt-BR" sz="2200" kern="1200" dirty="0"/>
                <a:t>-&gt; 100%)</a:t>
              </a:r>
            </a:p>
          </p:txBody>
        </p:sp>
      </p:grpSp>
      <p:grpSp>
        <p:nvGrpSpPr>
          <p:cNvPr id="5" name="Grupo 15"/>
          <p:cNvGrpSpPr/>
          <p:nvPr/>
        </p:nvGrpSpPr>
        <p:grpSpPr>
          <a:xfrm>
            <a:off x="1328686" y="3555324"/>
            <a:ext cx="2171746" cy="2107384"/>
            <a:chOff x="1170952" y="1708902"/>
            <a:chExt cx="1630018" cy="1629660"/>
          </a:xfrm>
        </p:grpSpPr>
        <p:sp>
          <p:nvSpPr>
            <p:cNvPr id="17" name="Elipse 16"/>
            <p:cNvSpPr/>
            <p:nvPr/>
          </p:nvSpPr>
          <p:spPr>
            <a:xfrm>
              <a:off x="1170952" y="1708902"/>
              <a:ext cx="1630018" cy="162966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Elipse 6"/>
            <p:cNvSpPr/>
            <p:nvPr/>
          </p:nvSpPr>
          <p:spPr>
            <a:xfrm>
              <a:off x="1409663" y="2116317"/>
              <a:ext cx="1152596" cy="8148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kern="1200" dirty="0" smtClean="0"/>
                <a:t>Concluídos</a:t>
              </a:r>
              <a:endParaRPr lang="pt-BR" sz="2200" b="1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kern="1200" dirty="0"/>
                <a:t>(</a:t>
              </a:r>
              <a:r>
                <a:rPr lang="pt-BR" sz="2200" b="1" kern="1200" dirty="0" smtClean="0"/>
                <a:t>4.350 </a:t>
              </a:r>
              <a:r>
                <a:rPr lang="pt-BR" sz="2200" b="1" kern="1200" dirty="0"/>
                <a:t>-&gt; </a:t>
              </a:r>
              <a:r>
                <a:rPr lang="pt-BR" sz="2200" b="1" kern="1200" dirty="0" smtClean="0"/>
                <a:t>14,25%) </a:t>
              </a:r>
              <a:endParaRPr lang="pt-BR" sz="2200" b="1" kern="1200" dirty="0"/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4929190" y="6345816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168615"/>
              </p:ext>
            </p:extLst>
          </p:nvPr>
        </p:nvGraphicFramePr>
        <p:xfrm>
          <a:off x="251520" y="332656"/>
          <a:ext cx="8676487" cy="6330239"/>
        </p:xfrm>
        <a:graphic>
          <a:graphicData uri="http://schemas.openxmlformats.org/drawingml/2006/table">
            <a:tbl>
              <a:tblPr/>
              <a:tblGrid>
                <a:gridCol w="172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3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914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Taxa de Conclusão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4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Concl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 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Concl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 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Integ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 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Integ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 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10,77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30,15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94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37,78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32,34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25,19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34,58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AVAN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18,26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16,32</a:t>
                      </a: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22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8,36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21,99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118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1.300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15,55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14,16</a:t>
                      </a: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194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40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26,24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21,57</a:t>
                      </a: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35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17,45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38,13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43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22,39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13,78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 smtClean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CONC.DO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11,52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11,67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23,04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20,47</a:t>
                      </a: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50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IND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24,92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4,21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18,51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22,83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16,42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57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10,16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27,83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29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11,03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5,25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19,89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18,34</a:t>
                      </a: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122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16,08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5,41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6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14,25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19,72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3.786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3.806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625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4.350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4.431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06" y="3429001"/>
          <a:ext cx="9072593" cy="3429023"/>
        </p:xfrm>
        <a:graphic>
          <a:graphicData uri="http://schemas.openxmlformats.org/drawingml/2006/table">
            <a:tbl>
              <a:tblPr/>
              <a:tblGrid>
                <a:gridCol w="1352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92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75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09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82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61863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Renda Familiar</a:t>
                      </a:r>
                    </a:p>
                  </a:txBody>
                  <a:tcPr marL="6814" marR="6814" marT="681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Amarela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Branca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Indígena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Parda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Preta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Não Declarada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0&lt;RFP&lt;=0,5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1859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6141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5469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930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0,5&lt;RFP&lt;=1,0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754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477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3687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2998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1,0&lt;RFP&lt;=1,5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405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3179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2453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543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374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1,5&lt;RFP&lt;=2,5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1283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974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155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2,5&lt;RFP&lt;=3,5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552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RFP&gt;3,5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863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Não Declarada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3473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2716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464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2712</a:t>
                      </a:r>
                    </a:p>
                  </a:txBody>
                  <a:tcPr marL="6814" marR="6814" marT="68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1341</a:t>
                      </a:r>
                    </a:p>
                  </a:txBody>
                  <a:tcPr marL="6814" marR="6814" marT="681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0"/>
            <a:ext cx="638309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500" b="1" dirty="0" smtClean="0"/>
              <a:t>1.5- Cor / raça e Renda familiar dos estudantes</a:t>
            </a:r>
            <a:endParaRPr lang="pt-BR" sz="2500" b="1" dirty="0"/>
          </a:p>
        </p:txBody>
      </p:sp>
      <p:pic>
        <p:nvPicPr>
          <p:cNvPr id="328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7054"/>
            <a:ext cx="9144000" cy="30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16"/>
            <a:ext cx="9180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714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28498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63" y="3429000"/>
            <a:ext cx="9144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027581839"/>
              </p:ext>
            </p:extLst>
          </p:nvPr>
        </p:nvGraphicFramePr>
        <p:xfrm>
          <a:off x="0" y="3717032"/>
          <a:ext cx="9144000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38835" y="0"/>
            <a:ext cx="710534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 smtClean="0"/>
              <a:t>2.1 - Professores por Regime de trabalho e Titulação</a:t>
            </a:r>
            <a:endParaRPr lang="pt-BR" sz="25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35935"/>
              </p:ext>
            </p:extLst>
          </p:nvPr>
        </p:nvGraphicFramePr>
        <p:xfrm>
          <a:off x="1835696" y="1124744"/>
          <a:ext cx="56166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Responsáveis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A PNP é alimentada pela Revalide. </a:t>
            </a:r>
          </a:p>
          <a:p>
            <a:pPr>
              <a:buNone/>
            </a:pPr>
            <a:r>
              <a:rPr lang="pt-BR" dirty="0" smtClean="0"/>
              <a:t>Quem faz parte da Revalide?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Registro acadêmico local (RA) </a:t>
            </a:r>
            <a:r>
              <a:rPr lang="pt-BR" dirty="0" smtClean="0"/>
              <a:t>de cada unidade de ensino;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Diretores</a:t>
            </a:r>
            <a:r>
              <a:rPr lang="pt-BR" dirty="0" smtClean="0"/>
              <a:t>;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Pesquisadores institucionais</a:t>
            </a:r>
            <a:r>
              <a:rPr lang="pt-BR" dirty="0" smtClean="0"/>
              <a:t>;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Dirigentes</a:t>
            </a:r>
            <a:r>
              <a:rPr lang="pt-BR" dirty="0" smtClean="0"/>
              <a:t> (reitor ou diretor);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Diretoria </a:t>
            </a:r>
            <a:r>
              <a:rPr lang="pt-BR" dirty="0" smtClean="0"/>
              <a:t>de Desenvolvimento da Rede Federal da SETEC.</a:t>
            </a:r>
          </a:p>
          <a:p>
            <a:r>
              <a:rPr lang="pt-BR" dirty="0" smtClean="0">
                <a:solidFill>
                  <a:srgbClr val="3909E9"/>
                </a:solidFill>
              </a:rPr>
              <a:t>Professores e Coordenadores (SIGAA)</a:t>
            </a:r>
            <a:endParaRPr lang="pt-BR" dirty="0">
              <a:solidFill>
                <a:srgbClr val="3909E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676718"/>
              </p:ext>
            </p:extLst>
          </p:nvPr>
        </p:nvGraphicFramePr>
        <p:xfrm>
          <a:off x="179513" y="3573016"/>
          <a:ext cx="7920880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5521"/>
            <a:ext cx="868468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/>
              <a:t>3.1 - Técnicos </a:t>
            </a:r>
            <a:r>
              <a:rPr lang="pt-BR" sz="2500" dirty="0" smtClean="0"/>
              <a:t>Administrativos – Por Nível de Carreira e Titulação</a:t>
            </a:r>
            <a:endParaRPr lang="pt-BR" sz="25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7377304"/>
              </p:ext>
            </p:extLst>
          </p:nvPr>
        </p:nvGraphicFramePr>
        <p:xfrm>
          <a:off x="2699792" y="662595"/>
          <a:ext cx="5832648" cy="2550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05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0688"/>
            <a:ext cx="9144000" cy="576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233372"/>
              </p:ext>
            </p:extLst>
          </p:nvPr>
        </p:nvGraphicFramePr>
        <p:xfrm>
          <a:off x="323528" y="2276872"/>
          <a:ext cx="8640959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251520" y="188640"/>
            <a:ext cx="258045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/>
              <a:t>4.1 - Gastos Totais</a:t>
            </a:r>
          </a:p>
        </p:txBody>
      </p:sp>
    </p:spTree>
    <p:extLst>
      <p:ext uri="{BB962C8B-B14F-4D97-AF65-F5344CB8AC3E}">
        <p14:creationId xmlns:p14="http://schemas.microsoft.com/office/powerpoint/2010/main" val="1896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8520" y="22847"/>
            <a:ext cx="8686800" cy="693290"/>
          </a:xfrm>
        </p:spPr>
        <p:txBody>
          <a:bodyPr>
            <a:normAutofit/>
          </a:bodyPr>
          <a:lstStyle/>
          <a:p>
            <a:pPr fontAlgn="b"/>
            <a:r>
              <a:rPr lang="pt-BR" sz="2400" b="1" dirty="0"/>
              <a:t>5.1 Atendimento aos Percentuais da Lei 11.892 (</a:t>
            </a:r>
            <a:r>
              <a:rPr lang="pt-BR" sz="2400" b="1" dirty="0" err="1"/>
              <a:t>Matr</a:t>
            </a:r>
            <a:r>
              <a:rPr lang="pt-BR" sz="2400" b="1" dirty="0"/>
              <a:t>. </a:t>
            </a:r>
            <a:r>
              <a:rPr lang="pt-BR" sz="2400" b="1" dirty="0" err="1"/>
              <a:t>Equival</a:t>
            </a:r>
            <a:r>
              <a:rPr lang="pt-BR" sz="2400" b="1" dirty="0"/>
              <a:t>.)</a:t>
            </a:r>
            <a:endParaRPr lang="pt-BR" sz="2400" b="1" dirty="0">
              <a:solidFill>
                <a:srgbClr val="000000"/>
              </a:solidFill>
            </a:endParaRPr>
          </a:p>
        </p:txBody>
      </p:sp>
      <p:pic>
        <p:nvPicPr>
          <p:cNvPr id="31539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09" y="716137"/>
            <a:ext cx="9144000" cy="300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" y="3645024"/>
            <a:ext cx="9144000" cy="2903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28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424514"/>
            <a:ext cx="9144000" cy="443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64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968700"/>
              </p:ext>
            </p:extLst>
          </p:nvPr>
        </p:nvGraphicFramePr>
        <p:xfrm>
          <a:off x="142844" y="148131"/>
          <a:ext cx="8929750" cy="6621715"/>
        </p:xfrm>
        <a:graphic>
          <a:graphicData uri="http://schemas.openxmlformats.org/drawingml/2006/table">
            <a:tbl>
              <a:tblPr/>
              <a:tblGrid>
                <a:gridCol w="2626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41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519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800" b="1" dirty="0" smtClean="0"/>
                        <a:t>5.1 Atendimento aos Percentuais da Lei 11.892 (</a:t>
                      </a:r>
                      <a:r>
                        <a:rPr lang="pt-BR" sz="1800" b="1" dirty="0" err="1" smtClean="0"/>
                        <a:t>Matr</a:t>
                      </a:r>
                      <a:r>
                        <a:rPr lang="pt-BR" sz="1800" b="1" dirty="0" smtClean="0"/>
                        <a:t>. </a:t>
                      </a:r>
                      <a:r>
                        <a:rPr lang="pt-BR" sz="1800" b="1" dirty="0" err="1" smtClean="0"/>
                        <a:t>Equival</a:t>
                      </a:r>
                      <a:r>
                        <a:rPr lang="pt-BR" sz="1800" b="1" dirty="0" smtClean="0"/>
                        <a:t>.)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905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Matrículas Equiv.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Técnicos (50%)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Formação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Professores  (20%)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Proeja 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(10%)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 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2.497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2.098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86,8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86,0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548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558,6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74,0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80,5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6,7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395,7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93,9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94,8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AVANÇADO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504,2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95,6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93,6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1.583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6.774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65,5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63,8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1.624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56,3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573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906,1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79,4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90,7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482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649,5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79,0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79,3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5,4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2.398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1.888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67,6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54,9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 CONC. DO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932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1.268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61,9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60,5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612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795,3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74,1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65,7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 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INDUS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1.083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975,8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88,1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92,0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 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756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1.173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60,4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55,4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3,5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14,5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462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583,9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CAMPUS  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758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699,1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50,4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68,7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2,5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CAMPUS  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720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89,2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80,7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1.025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1.319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98,8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85,9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pt-BR" sz="16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1.749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1.752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75,9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74,0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27.631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24.667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71,6%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71,1%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11,8%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1,7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1,9%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3672"/>
            <a:ext cx="9144000" cy="37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2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2523"/>
            <a:ext cx="9144000" cy="285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01008"/>
            <a:ext cx="9144000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79512" y="116632"/>
            <a:ext cx="484062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/>
              <a:t>5.2 - Relação de Inscritos por Vagas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0660677"/>
              </p:ext>
            </p:extLst>
          </p:nvPr>
        </p:nvGraphicFramePr>
        <p:xfrm>
          <a:off x="5148064" y="279703"/>
          <a:ext cx="4067944" cy="2429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161549"/>
              </p:ext>
            </p:extLst>
          </p:nvPr>
        </p:nvGraphicFramePr>
        <p:xfrm>
          <a:off x="193049" y="2060848"/>
          <a:ext cx="8136904" cy="463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5947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151832"/>
              </p:ext>
            </p:extLst>
          </p:nvPr>
        </p:nvGraphicFramePr>
        <p:xfrm>
          <a:off x="142845" y="148131"/>
          <a:ext cx="8786875" cy="6403110"/>
        </p:xfrm>
        <a:graphic>
          <a:graphicData uri="http://schemas.openxmlformats.org/drawingml/2006/table">
            <a:tbl>
              <a:tblPr/>
              <a:tblGrid>
                <a:gridCol w="1597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0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7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519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t-BR" sz="1800" b="1" dirty="0" smtClean="0"/>
                        <a:t>5.2 Relação</a:t>
                      </a:r>
                      <a:r>
                        <a:rPr lang="pt-BR" sz="1800" b="1" baseline="0" dirty="0" smtClean="0"/>
                        <a:t> de Inscritos por Vagas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905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Vagas 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Vagas 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Inscritos 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Inscritos 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8,44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8,48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861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3.720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7.302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1,19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2,73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664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464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791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1.268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6,91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1.293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AVAN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1,17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2,46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372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21,26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20,07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2.056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2.070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43.703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41.547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17,65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532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9.046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7.959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4,95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3,59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591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2.928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1.228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1,88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3,72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993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819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4,65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4,60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633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2.945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2.011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CONC. DO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10,93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8,50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380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331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4.152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2.813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9,04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4,00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260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3.616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1.040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INDUS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2,68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3,79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669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252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1.793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954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4,16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446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674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1.413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462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4,45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1,71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895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480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1,75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2,18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18,03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12,00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242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3.787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2.904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7,82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3,46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625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2.190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2.164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12,54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12,92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355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6.784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4.587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9,78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9,91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9.074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8.149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88.719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80.767</a:t>
                      </a:r>
                      <a:endParaRPr lang="pt-BR" sz="1600" b="1" i="0" u="none" strike="noStrike" kern="1200" dirty="0">
                        <a:solidFill>
                          <a:srgbClr val="FF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Ciclo de Matrícula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Envolve </a:t>
            </a:r>
            <a:r>
              <a:rPr lang="pt-BR" dirty="0"/>
              <a:t>a oferta de um curso com uma carga horária definida, com a mesma data de início e de previsão de término, visando englobar um conjunto de matrículas de alunos no </a:t>
            </a:r>
            <a:r>
              <a:rPr lang="pt-BR" dirty="0" err="1"/>
              <a:t>Sistec</a:t>
            </a:r>
            <a:r>
              <a:rPr lang="pt-BR" dirty="0"/>
              <a:t>, para a obtenção de uma mesma certificação ou diploma.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5.3 Taxa de Evasão por Matrícula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23527" y="3643314"/>
          <a:ext cx="8568954" cy="3101205"/>
        </p:xfrm>
        <a:graphic>
          <a:graphicData uri="http://schemas.openxmlformats.org/drawingml/2006/table">
            <a:tbl>
              <a:tblPr/>
              <a:tblGrid>
                <a:gridCol w="4212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2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8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EVADIDOS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MATRÍCULAS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30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Alunos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que perderam o vínculo com a IES antes da conclusão do curso.</a:t>
                      </a:r>
                      <a:endParaRPr lang="pt-BR" sz="1800" b="0" i="0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matrículas que tiveram alteração de status para </a:t>
                      </a:r>
                      <a:r>
                        <a:rPr lang="pt-BR" sz="1800" b="0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Abandono, Cancelado, Desligado, Reprovado e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Transferido Externo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no período da análise.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1" u="none" strike="noStrike">
                          <a:solidFill>
                            <a:srgbClr val="000000"/>
                          </a:solidFill>
                          <a:latin typeface="Calibri Ligh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Fonte: </a:t>
                      </a:r>
                      <a:r>
                        <a:rPr lang="pt-BR" sz="1800" b="0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PNP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Definição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: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aluno que esteve com sua matrícula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 ativa em pelo menos um dia no ano de referência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.</a:t>
                      </a:r>
                      <a:endParaRPr lang="pt-BR" sz="1800" b="1" i="1" u="none" strike="noStrike" dirty="0" smtClean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algn="just" fontAlgn="ctr"/>
                      <a:r>
                        <a:rPr lang="pt-BR" sz="1800" b="1" i="1" u="none" strike="noStrike" dirty="0" smtClean="0">
                          <a:solidFill>
                            <a:srgbClr val="000000"/>
                          </a:solidFill>
                          <a:latin typeface="Calibri Light"/>
                        </a:rPr>
                        <a:t>Registros </a:t>
                      </a:r>
                      <a:r>
                        <a:rPr lang="pt-BR" sz="1800" b="1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Considerados: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Todas as matrículas que estiveram </a:t>
                      </a:r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Em Curso ou Integralizado em Fase Escolar 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por pelo menos um dia no período analisado.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86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736725" y="1500174"/>
          <a:ext cx="5543550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34" name="Equação" r:id="rId3" imgW="2171700" imgH="393700" progId="Equation.3">
                  <p:embed/>
                </p:oleObj>
              </mc:Choice>
              <mc:Fallback>
                <p:oleObj name="Equação" r:id="rId3" imgW="2171700" imgH="393700" progId="Equation.3">
                  <p:embed/>
                  <p:pic>
                    <p:nvPicPr>
                      <p:cNvPr id="0" name="Picture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6725" y="1500174"/>
                        <a:ext cx="5543550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285749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09E9"/>
                </a:solidFill>
              </a:rPr>
              <a:t>Este indicador mede o percentual de evasão da instituição.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5.3 Taxa de Evasão por Matrículas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998010"/>
              </p:ext>
            </p:extLst>
          </p:nvPr>
        </p:nvGraphicFramePr>
        <p:xfrm>
          <a:off x="4427984" y="1623870"/>
          <a:ext cx="5143536" cy="415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28596" y="6357958"/>
            <a:ext cx="432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Planilha de Extração do SISTEC, 2018.</a:t>
            </a:r>
            <a:endParaRPr lang="pt-BR" dirty="0"/>
          </a:p>
        </p:txBody>
      </p:sp>
      <p:grpSp>
        <p:nvGrpSpPr>
          <p:cNvPr id="3" name="Grupo 4"/>
          <p:cNvGrpSpPr/>
          <p:nvPr/>
        </p:nvGrpSpPr>
        <p:grpSpPr>
          <a:xfrm>
            <a:off x="411579" y="1808957"/>
            <a:ext cx="4000528" cy="4168772"/>
            <a:chOff x="1851818" y="0"/>
            <a:chExt cx="4525963" cy="4525963"/>
          </a:xfrm>
        </p:grpSpPr>
        <p:sp>
          <p:nvSpPr>
            <p:cNvPr id="10" name="Elipse 9"/>
            <p:cNvSpPr/>
            <p:nvPr/>
          </p:nvSpPr>
          <p:spPr>
            <a:xfrm>
              <a:off x="1851818" y="0"/>
              <a:ext cx="4525963" cy="4525963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Elipse 4"/>
            <p:cNvSpPr/>
            <p:nvPr/>
          </p:nvSpPr>
          <p:spPr>
            <a:xfrm>
              <a:off x="2745484" y="264392"/>
              <a:ext cx="2767848" cy="769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Matrículas</a:t>
              </a:r>
              <a:endParaRPr lang="pt-BR" kern="1200" dirty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(30.537 </a:t>
              </a:r>
              <a:r>
                <a:rPr lang="pt-BR" kern="1200" dirty="0"/>
                <a:t>-&gt; 100%)</a:t>
              </a:r>
            </a:p>
          </p:txBody>
        </p:sp>
      </p:grpSp>
      <p:grpSp>
        <p:nvGrpSpPr>
          <p:cNvPr id="5" name="Grupo 6"/>
          <p:cNvGrpSpPr/>
          <p:nvPr/>
        </p:nvGrpSpPr>
        <p:grpSpPr>
          <a:xfrm>
            <a:off x="1029155" y="3278604"/>
            <a:ext cx="2950741" cy="2663051"/>
            <a:chOff x="2445651" y="1383112"/>
            <a:chExt cx="3338295" cy="2891229"/>
          </a:xfrm>
        </p:grpSpPr>
        <p:sp>
          <p:nvSpPr>
            <p:cNvPr id="8" name="Elipse 7"/>
            <p:cNvSpPr/>
            <p:nvPr/>
          </p:nvSpPr>
          <p:spPr>
            <a:xfrm>
              <a:off x="2445651" y="1383112"/>
              <a:ext cx="3338295" cy="289122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6"/>
            <p:cNvSpPr/>
            <p:nvPr/>
          </p:nvSpPr>
          <p:spPr>
            <a:xfrm>
              <a:off x="2555169" y="2117725"/>
              <a:ext cx="3127832" cy="1428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 </a:t>
              </a:r>
              <a:r>
                <a:rPr lang="pt-BR" kern="1200" dirty="0"/>
                <a:t>(</a:t>
              </a:r>
              <a:r>
                <a:rPr lang="pt-BR" kern="1200" dirty="0" smtClean="0"/>
                <a:t>Abandonos</a:t>
              </a:r>
              <a:r>
                <a:rPr lang="pt-BR" kern="1200" dirty="0"/>
                <a:t>, </a:t>
              </a:r>
              <a:r>
                <a:rPr lang="pt-BR" kern="1200" dirty="0" smtClean="0"/>
                <a:t> Cancelados, Desligados ,  Reprovados, </a:t>
              </a:r>
              <a:r>
                <a:rPr lang="pt-BR" kern="1200" dirty="0"/>
                <a:t>Transferidos Externos)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(2.689 </a:t>
              </a:r>
              <a:r>
                <a:rPr lang="pt-BR" kern="1200" dirty="0"/>
                <a:t>+ </a:t>
              </a:r>
              <a:r>
                <a:rPr lang="pt-BR" kern="1200" dirty="0" smtClean="0"/>
                <a:t>41+ 10.333 + 203+ 259 </a:t>
              </a:r>
              <a:r>
                <a:rPr lang="pt-BR" kern="1200" dirty="0"/>
                <a:t>= </a:t>
              </a:r>
              <a:r>
                <a:rPr lang="pt-BR" b="1" kern="1200" dirty="0" smtClean="0">
                  <a:solidFill>
                    <a:srgbClr val="FF0000"/>
                  </a:solidFill>
                </a:rPr>
                <a:t>13.525</a:t>
              </a:r>
              <a:r>
                <a:rPr lang="pt-BR" kern="1200" dirty="0" smtClean="0"/>
                <a:t>-&gt; </a:t>
              </a:r>
              <a:r>
                <a:rPr lang="pt-BR" b="1" kern="1200" dirty="0" smtClean="0"/>
                <a:t>44,4%</a:t>
              </a:r>
              <a:r>
                <a:rPr lang="pt-BR" kern="1200" dirty="0" smtClean="0"/>
                <a:t>) </a:t>
              </a:r>
              <a:endParaRPr lang="pt-BR" kern="1200" dirty="0"/>
            </a:p>
          </p:txBody>
        </p:sp>
      </p:grpSp>
      <p:sp>
        <p:nvSpPr>
          <p:cNvPr id="12" name="CaixaDeTexto 11"/>
          <p:cNvSpPr txBox="1"/>
          <p:nvPr/>
        </p:nvSpPr>
        <p:spPr>
          <a:xfrm>
            <a:off x="4929190" y="6345816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75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9144000" cy="340260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46"/>
            <a:ext cx="9144000" cy="341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539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297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5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368499"/>
              </p:ext>
            </p:extLst>
          </p:nvPr>
        </p:nvGraphicFramePr>
        <p:xfrm>
          <a:off x="0" y="1600200"/>
          <a:ext cx="9612560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107504" y="116632"/>
            <a:ext cx="427662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500" dirty="0" smtClean="0"/>
              <a:t>5.3 Taxa </a:t>
            </a:r>
            <a:r>
              <a:rPr lang="en-US" sz="2500" dirty="0"/>
              <a:t>de </a:t>
            </a:r>
            <a:r>
              <a:rPr lang="en-US" sz="2500" dirty="0" err="1"/>
              <a:t>Evasão</a:t>
            </a:r>
            <a:r>
              <a:rPr lang="en-US" sz="2500" dirty="0"/>
              <a:t> </a:t>
            </a:r>
            <a:r>
              <a:rPr lang="en-US" sz="2500" dirty="0" err="1"/>
              <a:t>por</a:t>
            </a:r>
            <a:r>
              <a:rPr lang="en-US" sz="2500" dirty="0"/>
              <a:t> campus</a:t>
            </a:r>
          </a:p>
        </p:txBody>
      </p:sp>
    </p:spTree>
    <p:extLst>
      <p:ext uri="{BB962C8B-B14F-4D97-AF65-F5344CB8AC3E}">
        <p14:creationId xmlns:p14="http://schemas.microsoft.com/office/powerpoint/2010/main" val="22906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76249"/>
            <a:ext cx="8928992" cy="629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3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5.4 Índice </a:t>
            </a:r>
            <a:r>
              <a:rPr lang="pt-BR" dirty="0"/>
              <a:t>de Eficiência Acadêmica </a:t>
            </a:r>
            <a:r>
              <a:rPr lang="pt-BR" dirty="0" smtClean="0"/>
              <a:t>2018 </a:t>
            </a:r>
            <a:r>
              <a:rPr lang="pt-BR" dirty="0"/>
              <a:t>por ciclos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00204"/>
              </p:ext>
            </p:extLst>
          </p:nvPr>
        </p:nvGraphicFramePr>
        <p:xfrm>
          <a:off x="457200" y="3929066"/>
          <a:ext cx="8229600" cy="2197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860032" y="6308725"/>
            <a:ext cx="400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2019.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3528" y="1916832"/>
            <a:ext cx="853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Após o término previsto do curso, um estudante pode se encontrar em três situações típicas: </a:t>
            </a:r>
            <a:r>
              <a:rPr lang="pt-BR" sz="2400" b="1" dirty="0" smtClean="0"/>
              <a:t>a) concluinte; b) evadido e c) retido. </a:t>
            </a:r>
            <a:r>
              <a:rPr lang="pt-BR" sz="2400" dirty="0" smtClean="0"/>
              <a:t>Se estabelecermos uma taxa percentual para cada uma dessas situações, teremos: </a:t>
            </a:r>
            <a:r>
              <a:rPr lang="pt-BR" sz="2400" dirty="0" err="1" smtClean="0"/>
              <a:t>Conclusão</a:t>
            </a:r>
            <a:r>
              <a:rPr lang="pt-BR" sz="2400" baseline="-25000" dirty="0" err="1" smtClean="0"/>
              <a:t>Ciclo</a:t>
            </a:r>
            <a:r>
              <a:rPr lang="pt-BR" sz="2400" dirty="0" smtClean="0"/>
              <a:t> + </a:t>
            </a:r>
            <a:r>
              <a:rPr lang="pt-BR" sz="2400" dirty="0" err="1" smtClean="0"/>
              <a:t>Evasão</a:t>
            </a:r>
            <a:r>
              <a:rPr lang="pt-BR" sz="2400" baseline="-25000" dirty="0" err="1"/>
              <a:t>Ciclo</a:t>
            </a:r>
            <a:r>
              <a:rPr lang="pt-BR" sz="2400" dirty="0" smtClean="0"/>
              <a:t> + </a:t>
            </a:r>
            <a:r>
              <a:rPr lang="pt-BR" sz="2400" dirty="0" err="1" smtClean="0"/>
              <a:t>Retenção</a:t>
            </a:r>
            <a:r>
              <a:rPr lang="pt-BR" sz="2400" baseline="-25000" dirty="0" err="1"/>
              <a:t>Ciclo</a:t>
            </a:r>
            <a:r>
              <a:rPr lang="pt-BR" sz="2400" dirty="0" smtClean="0"/>
              <a:t> = 100%.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567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5.4. Índice de Eficiência Acadêmica</a:t>
            </a:r>
            <a:endParaRPr lang="pt-BR" dirty="0"/>
          </a:p>
        </p:txBody>
      </p:sp>
      <p:graphicFrame>
        <p:nvGraphicFramePr>
          <p:cNvPr id="40963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149575"/>
              </p:ext>
            </p:extLst>
          </p:nvPr>
        </p:nvGraphicFramePr>
        <p:xfrm>
          <a:off x="1403648" y="2539095"/>
          <a:ext cx="6146630" cy="19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578" name="Equação" r:id="rId3" imgW="2971800" imgH="952500" progId="Equation.3">
                  <p:embed/>
                </p:oleObj>
              </mc:Choice>
              <mc:Fallback>
                <p:oleObj name="Equação" r:id="rId3" imgW="2971800" imgH="952500" progId="Equation.3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539095"/>
                        <a:ext cx="6146630" cy="197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32901" y="1417638"/>
            <a:ext cx="8678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3909E9"/>
                </a:solidFill>
              </a:rPr>
              <a:t>O indicador mede a eficiência em termos dos percentuais de conclusão e da possibilidade que os alunos retidos concluam os cursos. 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750192"/>
              </p:ext>
            </p:extLst>
          </p:nvPr>
        </p:nvGraphicFramePr>
        <p:xfrm>
          <a:off x="95250" y="5084763"/>
          <a:ext cx="4421188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579" name="Equação" r:id="rId5" imgW="2400300" imgH="393700" progId="Equation.3">
                  <p:embed/>
                </p:oleObj>
              </mc:Choice>
              <mc:Fallback>
                <p:oleObj name="Equação" r:id="rId5" imgW="2400300" imgH="3937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" y="5084763"/>
                        <a:ext cx="4421188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616863"/>
              </p:ext>
            </p:extLst>
          </p:nvPr>
        </p:nvGraphicFramePr>
        <p:xfrm>
          <a:off x="109538" y="5834063"/>
          <a:ext cx="4329112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580" name="Equação" r:id="rId7" imgW="2349500" imgH="393700" progId="Equation.3">
                  <p:embed/>
                </p:oleObj>
              </mc:Choice>
              <mc:Fallback>
                <p:oleObj name="Equação" r:id="rId7" imgW="2349500" imgH="3937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8" y="5834063"/>
                        <a:ext cx="4329112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866279"/>
              </p:ext>
            </p:extLst>
          </p:nvPr>
        </p:nvGraphicFramePr>
        <p:xfrm>
          <a:off x="4848671" y="5805264"/>
          <a:ext cx="41878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581" name="Equação" r:id="rId9" imgW="2273300" imgH="393700" progId="Equation.3">
                  <p:embed/>
                </p:oleObj>
              </mc:Choice>
              <mc:Fallback>
                <p:oleObj name="Equação" r:id="rId9" imgW="2273300" imgH="3937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671" y="5805264"/>
                        <a:ext cx="4187825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32901" y="4636986"/>
            <a:ext cx="821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Onde: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04" y="3662619"/>
            <a:ext cx="9144000" cy="32396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96"/>
            <a:ext cx="9144000" cy="3616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77" y="0"/>
            <a:ext cx="9190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Matrículas 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Corresponde ao aluno que esteve  com sua matrícula ativa em pelo menos um dia do ano de referência.</a:t>
            </a:r>
          </a:p>
        </p:txBody>
      </p:sp>
    </p:spTree>
    <p:extLst>
      <p:ext uri="{BB962C8B-B14F-4D97-AF65-F5344CB8AC3E}">
        <p14:creationId xmlns:p14="http://schemas.microsoft.com/office/powerpoint/2010/main" val="20784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012" y="0"/>
            <a:ext cx="519616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/>
              <a:t>5.4- Eficiência Acadêmica por Campus</a:t>
            </a:r>
          </a:p>
        </p:txBody>
      </p:sp>
      <p:cxnSp>
        <p:nvCxnSpPr>
          <p:cNvPr id="8" name="Conector reto 7"/>
          <p:cNvCxnSpPr/>
          <p:nvPr/>
        </p:nvCxnSpPr>
        <p:spPr>
          <a:xfrm flipV="1">
            <a:off x="2699792" y="5805264"/>
            <a:ext cx="504056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067066"/>
              </p:ext>
            </p:extLst>
          </p:nvPr>
        </p:nvGraphicFramePr>
        <p:xfrm>
          <a:off x="-604838" y="-104775"/>
          <a:ext cx="10353676" cy="7067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Conector reto 2"/>
          <p:cNvCxnSpPr/>
          <p:nvPr/>
        </p:nvCxnSpPr>
        <p:spPr>
          <a:xfrm flipV="1">
            <a:off x="2483768" y="5805264"/>
            <a:ext cx="360040" cy="3600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84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350406"/>
              </p:ext>
            </p:extLst>
          </p:nvPr>
        </p:nvGraphicFramePr>
        <p:xfrm>
          <a:off x="285720" y="278621"/>
          <a:ext cx="8643999" cy="6381994"/>
        </p:xfrm>
        <a:graphic>
          <a:graphicData uri="http://schemas.openxmlformats.org/drawingml/2006/table">
            <a:tbl>
              <a:tblPr/>
              <a:tblGrid>
                <a:gridCol w="1838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2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3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75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5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Índice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Eficiência Acadêmica  = 47%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2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Iea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Conclusão Ciclo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Evasão Ciclo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Retenção Ciclo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56,41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38,46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34,9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58,66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41,34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46,7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62,9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58,21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34,33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7,46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AVANÇADO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23,5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55,5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23,5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55,49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76,5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44,51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38,05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57,8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44,2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35,5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43,3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33,33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54,6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60,44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2,1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6,23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54,8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50,5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54,6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50,46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45,1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49,54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56,25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47,8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43,75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56,8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55,1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51,13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39,6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41,73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8,2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7,14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CONC. DO ARAGUAIA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62,3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26,3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45,21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53,9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27,40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27,4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56,39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67,7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42,95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0,66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INDUS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22,8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52,51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74,5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47,49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59,2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42,1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58,7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42,11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40,5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57,89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0,8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48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34,4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50,00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65,6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50,00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58,1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48,8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58,1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48,78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41,9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51,22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40,9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27,6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40,9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24,42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59,1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63,95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11,63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37,3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51,6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37,3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49,21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62,7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46,07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0,0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4,71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34,7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18,2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15,49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69,58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14,93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40,6%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47%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37,81% 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43,98%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55,35%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49,61%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6,84%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6,41%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106"/>
            <a:ext cx="9144000" cy="565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10133"/>
              </p:ext>
            </p:extLst>
          </p:nvPr>
        </p:nvGraphicFramePr>
        <p:xfrm>
          <a:off x="251520" y="1124744"/>
          <a:ext cx="7916168" cy="48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251520" y="116632"/>
            <a:ext cx="573676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500" dirty="0"/>
              <a:t>5.5- Índice de Titulação do Corpo Docente</a:t>
            </a:r>
          </a:p>
        </p:txBody>
      </p:sp>
    </p:spTree>
    <p:extLst>
      <p:ext uri="{BB962C8B-B14F-4D97-AF65-F5344CB8AC3E}">
        <p14:creationId xmlns:p14="http://schemas.microsoft.com/office/powerpoint/2010/main" val="11942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44000" cy="5078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5496" y="0"/>
            <a:ext cx="4265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5.6 Relação </a:t>
            </a:r>
            <a:r>
              <a:rPr lang="pt-BR" dirty="0"/>
              <a:t>Matrículas por Professor (RAP)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81534"/>
              </p:ext>
            </p:extLst>
          </p:nvPr>
        </p:nvGraphicFramePr>
        <p:xfrm>
          <a:off x="0" y="369332"/>
          <a:ext cx="8877300" cy="637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93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62250"/>
              </p:ext>
            </p:extLst>
          </p:nvPr>
        </p:nvGraphicFramePr>
        <p:xfrm>
          <a:off x="445319" y="2472809"/>
          <a:ext cx="819986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749" y="0"/>
            <a:ext cx="9144000" cy="2472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6400800" cy="1752600"/>
          </a:xfrm>
        </p:spPr>
        <p:txBody>
          <a:bodyPr/>
          <a:lstStyle/>
          <a:p>
            <a:r>
              <a:rPr lang="pt-BR" dirty="0" err="1" smtClean="0">
                <a:solidFill>
                  <a:schemeClr val="tx1"/>
                </a:solidFill>
              </a:rPr>
              <a:t>Betiane</a:t>
            </a:r>
            <a:r>
              <a:rPr lang="pt-BR" dirty="0" smtClean="0">
                <a:solidFill>
                  <a:schemeClr val="tx1"/>
                </a:solidFill>
              </a:rPr>
              <a:t> Cavalcante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Procuradora Educacional Institucional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67744" y="5598395"/>
            <a:ext cx="4433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dirty="0">
                <a:hlinkClick r:id="rId2"/>
              </a:rPr>
              <a:t>https://www.plataformanilopecanha.org/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Matrículas Atendidas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Corresponde ao número total de matrículas na Instituição dentro de um determinado período de tempo, independentemente da situação atual da matrícula. Para efeito de cálculo dos indicadores utilizando o SISTEC, equivale a todas as matrículas que estão com status EM </a:t>
            </a:r>
            <a:r>
              <a:rPr lang="pt-BR" dirty="0" smtClean="0"/>
              <a:t>CURSO ou que tiveram alteração de status com mês de referência no intervalo desejado.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Matrículas Atendidas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Ex.: As matrículas atendidas do intervalo entre 01/01/2018 e 31/12/2018, são a soma de todos os alunos que tiveram “situação final” registrada ao longo do período de 2018, mais os alunos que ingressaram em 2016, e todos os alunos que ainda estavam com situação “em curso” no último mês de ocorrência do período considerado para a análise. Em síntese corresponde ao total de matrículas que estiveram “em curso” por pelo menos um dia, dentro de período de análise.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Matrículas Finalizadas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Refere-se às matrículas que foram finalizadas, independentemente do êxito ou não do aluno. Ou seja, o aluno pode ter concluído, </a:t>
            </a:r>
            <a:r>
              <a:rPr lang="pt-BR" dirty="0" smtClean="0"/>
              <a:t>evadido.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3641</TotalTime>
  <Words>2874</Words>
  <Application>Microsoft Office PowerPoint</Application>
  <PresentationFormat>Apresentação na tela (4:3)</PresentationFormat>
  <Paragraphs>1206</Paragraphs>
  <Slides>67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67</vt:i4>
      </vt:variant>
    </vt:vector>
  </HeadingPairs>
  <TitlesOfParts>
    <vt:vector size="72" baseType="lpstr">
      <vt:lpstr>Arial</vt:lpstr>
      <vt:lpstr>Calibri</vt:lpstr>
      <vt:lpstr>Calibri Light</vt:lpstr>
      <vt:lpstr>Tema do Office</vt:lpstr>
      <vt:lpstr>Equação</vt:lpstr>
      <vt:lpstr>Apresentação do PowerPoint</vt:lpstr>
      <vt:lpstr>Apresentação do PowerPoint</vt:lpstr>
      <vt:lpstr>Cronograma</vt:lpstr>
      <vt:lpstr>Responsáveis</vt:lpstr>
      <vt:lpstr>Ciclo de Matrícula</vt:lpstr>
      <vt:lpstr>Matrículas  </vt:lpstr>
      <vt:lpstr>Matrículas Atendidas </vt:lpstr>
      <vt:lpstr>Matrículas Atendidas</vt:lpstr>
      <vt:lpstr>Matrículas Finalizadas </vt:lpstr>
      <vt:lpstr>Retenção</vt:lpstr>
      <vt:lpstr>Retenção (Observação)</vt:lpstr>
      <vt:lpstr>Concluinte</vt:lpstr>
      <vt:lpstr>Integralizado em Fase Escolar</vt:lpstr>
      <vt:lpstr>Reprovado</vt:lpstr>
      <vt:lpstr>Evadido</vt:lpstr>
      <vt:lpstr>Outros Status</vt:lpstr>
      <vt:lpstr>Apresentação do PowerPoint</vt:lpstr>
      <vt:lpstr>Apresentação do PowerPoint</vt:lpstr>
      <vt:lpstr>Apresentação do PowerPoint</vt:lpstr>
      <vt:lpstr>Apresentação do PowerPoint</vt:lpstr>
      <vt:lpstr>1.1 Cursos, Matrículas, Matrículas Equivalentes, Ingressantes,  Concluintes, Vagas e Inscritos por Instituições e Unidade de Ensino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1.4.1. Taxa de Matrícula Continuada Regular</vt:lpstr>
      <vt:lpstr>1.4.1. Taxa de Matrícula Continuada Regular 2017/2018</vt:lpstr>
      <vt:lpstr>1.4.2  Taxa de Retenção</vt:lpstr>
      <vt:lpstr>  1.4.2 Taxa de Retenção 2017 / 2018   </vt:lpstr>
      <vt:lpstr>Apresentação do PowerPoint</vt:lpstr>
      <vt:lpstr>1.4.3  Taxa de Conclusão</vt:lpstr>
      <vt:lpstr>Taxa de Conclusão 2017/2018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5.1 Atendimento aos Percentuais da Lei 11.892 (Matr. Equival.)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5.3 Taxa de Evasão por Matrícula</vt:lpstr>
      <vt:lpstr>5.3 Taxa de Evasão por Matrículas</vt:lpstr>
      <vt:lpstr>Apresentação do PowerPoint</vt:lpstr>
      <vt:lpstr>Apresentação do PowerPoint</vt:lpstr>
      <vt:lpstr>Apresentação do PowerPoint</vt:lpstr>
      <vt:lpstr>Apresentação do PowerPoint</vt:lpstr>
      <vt:lpstr>5.4 Índice de Eficiência Acadêmica 2018 por ciclos</vt:lpstr>
      <vt:lpstr>5.4. Índice de Eficiência Acadêmica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Tiago Vieira</dc:creator>
  <cp:lastModifiedBy>ifpa</cp:lastModifiedBy>
  <cp:revision>505</cp:revision>
  <dcterms:created xsi:type="dcterms:W3CDTF">2017-04-11T03:25:27Z</dcterms:created>
  <dcterms:modified xsi:type="dcterms:W3CDTF">2019-03-22T15:08:49Z</dcterms:modified>
</cp:coreProperties>
</file>