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Override1.xml" ContentType="application/vnd.openxmlformats-officedocument.themeOverr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88" r:id="rId1"/>
    <p:sldMasterId id="2147483960" r:id="rId2"/>
  </p:sldMasterIdLst>
  <p:sldIdLst>
    <p:sldId id="310" r:id="rId3"/>
    <p:sldId id="311" r:id="rId4"/>
    <p:sldId id="293" r:id="rId5"/>
    <p:sldId id="295" r:id="rId6"/>
    <p:sldId id="298" r:id="rId7"/>
    <p:sldId id="300" r:id="rId8"/>
    <p:sldId id="301" r:id="rId9"/>
    <p:sldId id="289" r:id="rId10"/>
    <p:sldId id="290" r:id="rId11"/>
    <p:sldId id="273" r:id="rId12"/>
    <p:sldId id="291" r:id="rId13"/>
    <p:sldId id="275" r:id="rId14"/>
    <p:sldId id="277" r:id="rId15"/>
    <p:sldId id="274" r:id="rId16"/>
    <p:sldId id="278" r:id="rId17"/>
    <p:sldId id="283" r:id="rId18"/>
    <p:sldId id="285" r:id="rId19"/>
    <p:sldId id="284" r:id="rId20"/>
    <p:sldId id="276" r:id="rId21"/>
    <p:sldId id="286" r:id="rId22"/>
    <p:sldId id="287" r:id="rId23"/>
    <p:sldId id="281" r:id="rId24"/>
    <p:sldId id="313" r:id="rId25"/>
    <p:sldId id="314" r:id="rId26"/>
    <p:sldId id="312" r:id="rId27"/>
  </p:sldIdLst>
  <p:sldSz cx="9144000" cy="6858000" type="screen4x3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38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4_2">
  <dgm:title val=""/>
  <dgm:desc val=""/>
  <dgm:catLst>
    <dgm:cat type="accent4" pri="112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4"/>
    </dgm:fillClrLst>
    <dgm:linClrLst meth="repeat">
      <a:schemeClr val="accent4"/>
    </dgm:linClrLst>
    <dgm:effectClrLst/>
    <dgm:txLinClrLst/>
    <dgm:txFillClrLst/>
    <dgm:txEffectClrLst/>
  </dgm:styleLbl>
  <dgm:styleLbl name="lnNode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4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4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>
        <a:tint val="60000"/>
      </a:schemeClr>
    </dgm:fillClrLst>
    <dgm:linClrLst meth="repeat">
      <a:schemeClr val="accent4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/>
    </dgm:fillClrLst>
    <dgm:linClrLst meth="repeat">
      <a:schemeClr val="accent4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/>
    </dgm:fillClrLst>
    <dgm:linClrLst meth="repeat">
      <a:schemeClr val="accent4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4">
        <a:alpha val="90000"/>
        <a:tint val="40000"/>
      </a:schemeClr>
    </dgm:fillClrLst>
    <dgm:linClrLst meth="repeat">
      <a:schemeClr val="accent4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8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37A1128-6DEB-448E-A655-604BDE107CD9}" type="doc">
      <dgm:prSet loTypeId="urn:microsoft.com/office/officeart/2005/8/layout/venn3" loCatId="relationship" qsTypeId="urn:microsoft.com/office/officeart/2005/8/quickstyle/simple1" qsCatId="simple" csTypeId="urn:microsoft.com/office/officeart/2005/8/colors/accent4_2" csCatId="accent4" phldr="1"/>
      <dgm:spPr/>
      <dgm:t>
        <a:bodyPr/>
        <a:lstStyle/>
        <a:p>
          <a:endParaRPr lang="pt-BR"/>
        </a:p>
      </dgm:t>
    </dgm:pt>
    <dgm:pt modelId="{EA137B06-F575-4E78-BF0B-0B4D797EBFED}">
      <dgm:prSet phldrT="[Texto]"/>
      <dgm:spPr/>
      <dgm:t>
        <a:bodyPr/>
        <a:lstStyle/>
        <a:p>
          <a:r>
            <a:rPr lang="pt-BR" dirty="0" smtClean="0"/>
            <a:t>Regulação</a:t>
          </a:r>
          <a:endParaRPr lang="pt-BR" dirty="0"/>
        </a:p>
      </dgm:t>
    </dgm:pt>
    <dgm:pt modelId="{82828ACA-50E3-4D4E-B554-D56D5532FA65}" type="parTrans" cxnId="{AE8449E4-1E2D-48E8-9215-6108988F61FD}">
      <dgm:prSet/>
      <dgm:spPr/>
      <dgm:t>
        <a:bodyPr/>
        <a:lstStyle/>
        <a:p>
          <a:endParaRPr lang="pt-BR"/>
        </a:p>
      </dgm:t>
    </dgm:pt>
    <dgm:pt modelId="{9373EF41-962A-4563-97E4-6A06E3ED0CC7}" type="sibTrans" cxnId="{AE8449E4-1E2D-48E8-9215-6108988F61FD}">
      <dgm:prSet/>
      <dgm:spPr/>
      <dgm:t>
        <a:bodyPr/>
        <a:lstStyle/>
        <a:p>
          <a:endParaRPr lang="pt-BR"/>
        </a:p>
      </dgm:t>
    </dgm:pt>
    <dgm:pt modelId="{EC871052-29FE-4AE6-9841-FEB6B32F2AB3}">
      <dgm:prSet phldrT="[Texto]"/>
      <dgm:spPr/>
      <dgm:t>
        <a:bodyPr/>
        <a:lstStyle/>
        <a:p>
          <a:r>
            <a:rPr lang="pt-BR" dirty="0" smtClean="0"/>
            <a:t>Avaliação</a:t>
          </a:r>
          <a:endParaRPr lang="pt-BR" dirty="0"/>
        </a:p>
      </dgm:t>
    </dgm:pt>
    <dgm:pt modelId="{11DABFC3-80E1-4486-AAFE-3CD039A4DECD}" type="parTrans" cxnId="{FFB2D979-83DD-49E0-9A02-62FFDBE1425D}">
      <dgm:prSet/>
      <dgm:spPr/>
      <dgm:t>
        <a:bodyPr/>
        <a:lstStyle/>
        <a:p>
          <a:endParaRPr lang="pt-BR"/>
        </a:p>
      </dgm:t>
    </dgm:pt>
    <dgm:pt modelId="{814C8D50-CC37-4FB4-936C-4355DFCEA96B}" type="sibTrans" cxnId="{FFB2D979-83DD-49E0-9A02-62FFDBE1425D}">
      <dgm:prSet/>
      <dgm:spPr/>
      <dgm:t>
        <a:bodyPr/>
        <a:lstStyle/>
        <a:p>
          <a:endParaRPr lang="pt-BR"/>
        </a:p>
      </dgm:t>
    </dgm:pt>
    <dgm:pt modelId="{A3D3D6A5-D80D-4DCB-9258-3BBD9AFC686A}">
      <dgm:prSet phldrT="[Texto]"/>
      <dgm:spPr/>
      <dgm:t>
        <a:bodyPr/>
        <a:lstStyle/>
        <a:p>
          <a:r>
            <a:rPr lang="pt-BR" dirty="0" smtClean="0"/>
            <a:t>Supervisão</a:t>
          </a:r>
          <a:endParaRPr lang="pt-BR" dirty="0"/>
        </a:p>
      </dgm:t>
    </dgm:pt>
    <dgm:pt modelId="{DAB15158-CB24-42D4-BA9F-2940028DE9CC}" type="parTrans" cxnId="{263E0D7E-963F-4A41-A9A3-29232758BA62}">
      <dgm:prSet/>
      <dgm:spPr/>
      <dgm:t>
        <a:bodyPr/>
        <a:lstStyle/>
        <a:p>
          <a:endParaRPr lang="pt-BR"/>
        </a:p>
      </dgm:t>
    </dgm:pt>
    <dgm:pt modelId="{CD82A9E2-2BC0-475E-9D11-63C3FAF9A1D4}" type="sibTrans" cxnId="{263E0D7E-963F-4A41-A9A3-29232758BA62}">
      <dgm:prSet/>
      <dgm:spPr/>
      <dgm:t>
        <a:bodyPr/>
        <a:lstStyle/>
        <a:p>
          <a:endParaRPr lang="pt-BR"/>
        </a:p>
      </dgm:t>
    </dgm:pt>
    <dgm:pt modelId="{9793CC22-F8B0-4114-9739-EC87E30DA445}" type="pres">
      <dgm:prSet presAssocID="{637A1128-6DEB-448E-A655-604BDE107CD9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DCEDF60F-975A-4F5B-A09F-ADC9F4CCEECF}" type="pres">
      <dgm:prSet presAssocID="{EA137B06-F575-4E78-BF0B-0B4D797EBFED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50E61A22-4AF4-40B6-BBDE-BB1F0D3BC230}" type="pres">
      <dgm:prSet presAssocID="{9373EF41-962A-4563-97E4-6A06E3ED0CC7}" presName="space" presStyleCnt="0"/>
      <dgm:spPr/>
      <dgm:t>
        <a:bodyPr/>
        <a:lstStyle/>
        <a:p>
          <a:endParaRPr lang="pt-BR"/>
        </a:p>
      </dgm:t>
    </dgm:pt>
    <dgm:pt modelId="{F9F72631-08C5-4D39-9FDD-5A24F8AD4CAD}" type="pres">
      <dgm:prSet presAssocID="{EC871052-29FE-4AE6-9841-FEB6B32F2AB3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F11A78F8-5DC9-4520-9465-9A9AF725506D}" type="pres">
      <dgm:prSet presAssocID="{814C8D50-CC37-4FB4-936C-4355DFCEA96B}" presName="space" presStyleCnt="0"/>
      <dgm:spPr/>
      <dgm:t>
        <a:bodyPr/>
        <a:lstStyle/>
        <a:p>
          <a:endParaRPr lang="pt-BR"/>
        </a:p>
      </dgm:t>
    </dgm:pt>
    <dgm:pt modelId="{44634681-3750-4760-BC2B-48DA5D0259D0}" type="pres">
      <dgm:prSet presAssocID="{A3D3D6A5-D80D-4DCB-9258-3BBD9AFC686A}" presName="Name5" presStyleLbl="venn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AE8449E4-1E2D-48E8-9215-6108988F61FD}" srcId="{637A1128-6DEB-448E-A655-604BDE107CD9}" destId="{EA137B06-F575-4E78-BF0B-0B4D797EBFED}" srcOrd="0" destOrd="0" parTransId="{82828ACA-50E3-4D4E-B554-D56D5532FA65}" sibTransId="{9373EF41-962A-4563-97E4-6A06E3ED0CC7}"/>
    <dgm:cxn modelId="{FFB2D979-83DD-49E0-9A02-62FFDBE1425D}" srcId="{637A1128-6DEB-448E-A655-604BDE107CD9}" destId="{EC871052-29FE-4AE6-9841-FEB6B32F2AB3}" srcOrd="1" destOrd="0" parTransId="{11DABFC3-80E1-4486-AAFE-3CD039A4DECD}" sibTransId="{814C8D50-CC37-4FB4-936C-4355DFCEA96B}"/>
    <dgm:cxn modelId="{47158145-ECFF-4DB8-B817-733E49327B39}" type="presOf" srcId="{637A1128-6DEB-448E-A655-604BDE107CD9}" destId="{9793CC22-F8B0-4114-9739-EC87E30DA445}" srcOrd="0" destOrd="0" presId="urn:microsoft.com/office/officeart/2005/8/layout/venn3"/>
    <dgm:cxn modelId="{0F928A57-FD2E-44B7-9958-2E6050F5AEDB}" type="presOf" srcId="{EC871052-29FE-4AE6-9841-FEB6B32F2AB3}" destId="{F9F72631-08C5-4D39-9FDD-5A24F8AD4CAD}" srcOrd="0" destOrd="0" presId="urn:microsoft.com/office/officeart/2005/8/layout/venn3"/>
    <dgm:cxn modelId="{834625BA-6C16-4376-9DA8-57705D8BBA5B}" type="presOf" srcId="{A3D3D6A5-D80D-4DCB-9258-3BBD9AFC686A}" destId="{44634681-3750-4760-BC2B-48DA5D0259D0}" srcOrd="0" destOrd="0" presId="urn:microsoft.com/office/officeart/2005/8/layout/venn3"/>
    <dgm:cxn modelId="{263E0D7E-963F-4A41-A9A3-29232758BA62}" srcId="{637A1128-6DEB-448E-A655-604BDE107CD9}" destId="{A3D3D6A5-D80D-4DCB-9258-3BBD9AFC686A}" srcOrd="2" destOrd="0" parTransId="{DAB15158-CB24-42D4-BA9F-2940028DE9CC}" sibTransId="{CD82A9E2-2BC0-475E-9D11-63C3FAF9A1D4}"/>
    <dgm:cxn modelId="{75FCACC2-9B1F-4C43-AE72-CACED1B672EB}" type="presOf" srcId="{EA137B06-F575-4E78-BF0B-0B4D797EBFED}" destId="{DCEDF60F-975A-4F5B-A09F-ADC9F4CCEECF}" srcOrd="0" destOrd="0" presId="urn:microsoft.com/office/officeart/2005/8/layout/venn3"/>
    <dgm:cxn modelId="{29D3EF10-67FD-48B6-89F6-25925E8AF95B}" type="presParOf" srcId="{9793CC22-F8B0-4114-9739-EC87E30DA445}" destId="{DCEDF60F-975A-4F5B-A09F-ADC9F4CCEECF}" srcOrd="0" destOrd="0" presId="urn:microsoft.com/office/officeart/2005/8/layout/venn3"/>
    <dgm:cxn modelId="{21433E24-BD74-47A8-B25B-3788D014FF19}" type="presParOf" srcId="{9793CC22-F8B0-4114-9739-EC87E30DA445}" destId="{50E61A22-4AF4-40B6-BBDE-BB1F0D3BC230}" srcOrd="1" destOrd="0" presId="urn:microsoft.com/office/officeart/2005/8/layout/venn3"/>
    <dgm:cxn modelId="{708D6B49-9905-4D23-9ACA-B2252E4B0E0B}" type="presParOf" srcId="{9793CC22-F8B0-4114-9739-EC87E30DA445}" destId="{F9F72631-08C5-4D39-9FDD-5A24F8AD4CAD}" srcOrd="2" destOrd="0" presId="urn:microsoft.com/office/officeart/2005/8/layout/venn3"/>
    <dgm:cxn modelId="{86CBD8EB-7487-4DC4-B81D-26ED99EE8AD5}" type="presParOf" srcId="{9793CC22-F8B0-4114-9739-EC87E30DA445}" destId="{F11A78F8-5DC9-4520-9465-9A9AF725506D}" srcOrd="3" destOrd="0" presId="urn:microsoft.com/office/officeart/2005/8/layout/venn3"/>
    <dgm:cxn modelId="{5A45E2D5-F656-4E0C-8696-9ACB8E966300}" type="presParOf" srcId="{9793CC22-F8B0-4114-9739-EC87E30DA445}" destId="{44634681-3750-4760-BC2B-48DA5D0259D0}" srcOrd="4" destOrd="0" presId="urn:microsoft.com/office/officeart/2005/8/layout/venn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BCA6180A-F9DA-4393-98FC-D25B37FBE08F}" type="doc">
      <dgm:prSet loTypeId="urn:microsoft.com/office/officeart/2005/8/layout/bProcess3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pt-BR"/>
        </a:p>
      </dgm:t>
    </dgm:pt>
    <dgm:pt modelId="{09A9F76D-C05B-45EF-954D-E0E0190B950D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2800" dirty="0" smtClean="0"/>
            <a:t>Autorização</a:t>
          </a:r>
        </a:p>
        <a:p>
          <a:r>
            <a:rPr lang="pt-BR" sz="2000" dirty="0" smtClean="0"/>
            <a:t>(Avaliação </a:t>
          </a:r>
          <a:r>
            <a:rPr lang="pt-BR" sz="2000" i="1" dirty="0" smtClean="0"/>
            <a:t>in loco</a:t>
          </a:r>
          <a:r>
            <a:rPr lang="pt-BR" sz="2000" dirty="0" smtClean="0"/>
            <a:t>)</a:t>
          </a:r>
          <a:endParaRPr lang="pt-BR" sz="2000" dirty="0"/>
        </a:p>
      </dgm:t>
    </dgm:pt>
    <dgm:pt modelId="{7F3FDEC3-C913-4027-93B6-181324441353}" type="parTrans" cxnId="{82DA35AF-259D-4F43-9D79-7CF0700AF3EE}">
      <dgm:prSet/>
      <dgm:spPr/>
      <dgm:t>
        <a:bodyPr/>
        <a:lstStyle/>
        <a:p>
          <a:endParaRPr lang="pt-BR"/>
        </a:p>
      </dgm:t>
    </dgm:pt>
    <dgm:pt modelId="{03E42F67-5321-4582-BEFC-CACEB78F6E45}" type="sibTrans" cxnId="{82DA35AF-259D-4F43-9D79-7CF0700AF3EE}">
      <dgm:prSet/>
      <dgm:spPr/>
      <dgm:t>
        <a:bodyPr/>
        <a:lstStyle/>
        <a:p>
          <a:endParaRPr lang="pt-BR"/>
        </a:p>
      </dgm:t>
    </dgm:pt>
    <dgm:pt modelId="{A36F1B0C-291D-46AE-A54D-32B68C897B66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2800" dirty="0" smtClean="0"/>
            <a:t>Reconhecimento</a:t>
          </a:r>
        </a:p>
        <a:p>
          <a:r>
            <a:rPr lang="pt-BR" sz="2000" dirty="0" smtClean="0"/>
            <a:t>(Avaliação </a:t>
          </a:r>
          <a:r>
            <a:rPr lang="pt-BR" sz="2000" i="1" dirty="0" smtClean="0"/>
            <a:t>in loco</a:t>
          </a:r>
          <a:r>
            <a:rPr lang="pt-BR" sz="2000" dirty="0" smtClean="0"/>
            <a:t>)</a:t>
          </a:r>
          <a:endParaRPr lang="pt-BR" sz="2000" dirty="0"/>
        </a:p>
      </dgm:t>
    </dgm:pt>
    <dgm:pt modelId="{121AE084-972C-4703-85F3-1A9F0DE54B79}" type="parTrans" cxnId="{7491ECA3-34B4-4C8E-AB84-6F1F83B47141}">
      <dgm:prSet/>
      <dgm:spPr/>
      <dgm:t>
        <a:bodyPr/>
        <a:lstStyle/>
        <a:p>
          <a:endParaRPr lang="pt-BR"/>
        </a:p>
      </dgm:t>
    </dgm:pt>
    <dgm:pt modelId="{9278EA96-BD26-47C4-A22B-34ECE30F7F7C}" type="sibTrans" cxnId="{7491ECA3-34B4-4C8E-AB84-6F1F83B47141}">
      <dgm:prSet/>
      <dgm:spPr/>
      <dgm:t>
        <a:bodyPr/>
        <a:lstStyle/>
        <a:p>
          <a:endParaRPr lang="pt-BR"/>
        </a:p>
      </dgm:t>
    </dgm:pt>
    <dgm:pt modelId="{363B0153-2CA0-4895-807E-2E8D5071E16A}">
      <dgm:prSet phldrT="[Texto]" custT="1"/>
      <dgm:spPr>
        <a:solidFill>
          <a:srgbClr val="32A041"/>
        </a:solidFill>
      </dgm:spPr>
      <dgm:t>
        <a:bodyPr/>
        <a:lstStyle/>
        <a:p>
          <a:r>
            <a:rPr lang="pt-BR" sz="2800" dirty="0" smtClean="0"/>
            <a:t>Renovação do Reconhecimento</a:t>
          </a:r>
          <a:endParaRPr lang="pt-BR" sz="2000" dirty="0" smtClean="0"/>
        </a:p>
        <a:p>
          <a:r>
            <a:rPr lang="pt-BR" sz="2000" dirty="0" smtClean="0"/>
            <a:t>(Avaliação </a:t>
          </a:r>
          <a:r>
            <a:rPr lang="pt-BR" sz="2000" i="1" dirty="0" smtClean="0"/>
            <a:t>in loco</a:t>
          </a:r>
          <a:r>
            <a:rPr lang="pt-BR" sz="2000" dirty="0" smtClean="0"/>
            <a:t>)</a:t>
          </a:r>
          <a:endParaRPr lang="pt-BR" sz="2000" dirty="0"/>
        </a:p>
      </dgm:t>
    </dgm:pt>
    <dgm:pt modelId="{A939B07F-7D25-4E3D-992B-42C66344BBEE}" type="parTrans" cxnId="{C2BE01C7-6E24-44D9-A446-B8A8095DB5C1}">
      <dgm:prSet/>
      <dgm:spPr/>
      <dgm:t>
        <a:bodyPr/>
        <a:lstStyle/>
        <a:p>
          <a:endParaRPr lang="pt-BR"/>
        </a:p>
      </dgm:t>
    </dgm:pt>
    <dgm:pt modelId="{001B162E-3AE5-47C3-B94C-F6C3DDB7ADC3}" type="sibTrans" cxnId="{C2BE01C7-6E24-44D9-A446-B8A8095DB5C1}">
      <dgm:prSet/>
      <dgm:spPr/>
      <dgm:t>
        <a:bodyPr/>
        <a:lstStyle/>
        <a:p>
          <a:endParaRPr lang="pt-BR"/>
        </a:p>
      </dgm:t>
    </dgm:pt>
    <dgm:pt modelId="{A3F1B245-3E2D-4077-B91C-87D7D2B11448}" type="pres">
      <dgm:prSet presAssocID="{BCA6180A-F9DA-4393-98FC-D25B37FBE08F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pt-BR"/>
        </a:p>
      </dgm:t>
    </dgm:pt>
    <dgm:pt modelId="{34944F0E-00BC-4681-90CF-C4A4D3383A4D}" type="pres">
      <dgm:prSet presAssocID="{09A9F76D-C05B-45EF-954D-E0E0190B950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98F99FC7-F538-4E97-B3ED-19C6D629ADAC}" type="pres">
      <dgm:prSet presAssocID="{03E42F67-5321-4582-BEFC-CACEB78F6E45}" presName="sibTrans" presStyleLbl="sibTrans1D1" presStyleIdx="0" presStyleCnt="2"/>
      <dgm:spPr/>
      <dgm:t>
        <a:bodyPr/>
        <a:lstStyle/>
        <a:p>
          <a:endParaRPr lang="pt-BR"/>
        </a:p>
      </dgm:t>
    </dgm:pt>
    <dgm:pt modelId="{AC37DDF6-9749-4850-BF5D-D0858CBF6E86}" type="pres">
      <dgm:prSet presAssocID="{03E42F67-5321-4582-BEFC-CACEB78F6E45}" presName="connectorText" presStyleLbl="sibTrans1D1" presStyleIdx="0" presStyleCnt="2"/>
      <dgm:spPr/>
      <dgm:t>
        <a:bodyPr/>
        <a:lstStyle/>
        <a:p>
          <a:endParaRPr lang="pt-BR"/>
        </a:p>
      </dgm:t>
    </dgm:pt>
    <dgm:pt modelId="{0B3E8B62-37CA-41D1-8ABA-0EF14171592A}" type="pres">
      <dgm:prSet presAssocID="{A36F1B0C-291D-46AE-A54D-32B68C897B66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34B7054F-1F2A-4E3F-959B-041213B71931}" type="pres">
      <dgm:prSet presAssocID="{9278EA96-BD26-47C4-A22B-34ECE30F7F7C}" presName="sibTrans" presStyleLbl="sibTrans1D1" presStyleIdx="1" presStyleCnt="2"/>
      <dgm:spPr/>
      <dgm:t>
        <a:bodyPr/>
        <a:lstStyle/>
        <a:p>
          <a:endParaRPr lang="pt-BR"/>
        </a:p>
      </dgm:t>
    </dgm:pt>
    <dgm:pt modelId="{2AC25C45-9E22-4464-B540-00D5D2A7990F}" type="pres">
      <dgm:prSet presAssocID="{9278EA96-BD26-47C4-A22B-34ECE30F7F7C}" presName="connectorText" presStyleLbl="sibTrans1D1" presStyleIdx="1" presStyleCnt="2"/>
      <dgm:spPr/>
      <dgm:t>
        <a:bodyPr/>
        <a:lstStyle/>
        <a:p>
          <a:endParaRPr lang="pt-BR"/>
        </a:p>
      </dgm:t>
    </dgm:pt>
    <dgm:pt modelId="{EB8E6F16-9A38-4E3E-832B-2E0F031543D5}" type="pres">
      <dgm:prSet presAssocID="{363B0153-2CA0-4895-807E-2E8D5071E16A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pt-BR"/>
        </a:p>
      </dgm:t>
    </dgm:pt>
  </dgm:ptLst>
  <dgm:cxnLst>
    <dgm:cxn modelId="{C2BE01C7-6E24-44D9-A446-B8A8095DB5C1}" srcId="{BCA6180A-F9DA-4393-98FC-D25B37FBE08F}" destId="{363B0153-2CA0-4895-807E-2E8D5071E16A}" srcOrd="2" destOrd="0" parTransId="{A939B07F-7D25-4E3D-992B-42C66344BBEE}" sibTransId="{001B162E-3AE5-47C3-B94C-F6C3DDB7ADC3}"/>
    <dgm:cxn modelId="{B06CE618-CBB9-4D43-B73A-072D4D319343}" type="presOf" srcId="{9278EA96-BD26-47C4-A22B-34ECE30F7F7C}" destId="{34B7054F-1F2A-4E3F-959B-041213B71931}" srcOrd="0" destOrd="0" presId="urn:microsoft.com/office/officeart/2005/8/layout/bProcess3"/>
    <dgm:cxn modelId="{AB8E6CFF-0055-40B8-A38F-92A48BF9C221}" type="presOf" srcId="{BCA6180A-F9DA-4393-98FC-D25B37FBE08F}" destId="{A3F1B245-3E2D-4077-B91C-87D7D2B11448}" srcOrd="0" destOrd="0" presId="urn:microsoft.com/office/officeart/2005/8/layout/bProcess3"/>
    <dgm:cxn modelId="{40A6501C-2088-48A0-976C-AE8289F78065}" type="presOf" srcId="{A36F1B0C-291D-46AE-A54D-32B68C897B66}" destId="{0B3E8B62-37CA-41D1-8ABA-0EF14171592A}" srcOrd="0" destOrd="0" presId="urn:microsoft.com/office/officeart/2005/8/layout/bProcess3"/>
    <dgm:cxn modelId="{022B4388-B64C-498E-AC2B-5A9111B72D94}" type="presOf" srcId="{03E42F67-5321-4582-BEFC-CACEB78F6E45}" destId="{98F99FC7-F538-4E97-B3ED-19C6D629ADAC}" srcOrd="0" destOrd="0" presId="urn:microsoft.com/office/officeart/2005/8/layout/bProcess3"/>
    <dgm:cxn modelId="{82DA35AF-259D-4F43-9D79-7CF0700AF3EE}" srcId="{BCA6180A-F9DA-4393-98FC-D25B37FBE08F}" destId="{09A9F76D-C05B-45EF-954D-E0E0190B950D}" srcOrd="0" destOrd="0" parTransId="{7F3FDEC3-C913-4027-93B6-181324441353}" sibTransId="{03E42F67-5321-4582-BEFC-CACEB78F6E45}"/>
    <dgm:cxn modelId="{D25CCA1B-D016-4EC1-8000-1E052837B81F}" type="presOf" srcId="{03E42F67-5321-4582-BEFC-CACEB78F6E45}" destId="{AC37DDF6-9749-4850-BF5D-D0858CBF6E86}" srcOrd="1" destOrd="0" presId="urn:microsoft.com/office/officeart/2005/8/layout/bProcess3"/>
    <dgm:cxn modelId="{7491ECA3-34B4-4C8E-AB84-6F1F83B47141}" srcId="{BCA6180A-F9DA-4393-98FC-D25B37FBE08F}" destId="{A36F1B0C-291D-46AE-A54D-32B68C897B66}" srcOrd="1" destOrd="0" parTransId="{121AE084-972C-4703-85F3-1A9F0DE54B79}" sibTransId="{9278EA96-BD26-47C4-A22B-34ECE30F7F7C}"/>
    <dgm:cxn modelId="{7EF72B8C-C031-44D2-8522-3B1B7C80BD57}" type="presOf" srcId="{9278EA96-BD26-47C4-A22B-34ECE30F7F7C}" destId="{2AC25C45-9E22-4464-B540-00D5D2A7990F}" srcOrd="1" destOrd="0" presId="urn:microsoft.com/office/officeart/2005/8/layout/bProcess3"/>
    <dgm:cxn modelId="{B9BB7F75-1E4D-4071-839D-57A61C4EBA51}" type="presOf" srcId="{363B0153-2CA0-4895-807E-2E8D5071E16A}" destId="{EB8E6F16-9A38-4E3E-832B-2E0F031543D5}" srcOrd="0" destOrd="0" presId="urn:microsoft.com/office/officeart/2005/8/layout/bProcess3"/>
    <dgm:cxn modelId="{D9774D20-6893-45D7-80EB-64D9A39C5D2B}" type="presOf" srcId="{09A9F76D-C05B-45EF-954D-E0E0190B950D}" destId="{34944F0E-00BC-4681-90CF-C4A4D3383A4D}" srcOrd="0" destOrd="0" presId="urn:microsoft.com/office/officeart/2005/8/layout/bProcess3"/>
    <dgm:cxn modelId="{A3E95A5C-F671-439A-91B1-BBBB8648AD5D}" type="presParOf" srcId="{A3F1B245-3E2D-4077-B91C-87D7D2B11448}" destId="{34944F0E-00BC-4681-90CF-C4A4D3383A4D}" srcOrd="0" destOrd="0" presId="urn:microsoft.com/office/officeart/2005/8/layout/bProcess3"/>
    <dgm:cxn modelId="{13725B55-AD8A-4BF9-B35F-5E117AF010E8}" type="presParOf" srcId="{A3F1B245-3E2D-4077-B91C-87D7D2B11448}" destId="{98F99FC7-F538-4E97-B3ED-19C6D629ADAC}" srcOrd="1" destOrd="0" presId="urn:microsoft.com/office/officeart/2005/8/layout/bProcess3"/>
    <dgm:cxn modelId="{16A5BEE9-7A91-4028-86BF-73B6B288EB24}" type="presParOf" srcId="{98F99FC7-F538-4E97-B3ED-19C6D629ADAC}" destId="{AC37DDF6-9749-4850-BF5D-D0858CBF6E86}" srcOrd="0" destOrd="0" presId="urn:microsoft.com/office/officeart/2005/8/layout/bProcess3"/>
    <dgm:cxn modelId="{845F7395-EBEF-4284-BC3E-BBF344BAE326}" type="presParOf" srcId="{A3F1B245-3E2D-4077-B91C-87D7D2B11448}" destId="{0B3E8B62-37CA-41D1-8ABA-0EF14171592A}" srcOrd="2" destOrd="0" presId="urn:microsoft.com/office/officeart/2005/8/layout/bProcess3"/>
    <dgm:cxn modelId="{F05F3618-CCCE-44A9-AF02-53538BEE76DF}" type="presParOf" srcId="{A3F1B245-3E2D-4077-B91C-87D7D2B11448}" destId="{34B7054F-1F2A-4E3F-959B-041213B71931}" srcOrd="3" destOrd="0" presId="urn:microsoft.com/office/officeart/2005/8/layout/bProcess3"/>
    <dgm:cxn modelId="{8ACCEBB3-3605-4900-9F63-6102190D963F}" type="presParOf" srcId="{34B7054F-1F2A-4E3F-959B-041213B71931}" destId="{2AC25C45-9E22-4464-B540-00D5D2A7990F}" srcOrd="0" destOrd="0" presId="urn:microsoft.com/office/officeart/2005/8/layout/bProcess3"/>
    <dgm:cxn modelId="{C1827878-494D-4294-9A03-ADE7E4DFB5FA}" type="presParOf" srcId="{A3F1B245-3E2D-4077-B91C-87D7D2B11448}" destId="{EB8E6F16-9A38-4E3E-832B-2E0F031543D5}" srcOrd="4" destOrd="0" presId="urn:microsoft.com/office/officeart/2005/8/layout/bProcess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CEDF60F-975A-4F5B-A09F-ADC9F4CCEECF}">
      <dsp:nvSpPr>
        <dsp:cNvPr id="0" name=""/>
        <dsp:cNvSpPr/>
      </dsp:nvSpPr>
      <dsp:spPr>
        <a:xfrm>
          <a:off x="3465" y="660328"/>
          <a:ext cx="3030680" cy="3030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788" tIns="35560" rIns="166788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Regulação</a:t>
          </a:r>
          <a:endParaRPr lang="pt-BR" sz="2800" kern="1200" dirty="0"/>
        </a:p>
      </dsp:txBody>
      <dsp:txXfrm>
        <a:off x="447298" y="1104161"/>
        <a:ext cx="2143014" cy="2143014"/>
      </dsp:txXfrm>
    </dsp:sp>
    <dsp:sp modelId="{F9F72631-08C5-4D39-9FDD-5A24F8AD4CAD}">
      <dsp:nvSpPr>
        <dsp:cNvPr id="0" name=""/>
        <dsp:cNvSpPr/>
      </dsp:nvSpPr>
      <dsp:spPr>
        <a:xfrm>
          <a:off x="2428009" y="660328"/>
          <a:ext cx="3030680" cy="3030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788" tIns="35560" rIns="166788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Avaliação</a:t>
          </a:r>
          <a:endParaRPr lang="pt-BR" sz="2800" kern="1200" dirty="0"/>
        </a:p>
      </dsp:txBody>
      <dsp:txXfrm>
        <a:off x="2871842" y="1104161"/>
        <a:ext cx="2143014" cy="2143014"/>
      </dsp:txXfrm>
    </dsp:sp>
    <dsp:sp modelId="{44634681-3750-4760-BC2B-48DA5D0259D0}">
      <dsp:nvSpPr>
        <dsp:cNvPr id="0" name=""/>
        <dsp:cNvSpPr/>
      </dsp:nvSpPr>
      <dsp:spPr>
        <a:xfrm>
          <a:off x="4852554" y="660328"/>
          <a:ext cx="3030680" cy="3030680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  <dsp:txBody>
        <a:bodyPr spcFirstLastPara="0" vert="horz" wrap="square" lIns="166788" tIns="35560" rIns="166788" bIns="3556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Supervisão</a:t>
          </a:r>
          <a:endParaRPr lang="pt-BR" sz="2800" kern="1200" dirty="0"/>
        </a:p>
      </dsp:txBody>
      <dsp:txXfrm>
        <a:off x="5296387" y="1104161"/>
        <a:ext cx="2143014" cy="214301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98F99FC7-F538-4E97-B3ED-19C6D629ADAC}">
      <dsp:nvSpPr>
        <dsp:cNvPr id="0" name=""/>
        <dsp:cNvSpPr/>
      </dsp:nvSpPr>
      <dsp:spPr>
        <a:xfrm>
          <a:off x="3749318" y="904845"/>
          <a:ext cx="696763" cy="91440"/>
        </a:xfrm>
        <a:custGeom>
          <a:avLst/>
          <a:gdLst/>
          <a:ahLst/>
          <a:cxnLst/>
          <a:rect l="0" t="0" r="0" b="0"/>
          <a:pathLst>
            <a:path>
              <a:moveTo>
                <a:pt x="0" y="45720"/>
              </a:moveTo>
              <a:lnTo>
                <a:pt x="696763" y="45720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79515" y="946928"/>
        <a:ext cx="36368" cy="7273"/>
      </dsp:txXfrm>
    </dsp:sp>
    <dsp:sp modelId="{34944F0E-00BC-4681-90CF-C4A4D3383A4D}">
      <dsp:nvSpPr>
        <dsp:cNvPr id="0" name=""/>
        <dsp:cNvSpPr/>
      </dsp:nvSpPr>
      <dsp:spPr>
        <a:xfrm>
          <a:off x="588669" y="1830"/>
          <a:ext cx="3162448" cy="1897469"/>
        </a:xfrm>
        <a:prstGeom prst="rect">
          <a:avLst/>
        </a:prstGeom>
        <a:solidFill>
          <a:srgbClr val="32A04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Autorização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(Avaliação </a:t>
          </a:r>
          <a:r>
            <a:rPr lang="pt-BR" sz="2000" i="1" kern="1200" dirty="0" smtClean="0"/>
            <a:t>in loco</a:t>
          </a:r>
          <a:r>
            <a:rPr lang="pt-BR" sz="2000" kern="1200" dirty="0" smtClean="0"/>
            <a:t>)</a:t>
          </a:r>
          <a:endParaRPr lang="pt-BR" sz="2000" kern="1200" dirty="0"/>
        </a:p>
      </dsp:txBody>
      <dsp:txXfrm>
        <a:off x="588669" y="1830"/>
        <a:ext cx="3162448" cy="1897469"/>
      </dsp:txXfrm>
    </dsp:sp>
    <dsp:sp modelId="{34B7054F-1F2A-4E3F-959B-041213B71931}">
      <dsp:nvSpPr>
        <dsp:cNvPr id="0" name=""/>
        <dsp:cNvSpPr/>
      </dsp:nvSpPr>
      <dsp:spPr>
        <a:xfrm>
          <a:off x="2169893" y="1897499"/>
          <a:ext cx="3889812" cy="696763"/>
        </a:xfrm>
        <a:custGeom>
          <a:avLst/>
          <a:gdLst/>
          <a:ahLst/>
          <a:cxnLst/>
          <a:rect l="0" t="0" r="0" b="0"/>
          <a:pathLst>
            <a:path>
              <a:moveTo>
                <a:pt x="3889812" y="0"/>
              </a:moveTo>
              <a:lnTo>
                <a:pt x="3889812" y="365481"/>
              </a:lnTo>
              <a:lnTo>
                <a:pt x="0" y="365481"/>
              </a:lnTo>
              <a:lnTo>
                <a:pt x="0" y="696763"/>
              </a:lnTo>
            </a:path>
          </a:pathLst>
        </a:custGeom>
        <a:noFill/>
        <a:ln w="12700" cap="flat" cmpd="sng" algn="ctr">
          <a:solidFill>
            <a:schemeClr val="accent3">
              <a:hueOff val="0"/>
              <a:satOff val="0"/>
              <a:lumOff val="0"/>
              <a:alphaOff val="0"/>
            </a:scheme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pt-BR" sz="500" kern="1200"/>
        </a:p>
      </dsp:txBody>
      <dsp:txXfrm>
        <a:off x="4015869" y="2242244"/>
        <a:ext cx="197861" cy="7273"/>
      </dsp:txXfrm>
    </dsp:sp>
    <dsp:sp modelId="{0B3E8B62-37CA-41D1-8ABA-0EF14171592A}">
      <dsp:nvSpPr>
        <dsp:cNvPr id="0" name=""/>
        <dsp:cNvSpPr/>
      </dsp:nvSpPr>
      <dsp:spPr>
        <a:xfrm>
          <a:off x="4478481" y="1830"/>
          <a:ext cx="3162448" cy="1897469"/>
        </a:xfrm>
        <a:prstGeom prst="rect">
          <a:avLst/>
        </a:prstGeom>
        <a:solidFill>
          <a:srgbClr val="32A04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Reconhecimento</a:t>
          </a:r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(Avaliação </a:t>
          </a:r>
          <a:r>
            <a:rPr lang="pt-BR" sz="2000" i="1" kern="1200" dirty="0" smtClean="0"/>
            <a:t>in loco</a:t>
          </a:r>
          <a:r>
            <a:rPr lang="pt-BR" sz="2000" kern="1200" dirty="0" smtClean="0"/>
            <a:t>)</a:t>
          </a:r>
          <a:endParaRPr lang="pt-BR" sz="2000" kern="1200" dirty="0"/>
        </a:p>
      </dsp:txBody>
      <dsp:txXfrm>
        <a:off x="4478481" y="1830"/>
        <a:ext cx="3162448" cy="1897469"/>
      </dsp:txXfrm>
    </dsp:sp>
    <dsp:sp modelId="{EB8E6F16-9A38-4E3E-832B-2E0F031543D5}">
      <dsp:nvSpPr>
        <dsp:cNvPr id="0" name=""/>
        <dsp:cNvSpPr/>
      </dsp:nvSpPr>
      <dsp:spPr>
        <a:xfrm>
          <a:off x="588669" y="2626663"/>
          <a:ext cx="3162448" cy="1897469"/>
        </a:xfrm>
        <a:prstGeom prst="rect">
          <a:avLst/>
        </a:prstGeom>
        <a:solidFill>
          <a:srgbClr val="32A041"/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9136" tIns="199136" rIns="199136" bIns="199136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800" kern="1200" dirty="0" smtClean="0"/>
            <a:t>Renovação do Reconhecimento</a:t>
          </a:r>
          <a:endParaRPr lang="pt-BR" sz="20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2000" kern="1200" dirty="0" smtClean="0"/>
            <a:t>(Avaliação </a:t>
          </a:r>
          <a:r>
            <a:rPr lang="pt-BR" sz="2000" i="1" kern="1200" dirty="0" smtClean="0"/>
            <a:t>in loco</a:t>
          </a:r>
          <a:r>
            <a:rPr lang="pt-BR" sz="2000" kern="1200" dirty="0" smtClean="0"/>
            <a:t>)</a:t>
          </a:r>
          <a:endParaRPr lang="pt-BR" sz="2000" kern="1200" dirty="0"/>
        </a:p>
      </dsp:txBody>
      <dsp:txXfrm>
        <a:off x="588669" y="2626663"/>
        <a:ext cx="3162448" cy="18974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slideMaster" Target="../slideMasters/slideMaster2.xml"/><Relationship Id="rId1" Type="http://schemas.openxmlformats.org/officeDocument/2006/relationships/themeOverride" Target="../theme/themeOverride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4" name="Conector reto 13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9113838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6" name="Retângulo 15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e 16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e 17"/>
          <p:cNvSpPr/>
          <p:nvPr/>
        </p:nvSpPr>
        <p:spPr bwMode="auto">
          <a:xfrm>
            <a:off x="1309688" y="4867275"/>
            <a:ext cx="641350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Elipse 18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0" name="Elipse 19"/>
          <p:cNvSpPr/>
          <p:nvPr/>
        </p:nvSpPr>
        <p:spPr bwMode="auto">
          <a:xfrm>
            <a:off x="1663700" y="5788025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1" name="Elipse 20"/>
          <p:cNvSpPr/>
          <p:nvPr/>
        </p:nvSpPr>
        <p:spPr>
          <a:xfrm>
            <a:off x="1905000" y="4495800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lang="pt-BR" smtClean="0"/>
              <a:t>Clique para editar o estilo do subtítulo mestre</a:t>
            </a:r>
            <a:endParaRPr lang="en-US"/>
          </a:p>
        </p:txBody>
      </p:sp>
      <p:sp>
        <p:nvSpPr>
          <p:cNvPr id="22" name="Espaço Reservado para Data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463" y="1174750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23" name="Espaço Reservado para Rodapé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81475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24" name="Espaço Reservado para Número de Slide 28"/>
          <p:cNvSpPr>
            <a:spLocks noGrp="1"/>
          </p:cNvSpPr>
          <p:nvPr>
            <p:ph type="sldNum" sz="quarter" idx="12"/>
          </p:nvPr>
        </p:nvSpPr>
        <p:spPr bwMode="auto">
          <a:xfrm>
            <a:off x="1325563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32152926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Número de Slide 8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6" name="Espaço Reservado para Rodapé 9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985171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ângulo 3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tângulo 4"/>
          <p:cNvSpPr/>
          <p:nvPr/>
        </p:nvSpPr>
        <p:spPr bwMode="auto">
          <a:xfrm>
            <a:off x="276225" y="0"/>
            <a:ext cx="104775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" name="Retângulo 5"/>
          <p:cNvSpPr/>
          <p:nvPr/>
        </p:nvSpPr>
        <p:spPr bwMode="auto">
          <a:xfrm>
            <a:off x="990600" y="0"/>
            <a:ext cx="182563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" name="Retângulo 6"/>
          <p:cNvSpPr/>
          <p:nvPr/>
        </p:nvSpPr>
        <p:spPr bwMode="auto">
          <a:xfrm>
            <a:off x="1141413" y="0"/>
            <a:ext cx="230187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06363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854075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1" name="Conector reto 10"/>
          <p:cNvSpPr>
            <a:spLocks noChangeShapeType="1"/>
          </p:cNvSpPr>
          <p:nvPr/>
        </p:nvSpPr>
        <p:spPr bwMode="auto">
          <a:xfrm>
            <a:off x="172720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2" name="Conector reto 11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3" name="Retângulo 12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4" name="Elipse 13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5" name="Elipse 14"/>
          <p:cNvSpPr/>
          <p:nvPr/>
        </p:nvSpPr>
        <p:spPr bwMode="auto">
          <a:xfrm>
            <a:off x="1323975" y="4867275"/>
            <a:ext cx="642938" cy="64135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6" name="Elipse 15"/>
          <p:cNvSpPr/>
          <p:nvPr/>
        </p:nvSpPr>
        <p:spPr bwMode="auto">
          <a:xfrm>
            <a:off x="1090613" y="5500688"/>
            <a:ext cx="138112" cy="136525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7" name="Elipse 16"/>
          <p:cNvSpPr/>
          <p:nvPr/>
        </p:nvSpPr>
        <p:spPr bwMode="auto">
          <a:xfrm>
            <a:off x="1663700" y="5791200"/>
            <a:ext cx="274638" cy="274638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8" name="Elipse 17"/>
          <p:cNvSpPr/>
          <p:nvPr/>
        </p:nvSpPr>
        <p:spPr bwMode="auto">
          <a:xfrm>
            <a:off x="1879600" y="4479925"/>
            <a:ext cx="365125" cy="365125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19" name="Conector reto 18"/>
          <p:cNvSpPr>
            <a:spLocks noChangeShapeType="1"/>
          </p:cNvSpPr>
          <p:nvPr/>
        </p:nvSpPr>
        <p:spPr bwMode="auto">
          <a:xfrm>
            <a:off x="9097963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20" name="Espaço Reservado para Data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2875" y="1169988"/>
            <a:ext cx="2286000" cy="381000"/>
          </a:xfrm>
        </p:spPr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21" name="Espaço Reservado para Rodapé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076" y="4178300"/>
            <a:ext cx="3657600" cy="384175"/>
          </a:xfrm>
        </p:spPr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22" name="Espaço Reservado para Número de Slide 5"/>
          <p:cNvSpPr>
            <a:spLocks noGrp="1"/>
          </p:cNvSpPr>
          <p:nvPr>
            <p:ph type="sldNum" sz="quarter" idx="12"/>
          </p:nvPr>
        </p:nvSpPr>
        <p:spPr bwMode="auto">
          <a:xfrm>
            <a:off x="1339850" y="4929188"/>
            <a:ext cx="609600" cy="517525"/>
          </a:xfrm>
        </p:spPr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97244830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825297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11" name="Espaço Reservado para Conteúdo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2" name="Espaço Reservado para Texto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4" name="Espaço Reservado para Texto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8425845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Data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4" name="Espaço Reservado para Número de Slide 6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5" name="Espaço Reservado para Rodapé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565408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01874647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6" name="Conector reto 5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7" name="Conector reto 16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Conector reto 17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9" name="Retângulo 8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Conector reto 19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1" name="Elipse 10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/>
          <a:lstStyle>
            <a:lvl1pPr algn="l">
              <a:buNone/>
              <a:defRPr sz="2000" b="1" cap="small" baseline="0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8" name="Espaço Reservado para Conteúdo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12" name="Espaço Reservado para Data 20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13" name="Espaço Reservado para Número de Slide 21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22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04799017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ector reto 4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6" name="Elipse 5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7" name="Conector reto 16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algn="ctr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8" name="Retângulo 7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Conector reto 18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11" name="Conector reto 20"/>
          <p:cNvSpPr>
            <a:spLocks noChangeShapeType="1"/>
          </p:cNvSpPr>
          <p:nvPr/>
        </p:nvSpPr>
        <p:spPr bwMode="auto">
          <a:xfrm>
            <a:off x="6192838" y="0"/>
            <a:ext cx="0" cy="6858000"/>
          </a:xfrm>
          <a:prstGeom prst="line">
            <a:avLst/>
          </a:prstGeom>
          <a:noFill/>
          <a:ln w="1270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/>
          <a:lstStyle>
            <a:lvl1pPr algn="l">
              <a:buNone/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>
            <a:lvl1pPr marL="0" indent="0">
              <a:buNone/>
              <a:defRPr sz="3200"/>
            </a:lvl1pPr>
          </a:lstStyle>
          <a:p>
            <a:pPr lvl="0"/>
            <a:r>
              <a:rPr lang="pt-BR" noProof="0" smtClean="0"/>
              <a:t>Clique no ícone para adicionar uma imagem</a:t>
            </a:r>
            <a:endParaRPr lang="en-US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spcCol="274320" rtlCol="0" fromWordArt="0" forceAA="0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12" name="Espaço Reservado para Data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13" name="Espaço Reservado para Número de Slide 1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  <p:sp>
        <p:nvSpPr>
          <p:cNvPr id="14" name="Espaço Reservado para Rodapé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>
            <a:lvl1pPr>
              <a:defRPr/>
            </a:lvl1pPr>
          </a:lstStyle>
          <a:p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2706340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1318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601843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89" r:id="rId1"/>
    <p:sldLayoutId id="2147483890" r:id="rId2"/>
    <p:sldLayoutId id="2147483891" r:id="rId3"/>
    <p:sldLayoutId id="2147483892" r:id="rId4"/>
    <p:sldLayoutId id="2147483893" r:id="rId5"/>
    <p:sldLayoutId id="2147483894" r:id="rId6"/>
    <p:sldLayoutId id="2147483895" r:id="rId7"/>
    <p:sldLayoutId id="2147483896" r:id="rId8"/>
    <p:sldLayoutId id="2147483897" r:id="rId9"/>
    <p:sldLayoutId id="2147483898" r:id="rId10"/>
    <p:sldLayoutId id="214748389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3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Conector reto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>
              <a:latin typeface="+mn-lt"/>
              <a:cs typeface="+mn-cs"/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lang="pt-BR"/>
              <a:t>Clique para editar o estilo do título mestre</a:t>
            </a:r>
            <a:endParaRPr lang="en-US"/>
          </a:p>
        </p:txBody>
      </p:sp>
      <p:sp>
        <p:nvSpPr>
          <p:cNvPr id="1028" name="Espaço Reservado para Texto 1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7467600" cy="4873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Clique para editar os estilos do texto mestre</a:t>
            </a:r>
          </a:p>
          <a:p>
            <a:pPr lvl="1"/>
            <a:r>
              <a:rPr lang="pt-BR" altLang="pt-BR" smtClean="0"/>
              <a:t>Segundo nível</a:t>
            </a:r>
          </a:p>
          <a:p>
            <a:pPr lvl="2"/>
            <a:r>
              <a:rPr lang="pt-BR" altLang="pt-BR" smtClean="0"/>
              <a:t>Terceiro nível</a:t>
            </a:r>
          </a:p>
          <a:p>
            <a:pPr lvl="3"/>
            <a:r>
              <a:rPr lang="pt-BR" altLang="pt-BR" smtClean="0"/>
              <a:t>Quarto nível</a:t>
            </a:r>
          </a:p>
          <a:p>
            <a:pPr lvl="4"/>
            <a:r>
              <a:rPr lang="pt-BR" altLang="pt-BR" smtClean="0"/>
              <a:t>Quinto nível</a:t>
            </a:r>
            <a:endParaRPr lang="en-US" altLang="pt-BR" smtClean="0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 rot="5400000">
            <a:off x="7589045" y="1081881"/>
            <a:ext cx="2011362" cy="384175"/>
          </a:xfrm>
          <a:prstGeom prst="rect">
            <a:avLst/>
          </a:prstGeom>
        </p:spPr>
        <p:txBody>
          <a:bodyPr vert="horz" anchor="ctr" anchorCtr="0"/>
          <a:lstStyle>
            <a:lvl1pPr algn="r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fld id="{8E7247C3-7D3D-4743-B60D-3386C9FCC726}" type="datetimeFigureOut">
              <a:rPr lang="pt-BR" smtClean="0"/>
              <a:pPr/>
              <a:t>21/03/2019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 rot="5400000">
            <a:off x="6989763" y="3736975"/>
            <a:ext cx="3200400" cy="365125"/>
          </a:xfrm>
          <a:prstGeom prst="rect">
            <a:avLst/>
          </a:prstGeom>
        </p:spPr>
        <p:txBody>
          <a:bodyPr vert="horz" anchor="ctr" anchorCtr="0"/>
          <a:lstStyle>
            <a:lvl1pPr algn="l" eaLnBrk="1" fontAlgn="auto" latinLnBrk="0" hangingPunct="1">
              <a:spcBef>
                <a:spcPts val="0"/>
              </a:spcBef>
              <a:spcAft>
                <a:spcPts val="0"/>
              </a:spcAft>
              <a:defRPr kumimoji="0" sz="1200">
                <a:solidFill>
                  <a:schemeClr val="tx2"/>
                </a:solidFill>
                <a:latin typeface="+mn-lt"/>
                <a:cs typeface="+mn-cs"/>
              </a:defRPr>
            </a:lvl1pPr>
          </a:lstStyle>
          <a:p>
            <a:endParaRPr lang="pt-BR"/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/>
          <a:lstStyle/>
          <a:p>
            <a:pPr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latin typeface="+mn-lt"/>
              <a:cs typeface="+mn-cs"/>
            </a:endParaRPr>
          </a:p>
        </p:txBody>
      </p:sp>
      <p:sp>
        <p:nvSpPr>
          <p:cNvPr id="1032" name="Conector reto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0" name="Retângulo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34" name="Conector reto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algn="ctr">
            <a:solidFill>
              <a:schemeClr val="accent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pt-BR"/>
          </a:p>
        </p:txBody>
      </p:sp>
      <p:sp>
        <p:nvSpPr>
          <p:cNvPr id="12" name="Elipse 11"/>
          <p:cNvSpPr/>
          <p:nvPr/>
        </p:nvSpPr>
        <p:spPr>
          <a:xfrm>
            <a:off x="8156575" y="5715000"/>
            <a:ext cx="549275" cy="549275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8129588" y="5734050"/>
            <a:ext cx="609600" cy="520700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400" b="1">
                <a:solidFill>
                  <a:srgbClr val="FFFFFF"/>
                </a:solidFill>
                <a:latin typeface="Century Schoolbook" pitchFamily="18" charset="0"/>
              </a:defRPr>
            </a:lvl1pPr>
          </a:lstStyle>
          <a:p>
            <a:fld id="{DBACD41C-27BC-4056-AC4F-CC639D62661C}" type="slidenum">
              <a:rPr lang="pt-BR" smtClean="0"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l" rtl="0" eaLnBrk="1" fontAlgn="base" hangingPunct="1">
        <a:spcBef>
          <a:spcPct val="0"/>
        </a:spcBef>
        <a:spcAft>
          <a:spcPct val="0"/>
        </a:spcAft>
        <a:defRPr sz="3000" kern="1200" cap="small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000">
          <a:solidFill>
            <a:schemeClr val="tx2"/>
          </a:solidFill>
          <a:latin typeface="Century Schoolbook" pitchFamily="18" charset="0"/>
        </a:defRPr>
      </a:lvl9pPr>
    </p:titleStyle>
    <p:bodyStyle>
      <a:lvl1pPr marL="273050" indent="-273050" algn="l" rtl="0" eaLnBrk="1" fontAlgn="base" hangingPunct="1">
        <a:spcBef>
          <a:spcPts val="600"/>
        </a:spcBef>
        <a:spcAft>
          <a:spcPct val="0"/>
        </a:spcAft>
        <a:buClr>
          <a:schemeClr val="accent1"/>
        </a:buClr>
        <a:buSzPct val="7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39763" indent="-27305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80000"/>
        <a:buFont typeface="Wingdings 2" pitchFamily="18" charset="2"/>
        <a:buChar char="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563" algn="l" rtl="0" eaLnBrk="1" fontAlgn="base" hangingPunct="1">
        <a:spcBef>
          <a:spcPct val="20000"/>
        </a:spcBef>
        <a:spcAft>
          <a:spcPct val="0"/>
        </a:spcAft>
        <a:buClr>
          <a:srgbClr val="E0752F"/>
        </a:buClr>
        <a:buSzPct val="60000"/>
        <a:buFont typeface="Wingdings" pitchFamily="2" charset="2"/>
        <a:buChar char="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187450" indent="-182563" algn="l" rtl="0" eaLnBrk="1" fontAlgn="base" hangingPunct="1">
        <a:spcBef>
          <a:spcPct val="20000"/>
        </a:spcBef>
        <a:spcAft>
          <a:spcPct val="0"/>
        </a:spcAft>
        <a:buClr>
          <a:srgbClr val="FEC3AE"/>
        </a:buClr>
        <a:buSzPct val="60000"/>
        <a:buFont typeface="Wingdings" pitchFamily="2" charset="2"/>
        <a:buChar char="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2088" indent="-182563" algn="l" rtl="0" eaLnBrk="1" fontAlgn="base" hangingPunct="1">
        <a:spcBef>
          <a:spcPct val="20000"/>
        </a:spcBef>
        <a:spcAft>
          <a:spcPct val="0"/>
        </a:spcAft>
        <a:buClr>
          <a:srgbClr val="BDCAE9"/>
        </a:buClr>
        <a:buSzPct val="68000"/>
        <a:buFont typeface="Wingdings 2" pitchFamily="18" charset="2"/>
        <a:buChar char="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mailto:ddin.prodin@ifpa.edu.br" TargetMode="External"/><Relationship Id="rId2" Type="http://schemas.openxmlformats.org/officeDocument/2006/relationships/hyperlink" Target="mailto:dai.prodin@ifpa.edu.br" TargetMode="Externa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13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555"/>
          <a:stretch>
            <a:fillRect/>
          </a:stretch>
        </p:blipFill>
        <p:spPr bwMode="auto">
          <a:xfrm>
            <a:off x="2555875" y="1268413"/>
            <a:ext cx="4132263" cy="3313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ítulo 1"/>
          <p:cNvSpPr txBox="1">
            <a:spLocks/>
          </p:cNvSpPr>
          <p:nvPr/>
        </p:nvSpPr>
        <p:spPr>
          <a:xfrm>
            <a:off x="323850" y="4437063"/>
            <a:ext cx="8569325" cy="1368425"/>
          </a:xfrm>
          <a:prstGeom prst="rect">
            <a:avLst/>
          </a:prstGeom>
          <a:ln w="88900" cmpd="dbl">
            <a:noFill/>
          </a:ln>
        </p:spPr>
        <p:txBody>
          <a:bodyPr anchor="ctr">
            <a:normAutofit/>
          </a:bodyPr>
          <a:lstStyle/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30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Pró - Reitoria de Ensino - PROEN</a:t>
            </a:r>
          </a:p>
          <a:p>
            <a:pPr algn="ctr" eaLnBrk="1" fontAlgn="auto" hangingPunct="1">
              <a:spcAft>
                <a:spcPts val="0"/>
              </a:spcAft>
              <a:defRPr/>
            </a:pPr>
            <a:r>
              <a:rPr lang="pt-BR" sz="2200" b="1" cap="small" dirty="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rPr>
              <a:t>XI Reunião de Diretores de Ensino – 21 e 22/03/19</a:t>
            </a:r>
          </a:p>
        </p:txBody>
      </p:sp>
    </p:spTree>
    <p:extLst>
      <p:ext uri="{BB962C8B-B14F-4D97-AF65-F5344CB8AC3E}">
        <p14:creationId xmlns:p14="http://schemas.microsoft.com/office/powerpoint/2010/main" val="1946104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 anchor="t">
            <a:normAutofit/>
          </a:bodyPr>
          <a:lstStyle/>
          <a:p>
            <a:r>
              <a:rPr lang="pt-BR" dirty="0" smtClean="0"/>
              <a:t>Critérios aditivos (NT 162017-CGA-CGIES-DAES)</a:t>
            </a:r>
          </a:p>
          <a:p>
            <a:r>
              <a:rPr lang="pt-BR" dirty="0"/>
              <a:t>Requisitos legais deixa de ser item específico e passa a ser diluído no corpo dos indicadores de avaliação</a:t>
            </a:r>
          </a:p>
          <a:p>
            <a:r>
              <a:rPr lang="pt-BR" dirty="0" smtClean="0"/>
              <a:t>O instrumento passa a privilegiar mais os aspectos qualitativos do que quantitativos</a:t>
            </a:r>
          </a:p>
          <a:p>
            <a:r>
              <a:rPr lang="pt-BR" dirty="0" smtClean="0"/>
              <a:t>Maior </a:t>
            </a:r>
            <a:r>
              <a:rPr lang="pt-BR" dirty="0"/>
              <a:t>objetividade nos itens de avaliação</a:t>
            </a:r>
          </a:p>
          <a:p>
            <a:endParaRPr lang="pt-BR" dirty="0" smtClean="0"/>
          </a:p>
          <a:p>
            <a:endParaRPr lang="pt-BR" dirty="0" smtClean="0"/>
          </a:p>
          <a:p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11782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Espaço Reservado para Conteúdo 5"/>
          <p:cNvGraphicFramePr>
            <a:graphicFrameLocks noGrp="1"/>
          </p:cNvGraphicFramePr>
          <p:nvPr>
            <p:ph idx="1"/>
          </p:nvPr>
        </p:nvGraphicFramePr>
        <p:xfrm>
          <a:off x="142845" y="571480"/>
          <a:ext cx="9001155" cy="5763358"/>
        </p:xfrm>
        <a:graphic>
          <a:graphicData uri="http://schemas.openxmlformats.org/drawingml/2006/table">
            <a:tbl>
              <a:tblPr/>
              <a:tblGrid>
                <a:gridCol w="714348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450167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3785128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08149">
                <a:tc>
                  <a:txBody>
                    <a:bodyPr/>
                    <a:lstStyle/>
                    <a:p>
                      <a:pPr marL="17780" marR="18415" algn="ct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Conceito</a:t>
                      </a:r>
                      <a:endParaRPr lang="pt-BR" sz="1300" b="1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4460" algn="ct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Critério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de </a:t>
                      </a: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Análise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2016</a:t>
                      </a:r>
                      <a:endParaRPr lang="pt-BR" sz="1300" b="1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R="124460" algn="ctr">
                        <a:spcBef>
                          <a:spcPts val="260"/>
                        </a:spcBef>
                        <a:spcAft>
                          <a:spcPts val="0"/>
                        </a:spcAft>
                      </a:pP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Critério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de </a:t>
                      </a:r>
                      <a:r>
                        <a:rPr lang="en-US" sz="1300" b="1" dirty="0" err="1">
                          <a:latin typeface="Calibri"/>
                          <a:ea typeface="Arial Narrow"/>
                          <a:cs typeface="Arial Narrow"/>
                        </a:rPr>
                        <a:t>Análise</a:t>
                      </a:r>
                      <a:r>
                        <a:rPr lang="en-US" sz="1300" b="1" dirty="0">
                          <a:latin typeface="Calibri"/>
                          <a:ea typeface="Arial Narrow"/>
                          <a:cs typeface="Arial Narrow"/>
                        </a:rPr>
                        <a:t> </a:t>
                      </a:r>
                      <a:r>
                        <a:rPr lang="en-US" sz="1300" b="1" dirty="0" smtClean="0">
                          <a:latin typeface="Calibri"/>
                          <a:ea typeface="Arial Narrow"/>
                          <a:cs typeface="Arial Narrow"/>
                        </a:rPr>
                        <a:t>2017</a:t>
                      </a:r>
                      <a:endParaRPr lang="pt-BR" sz="1300" b="1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80283">
                <a:tc>
                  <a:txBody>
                    <a:bodyPr/>
                    <a:lstStyle/>
                    <a:p>
                      <a:pPr algn="ctr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1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9210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não expressa 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as competências do egresso.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29210">
                        <a:spcBef>
                          <a:spcPts val="27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não consta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no PPC.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1140850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2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175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 maneira  insuficiente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mas não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está de acordo com as DCN (quando houver)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ou não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expressa as competências a serem desenvolvidas pelo discente.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65540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3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302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maneira suficiente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está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de acordo com as DCN (quando houver)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 expressa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as competências a serem desenvolvidas pelo discente.</a:t>
                      </a:r>
                      <a:endParaRPr lang="pt-BR" sz="1300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55972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4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175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maneira muito boa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está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de acordo com as DCN (quando houver),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expressa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as competências a serem desenvolvidas pelo discente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e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as </a:t>
                      </a:r>
                      <a:r>
                        <a:rPr lang="pt-BR" sz="1300" b="1">
                          <a:latin typeface="Calibri"/>
                          <a:ea typeface="Calibri"/>
                          <a:cs typeface="Calibri-Bold"/>
                        </a:rPr>
                        <a:t>articula </a:t>
                      </a:r>
                      <a:r>
                        <a:rPr lang="pt-BR" sz="1300">
                          <a:latin typeface="Calibri"/>
                          <a:ea typeface="Calibri"/>
                          <a:cs typeface="Calibri-Light"/>
                        </a:rPr>
                        <a:t>com necessidades locais e regionais.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1392809">
                <a:tc>
                  <a:txBody>
                    <a:bodyPr/>
                    <a:lstStyle/>
                    <a:p>
                      <a:pPr algn="ctr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en-US" sz="1300">
                          <a:latin typeface="Calibri"/>
                          <a:ea typeface="Arial Narrow"/>
                          <a:cs typeface="Arial Narrow"/>
                        </a:rPr>
                        <a:t>5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33020" marR="31750" algn="just">
                        <a:spcBef>
                          <a:spcPts val="295"/>
                        </a:spcBef>
                        <a:spcAft>
                          <a:spcPts val="0"/>
                        </a:spcAft>
                      </a:pP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Quando o perfil profissional do egresso expressa, </a:t>
                      </a:r>
                      <a:r>
                        <a:rPr lang="pt-BR" sz="1300" b="1">
                          <a:latin typeface="Calibri"/>
                          <a:ea typeface="Arial Narrow"/>
                          <a:cs typeface="Arial Narrow"/>
                        </a:rPr>
                        <a:t>de maneira excelente</a:t>
                      </a:r>
                      <a:r>
                        <a:rPr lang="pt-BR" sz="1300">
                          <a:latin typeface="Calibri"/>
                          <a:ea typeface="Arial Narrow"/>
                          <a:cs typeface="Arial Narrow"/>
                        </a:rPr>
                        <a:t>, suas competências, considerando, em uma análise sistêmica e global, os seguintes aspectos institucionais previstos/existentes: adequação às DCNs do curso, conhecimento do PPC pelo corpo docente e discente e mecanismos de acompanhamento dos egressos na sua atuação profissional.</a:t>
                      </a:r>
                      <a:endParaRPr lang="pt-BR" sz="130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O perfil profissional do egresso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consta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no PPC,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está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de acordo com as DCN (quando houver),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expressa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as competências a serem desenvolvidas pelo discente e as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articula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com necessidades locais e regionais, </a:t>
                      </a:r>
                      <a:r>
                        <a:rPr lang="pt-BR" sz="1300" b="1" dirty="0">
                          <a:latin typeface="Calibri"/>
                          <a:ea typeface="Calibri"/>
                          <a:cs typeface="Calibri-Bold"/>
                        </a:rPr>
                        <a:t>sendo </a:t>
                      </a:r>
                      <a:r>
                        <a:rPr lang="pt-BR" sz="1300" dirty="0">
                          <a:latin typeface="Calibri"/>
                          <a:ea typeface="Calibri"/>
                          <a:cs typeface="Calibri-Light"/>
                        </a:rPr>
                        <a:t>ampliado em função de novas demandas apresentadas pelo mundo do trabalho.</a:t>
                      </a:r>
                      <a:endParaRPr lang="pt-BR" sz="1300" dirty="0">
                        <a:latin typeface="Arial Narrow"/>
                        <a:ea typeface="Arial Narrow"/>
                        <a:cs typeface="Arial Narrow"/>
                      </a:endParaRPr>
                    </a:p>
                  </a:txBody>
                  <a:tcPr marL="0" marR="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CaixaDeTexto 6"/>
          <p:cNvSpPr txBox="1"/>
          <p:nvPr/>
        </p:nvSpPr>
        <p:spPr>
          <a:xfrm>
            <a:off x="142844" y="142852"/>
            <a:ext cx="51435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Indicador: Perfil Profissional do Egresso</a:t>
            </a:r>
            <a:endParaRPr lang="pt-BR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pt-BR" dirty="0" smtClean="0"/>
              <a:t>Práticas </a:t>
            </a:r>
            <a:r>
              <a:rPr lang="pt-BR" dirty="0"/>
              <a:t>comprovadamente inovadoras e </a:t>
            </a:r>
            <a:r>
              <a:rPr lang="pt-BR" dirty="0" smtClean="0"/>
              <a:t>exitosas</a:t>
            </a:r>
          </a:p>
          <a:p>
            <a:r>
              <a:rPr lang="pt-BR" dirty="0"/>
              <a:t>Articulação com a realidade local, novas demandas da sociedade e preocupação com o perfil do egresso – integração ensino e mundo do trabalho </a:t>
            </a:r>
            <a:endParaRPr lang="pt-BR" dirty="0" smtClean="0"/>
          </a:p>
          <a:p>
            <a:r>
              <a:rPr lang="pt-BR" dirty="0"/>
              <a:t>Foco na </a:t>
            </a:r>
            <a:r>
              <a:rPr lang="pt-BR" dirty="0" smtClean="0"/>
              <a:t>autonomia e na aprendizagem do </a:t>
            </a:r>
            <a:r>
              <a:rPr lang="pt-BR" dirty="0"/>
              <a:t>estudante </a:t>
            </a:r>
            <a:r>
              <a:rPr lang="pt-BR" dirty="0" smtClean="0"/>
              <a:t>(o estudante é o elemento central)</a:t>
            </a:r>
          </a:p>
          <a:p>
            <a:r>
              <a:rPr lang="pt-BR" dirty="0"/>
              <a:t>Interdisciplinaridade e integração entre os componentes curriculares ao longo do processo de </a:t>
            </a:r>
            <a:r>
              <a:rPr lang="pt-BR" dirty="0" smtClean="0"/>
              <a:t>formação</a:t>
            </a:r>
          </a:p>
          <a:p>
            <a:r>
              <a:rPr lang="pt-BR" dirty="0"/>
              <a:t>Relação teoria e prática </a:t>
            </a:r>
          </a:p>
        </p:txBody>
      </p:sp>
    </p:spTree>
    <p:extLst>
      <p:ext uri="{BB962C8B-B14F-4D97-AF65-F5344CB8AC3E}">
        <p14:creationId xmlns:p14="http://schemas.microsoft.com/office/powerpoint/2010/main" val="219567265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pt-BR" dirty="0"/>
              <a:t>Avaliação periódica dos espaços, colegiados e da </a:t>
            </a:r>
            <a:r>
              <a:rPr lang="pt-BR" dirty="0" smtClean="0"/>
              <a:t>gestão</a:t>
            </a:r>
          </a:p>
          <a:p>
            <a:r>
              <a:rPr lang="pt-BR" dirty="0" smtClean="0"/>
              <a:t>Acessibilidade: atitudinal, comunicacional, digital, instrumental e metodológica</a:t>
            </a:r>
          </a:p>
          <a:p>
            <a:r>
              <a:rPr lang="pt-BR" dirty="0"/>
              <a:t>C</a:t>
            </a:r>
            <a:r>
              <a:rPr lang="pt-BR" dirty="0" smtClean="0"/>
              <a:t>ontínuo </a:t>
            </a:r>
            <a:r>
              <a:rPr lang="pt-BR" dirty="0"/>
              <a:t>acompanhamento das </a:t>
            </a:r>
            <a:r>
              <a:rPr lang="pt-BR" dirty="0" smtClean="0"/>
              <a:t>atividades</a:t>
            </a:r>
          </a:p>
          <a:p>
            <a:r>
              <a:rPr lang="pt-BR" b="1" dirty="0"/>
              <a:t>A gestão do curso</a:t>
            </a:r>
            <a:r>
              <a:rPr lang="pt-BR" dirty="0"/>
              <a:t> </a:t>
            </a:r>
            <a:r>
              <a:rPr lang="pt-BR" b="1" dirty="0" smtClean="0"/>
              <a:t>deve considerar </a:t>
            </a:r>
            <a:r>
              <a:rPr lang="pt-BR" dirty="0" smtClean="0"/>
              <a:t>a </a:t>
            </a:r>
            <a:r>
              <a:rPr lang="pt-BR" dirty="0" err="1"/>
              <a:t>autoavaliação</a:t>
            </a:r>
            <a:r>
              <a:rPr lang="pt-BR" dirty="0"/>
              <a:t> </a:t>
            </a:r>
            <a:r>
              <a:rPr lang="pt-BR" dirty="0" smtClean="0"/>
              <a:t>e </a:t>
            </a:r>
            <a:r>
              <a:rPr lang="pt-BR" dirty="0"/>
              <a:t>o resultado das avaliações externas como insumo para aprimoramento contínuo do planejamento do curso, </a:t>
            </a:r>
            <a:r>
              <a:rPr lang="pt-BR" b="1" dirty="0"/>
              <a:t>com evidência </a:t>
            </a:r>
            <a:r>
              <a:rPr lang="pt-BR" dirty="0"/>
              <a:t>da </a:t>
            </a:r>
            <a:r>
              <a:rPr lang="pt-BR" b="1" dirty="0"/>
              <a:t>apropriação </a:t>
            </a:r>
            <a:r>
              <a:rPr lang="pt-BR" dirty="0"/>
              <a:t>dos resultados pela comunidade acadêmica </a:t>
            </a:r>
            <a:r>
              <a:rPr lang="pt-BR" b="1" dirty="0"/>
              <a:t>e existência </a:t>
            </a:r>
            <a:r>
              <a:rPr lang="pt-BR" dirty="0"/>
              <a:t>de processo de </a:t>
            </a:r>
            <a:r>
              <a:rPr lang="pt-BR" dirty="0" err="1"/>
              <a:t>autoavaliação</a:t>
            </a:r>
            <a:r>
              <a:rPr lang="pt-BR" dirty="0"/>
              <a:t> periódica </a:t>
            </a:r>
            <a:r>
              <a:rPr lang="pt-BR" b="1" dirty="0"/>
              <a:t>do curso</a:t>
            </a:r>
            <a:r>
              <a:rPr lang="pt-BR" dirty="0" smtClean="0"/>
              <a:t>.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03544769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Novos Instrumentos de Avaliação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pt-BR" dirty="0"/>
              <a:t>TICS devem promover a acessibilidade digital e comunicacional, a interatividade entre docentes e discentes e assegurar</a:t>
            </a:r>
            <a:r>
              <a:rPr lang="pt-BR" b="1" dirty="0"/>
              <a:t> </a:t>
            </a:r>
            <a:r>
              <a:rPr lang="pt-BR" dirty="0"/>
              <a:t>o acesso a materiais ou recursos didáticos a qualquer hora e </a:t>
            </a:r>
            <a:r>
              <a:rPr lang="pt-BR" dirty="0" smtClean="0"/>
              <a:t>lugar</a:t>
            </a:r>
          </a:p>
          <a:p>
            <a:r>
              <a:rPr lang="pt-BR" dirty="0"/>
              <a:t>Titulação do corpo docente deixa de ser critério de análise (apenas tutores tem a titulação avaliada</a:t>
            </a:r>
            <a:r>
              <a:rPr lang="pt-BR" dirty="0" smtClean="0"/>
              <a:t>)</a:t>
            </a:r>
          </a:p>
          <a:p>
            <a:r>
              <a:rPr lang="pt-BR" dirty="0"/>
              <a:t>As experiências profissional e no magistério da educação básica e do ensino de graduação deixam de ser mensuradas pelo tempo e passam a ser medidas pela qualidade com que o docente faz uso dessa experiência em seu fazer </a:t>
            </a:r>
            <a:r>
              <a:rPr lang="pt-BR" dirty="0" smtClean="0"/>
              <a:t>pedagógico</a:t>
            </a:r>
            <a:endParaRPr lang="pt-BR" dirty="0"/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63114448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7" y="1214423"/>
            <a:ext cx="9126772" cy="4518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2432374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1026" name="Picture 2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6365" y="0"/>
            <a:ext cx="6533943" cy="6858024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3074" name="Picture 2" descr="C:\Users\edivaldo.moura\Desktop\Capturar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013" y="142876"/>
            <a:ext cx="9074323" cy="657227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2050" name="Picture 2" descr="C:\Users\edivaldo.moura\Desktop\Capturar4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0701" y="0"/>
            <a:ext cx="9133299" cy="557214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" name="Espaço Reservado para Conteúdo 4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442" y="0"/>
            <a:ext cx="8860332" cy="6857999"/>
          </a:xfrm>
        </p:spPr>
      </p:pic>
    </p:spTree>
    <p:extLst>
      <p:ext uri="{BB962C8B-B14F-4D97-AF65-F5344CB8AC3E}">
        <p14:creationId xmlns:p14="http://schemas.microsoft.com/office/powerpoint/2010/main" val="12594967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Imagem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865"/>
          <a:stretch>
            <a:fillRect/>
          </a:stretch>
        </p:blipFill>
        <p:spPr bwMode="auto">
          <a:xfrm>
            <a:off x="2714625" y="1214438"/>
            <a:ext cx="3302000" cy="24749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4339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642938" y="4077072"/>
            <a:ext cx="7772400" cy="1227559"/>
          </a:xfrm>
        </p:spPr>
        <p:txBody>
          <a:bodyPr/>
          <a:lstStyle/>
          <a:p>
            <a:pPr algn="ctr">
              <a:buNone/>
              <a:defRPr/>
            </a:pPr>
            <a:r>
              <a:rPr lang="pt-BR" sz="4000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 Processo de Reconhecimento de Curso</a:t>
            </a:r>
            <a:endParaRPr lang="pt-BR" altLang="pt-BR" sz="4000" b="1" dirty="0" smtClean="0"/>
          </a:p>
        </p:txBody>
      </p:sp>
      <p:sp>
        <p:nvSpPr>
          <p:cNvPr id="4" name="Subtítulo 2"/>
          <p:cNvSpPr txBox="1">
            <a:spLocks/>
          </p:cNvSpPr>
          <p:nvPr/>
        </p:nvSpPr>
        <p:spPr bwMode="auto">
          <a:xfrm>
            <a:off x="2691496" y="6009084"/>
            <a:ext cx="6400800" cy="73228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rmAutofit/>
          </a:bodyPr>
          <a:lstStyle>
            <a:lvl1pPr marL="273050" indent="-273050" algn="l" rtl="0" eaLnBrk="1" fontAlgn="base" hangingPunct="1">
              <a:spcBef>
                <a:spcPts val="600"/>
              </a:spcBef>
              <a:spcAft>
                <a:spcPct val="0"/>
              </a:spcAft>
              <a:buClr>
                <a:schemeClr val="accent1"/>
              </a:buClr>
              <a:buSzPct val="7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39763" indent="-273050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80000"/>
              <a:buFont typeface="Wingdings 2" pitchFamily="18" charset="2"/>
              <a:buChar char=""/>
              <a:defRPr sz="21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E0752F"/>
              </a:buClr>
              <a:buSzPct val="60000"/>
              <a:buFont typeface="Wingdings" pitchFamily="2" charset="2"/>
              <a:buChar char="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187450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FEC3AE"/>
              </a:buClr>
              <a:buSzPct val="60000"/>
              <a:buFont typeface="Wingdings" pitchFamily="2" charset="2"/>
              <a:buChar char="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462088" indent="-182563" algn="l" rtl="0" eaLnBrk="1" fontAlgn="base" hangingPunct="1">
              <a:spcBef>
                <a:spcPct val="20000"/>
              </a:spcBef>
              <a:spcAft>
                <a:spcPct val="0"/>
              </a:spcAft>
              <a:buClr>
                <a:srgbClr val="BDCAE9"/>
              </a:buClr>
              <a:buSzPct val="68000"/>
              <a:buFont typeface="Wingdings 2" pitchFamily="18" charset="2"/>
              <a:buChar char="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737360" indent="-182880" algn="l" rtl="0" eaLnBrk="1" latinLnBrk="0" hangingPunct="1">
              <a:spcBef>
                <a:spcPct val="20000"/>
              </a:spcBef>
              <a:buClr>
                <a:schemeClr val="accent1"/>
              </a:buClr>
              <a:buChar char="•"/>
              <a:defRPr kumimoji="0" sz="1600" kern="120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6pPr>
            <a:lvl7pPr marL="2011680" indent="-182880" algn="l" rtl="0" eaLnBrk="1" latinLnBrk="0" hangingPunct="1">
              <a:spcBef>
                <a:spcPct val="20000"/>
              </a:spcBef>
              <a:buClr>
                <a:schemeClr val="accent1">
                  <a:tint val="60000"/>
                </a:schemeClr>
              </a:buClr>
              <a:buSzPct val="60000"/>
              <a:buFont typeface="Wingdings"/>
              <a:buChar char="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7pPr>
            <a:lvl8pPr marL="2286000" indent="-182880" algn="l" rtl="0" eaLnBrk="1" latinLnBrk="0" hangingPunct="1">
              <a:spcBef>
                <a:spcPct val="20000"/>
              </a:spcBef>
              <a:buClr>
                <a:schemeClr val="accent2"/>
              </a:buClr>
              <a:buChar char="•"/>
              <a:defRPr kumimoji="0" sz="1400" kern="1200" cap="small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8pPr>
            <a:lvl9pPr marL="2560320" indent="-182880" algn="l" rtl="0" eaLnBrk="1" latinLnBrk="0" hangingPunct="1">
              <a:spcBef>
                <a:spcPct val="20000"/>
              </a:spcBef>
              <a:buClr>
                <a:schemeClr val="accent1">
                  <a:shade val="75000"/>
                </a:schemeClr>
              </a:buClr>
              <a:buChar char="•"/>
              <a:defRPr kumimoji="0" sz="1400" kern="1200" baseline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pt-BR" sz="1600" b="1" i="1" dirty="0" smtClean="0">
                <a:solidFill>
                  <a:srgbClr val="008000"/>
                </a:solidFill>
              </a:rPr>
              <a:t>Diretoria de Avaliação Institucional – DAI/PRODIN</a:t>
            </a:r>
          </a:p>
          <a:p>
            <a:pPr marL="0" indent="0" algn="r">
              <a:buNone/>
            </a:pPr>
            <a:r>
              <a:rPr lang="pt-BR" sz="1600" b="1" i="1" dirty="0" smtClean="0">
                <a:solidFill>
                  <a:srgbClr val="008000"/>
                </a:solidFill>
              </a:rPr>
              <a:t>Departamento de Ensino Superior – DES/PROEN</a:t>
            </a:r>
            <a:endParaRPr lang="pt-BR" sz="1600" b="1" i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7553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4098" name="Picture 2" descr="C:\Users\edivaldo.moura\Desktop\Capturar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428604"/>
            <a:ext cx="9133347" cy="5857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5122" name="Picture 2" descr="C:\Users\edivaldo.moura\Desktop\Capturar5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271" y="214290"/>
            <a:ext cx="9085872" cy="64294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899592" y="1988840"/>
            <a:ext cx="7704667" cy="333281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t-BR" sz="4000" b="1" dirty="0" smtClean="0"/>
              <a:t>“</a:t>
            </a:r>
            <a:r>
              <a:rPr lang="pt-BR" sz="4000" b="1" dirty="0" smtClean="0"/>
              <a:t>A exigência de práticas </a:t>
            </a:r>
            <a:r>
              <a:rPr lang="pt-BR" sz="4000" b="1" dirty="0" smtClean="0"/>
              <a:t>exitosas </a:t>
            </a:r>
            <a:r>
              <a:rPr lang="pt-BR" sz="4000" b="1" dirty="0" smtClean="0"/>
              <a:t>e inovadoras no processo </a:t>
            </a:r>
            <a:r>
              <a:rPr lang="pt-BR" sz="4000" b="1" dirty="0" smtClean="0"/>
              <a:t>regulatório dos cursos de graduação pelo MEC </a:t>
            </a:r>
            <a:r>
              <a:rPr lang="pt-BR" sz="4000" b="1" dirty="0" smtClean="0"/>
              <a:t>no contexto do </a:t>
            </a:r>
            <a:r>
              <a:rPr lang="pt-BR" sz="4000" b="1" dirty="0" smtClean="0"/>
              <a:t>processo de implantação das políticas educacionais do </a:t>
            </a:r>
            <a:r>
              <a:rPr lang="pt-BR" sz="4000" b="1" dirty="0" smtClean="0"/>
              <a:t>IFPA”</a:t>
            </a:r>
            <a:endParaRPr lang="pt-BR" sz="4000" dirty="0" smtClean="0"/>
          </a:p>
          <a:p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18827800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341784"/>
            <a:ext cx="7467600" cy="1143000"/>
          </a:xfrm>
        </p:spPr>
        <p:txBody>
          <a:bodyPr/>
          <a:lstStyle/>
          <a:p>
            <a:r>
              <a:rPr lang="pt-BR" dirty="0" smtClean="0"/>
              <a:t>Reconhecimento dos novos cursos de graduação (criados a partir de 2017)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013973203"/>
              </p:ext>
            </p:extLst>
          </p:nvPr>
        </p:nvGraphicFramePr>
        <p:xfrm>
          <a:off x="107504" y="1879401"/>
          <a:ext cx="8928992" cy="3853855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728192"/>
                <a:gridCol w="3528392"/>
                <a:gridCol w="1224136"/>
                <a:gridCol w="2448272"/>
              </a:tblGrid>
              <a:tr h="4667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CAMPUS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CURSO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INÍCIO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PREVISÃO </a:t>
                      </a:r>
                      <a:r>
                        <a:rPr lang="pt-BR" sz="1600" b="1" u="none" strike="noStrike" dirty="0" smtClean="0">
                          <a:solidFill>
                            <a:schemeClr val="bg1"/>
                          </a:solidFill>
                          <a:effectLst/>
                        </a:rPr>
                        <a:t>PEDIDO </a:t>
                      </a:r>
                      <a:r>
                        <a:rPr lang="pt-BR" sz="1600" b="1" u="none" strike="noStrike" dirty="0">
                          <a:solidFill>
                            <a:schemeClr val="bg1"/>
                          </a:solidFill>
                          <a:effectLst/>
                        </a:rPr>
                        <a:t>DE RECONHECIMENTO</a:t>
                      </a:r>
                      <a:endParaRPr lang="pt-BR" sz="1600" b="1" i="0" u="none" strike="noStrike" dirty="0">
                        <a:solidFill>
                          <a:schemeClr val="bg1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rgbClr val="00B050"/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CASTANHAL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ENGENHARIA DE PESCA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16/08/2017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CASTANHAL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ENGENHARIA DE ALIMENTOS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16/08/2017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MARABÁ IND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ELETROTÉCNICA INDUSTRIAL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02/04/2018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2019.2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31627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MARABÁ IND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GESTÃO AMBIENTAL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16/10/2018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CONCEIÇÃO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>
                          <a:effectLst/>
                        </a:rPr>
                        <a:t>HISTÓRIA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11/02/2019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2021.1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PARAUAPEBAS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pt-BR" sz="1600" u="none" strike="noStrike" dirty="0">
                          <a:effectLst/>
                        </a:rPr>
                        <a:t>AUTOMAÇÃO INDUSTRIAL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600" u="none" strike="noStrike" dirty="0">
                          <a:effectLst/>
                        </a:rPr>
                        <a:t>02/08/2017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ctr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2019.1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TUCURUÍ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 smtClean="0">
                          <a:effectLst/>
                        </a:rPr>
                        <a:t>ENG. </a:t>
                      </a:r>
                      <a:r>
                        <a:rPr lang="pt-BR" sz="1600" u="none" strike="noStrike" dirty="0">
                          <a:effectLst/>
                        </a:rPr>
                        <a:t>AMBIENTAL E SANITÁRIA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23/04/2018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SANTARÉM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ENGENHARIA CIVIL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15/02/2018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BREVES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EDUCAÇÃO DO CAMPO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14/01/2019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2021.1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MARABÁ RURAL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>
                          <a:effectLst/>
                        </a:rPr>
                        <a:t>AGROECOLOGIA</a:t>
                      </a:r>
                      <a:endParaRPr lang="pt-BR" sz="16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13/08/2018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ALTAMIRA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ANÁLISE E </a:t>
                      </a:r>
                      <a:r>
                        <a:rPr lang="pt-BR" sz="1600" u="none" strike="noStrike" dirty="0" smtClean="0">
                          <a:effectLst/>
                        </a:rPr>
                        <a:t>DESENV. </a:t>
                      </a:r>
                      <a:r>
                        <a:rPr lang="pt-BR" sz="1600" u="none" strike="noStrike" dirty="0">
                          <a:effectLst/>
                        </a:rPr>
                        <a:t>DE SISTEMAS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26/02/2018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2019.2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bg2">
                        <a:lumMod val="75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ITAITUBA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CIÊNCIAS BIOLÓGICAS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29/01/2018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effectLst/>
                        </a:rPr>
                        <a:t>2020.1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  <a:tr h="190500"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BELÉM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pt-BR" sz="1600" u="none" strike="noStrike" dirty="0">
                          <a:effectLst/>
                        </a:rPr>
                        <a:t>GESTÃO HOSPITALAR</a:t>
                      </a:r>
                      <a:endParaRPr lang="pt-BR" sz="16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29/04/2019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600" u="none" strike="noStrike" dirty="0">
                          <a:solidFill>
                            <a:srgbClr val="FF0000"/>
                          </a:solidFill>
                          <a:effectLst/>
                        </a:rPr>
                        <a:t>2020.2</a:t>
                      </a:r>
                      <a:endParaRPr lang="pt-BR" sz="1600" b="0" i="0" u="none" strike="noStrike" dirty="0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</a:tr>
            </a:tbl>
          </a:graphicData>
        </a:graphic>
      </p:graphicFrame>
      <p:sp>
        <p:nvSpPr>
          <p:cNvPr id="5" name="CaixaDeTexto 4"/>
          <p:cNvSpPr txBox="1"/>
          <p:nvPr/>
        </p:nvSpPr>
        <p:spPr>
          <a:xfrm>
            <a:off x="2555776" y="6011996"/>
            <a:ext cx="64087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pt-BR" b="1" i="1" dirty="0" smtClean="0"/>
              <a:t>Além das visitas de renovação de reconhecimento.</a:t>
            </a:r>
            <a:endParaRPr lang="pt-BR" b="1" i="1" dirty="0"/>
          </a:p>
        </p:txBody>
      </p:sp>
    </p:spTree>
    <p:extLst>
      <p:ext uri="{BB962C8B-B14F-4D97-AF65-F5344CB8AC3E}">
        <p14:creationId xmlns:p14="http://schemas.microsoft.com/office/powerpoint/2010/main" val="3110742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CALENDÁRIO DE VISITAS CPA/PROEN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457200" y="1723600"/>
            <a:ext cx="7467600" cy="3577608"/>
          </a:xfrm>
        </p:spPr>
        <p:txBody>
          <a:bodyPr/>
          <a:lstStyle/>
          <a:p>
            <a:pPr algn="just"/>
            <a:r>
              <a:rPr lang="pt-BR" dirty="0" smtClean="0"/>
              <a:t>A partir de maio/2019, iniciando por Parauapebas, Marabá Industrial, Marabá Rural e Altamira</a:t>
            </a:r>
          </a:p>
          <a:p>
            <a:pPr algn="just"/>
            <a:r>
              <a:rPr lang="pt-BR" dirty="0" smtClean="0"/>
              <a:t>Avaliação in loco do curso (</a:t>
            </a:r>
            <a:r>
              <a:rPr lang="pt-BR" dirty="0" err="1" smtClean="0"/>
              <a:t>similando</a:t>
            </a:r>
            <a:r>
              <a:rPr lang="pt-BR" dirty="0" smtClean="0"/>
              <a:t> uma visita do INEP)</a:t>
            </a:r>
          </a:p>
          <a:p>
            <a:pPr algn="just"/>
            <a:r>
              <a:rPr lang="pt-BR" dirty="0" smtClean="0"/>
              <a:t>Importância estratégica da constituição e/ou fortalecimento da CPA local e da realização de </a:t>
            </a:r>
            <a:r>
              <a:rPr lang="pt-BR" dirty="0" err="1" smtClean="0"/>
              <a:t>autoavaliação</a:t>
            </a:r>
            <a:r>
              <a:rPr lang="pt-BR" dirty="0" smtClean="0"/>
              <a:t> periódica dos cursos, previsto no calendário acadêmico de graduação</a:t>
            </a:r>
          </a:p>
          <a:p>
            <a:pPr algn="just"/>
            <a:r>
              <a:rPr lang="pt-BR" dirty="0" smtClean="0"/>
              <a:t>Calendário será comunicado aos campi em breve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834881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685800" y="1428736"/>
            <a:ext cx="7772400" cy="1470025"/>
          </a:xfrm>
        </p:spPr>
        <p:txBody>
          <a:bodyPr/>
          <a:lstStyle/>
          <a:p>
            <a:r>
              <a:rPr lang="pt-BR" b="1" dirty="0" smtClean="0">
                <a:solidFill>
                  <a:srgbClr val="008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OBRIGADO!</a:t>
            </a:r>
            <a:endParaRPr lang="pt-BR" b="1" dirty="0">
              <a:solidFill>
                <a:srgbClr val="008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>
            <a:off x="2627784" y="4941168"/>
            <a:ext cx="6400800" cy="1368152"/>
          </a:xfrm>
        </p:spPr>
        <p:txBody>
          <a:bodyPr>
            <a:normAutofit/>
          </a:bodyPr>
          <a:lstStyle/>
          <a:p>
            <a:pPr algn="r"/>
            <a:r>
              <a:rPr lang="pt-BR" dirty="0" smtClean="0"/>
              <a:t>Contatos:</a:t>
            </a:r>
          </a:p>
          <a:p>
            <a:pPr algn="r"/>
            <a:r>
              <a:rPr lang="pt-BR" dirty="0" smtClean="0">
                <a:hlinkClick r:id="rId2"/>
              </a:rPr>
              <a:t>dai.prodin@ifpa.edu.br</a:t>
            </a:r>
            <a:endParaRPr lang="pt-BR" dirty="0" smtClean="0"/>
          </a:p>
          <a:p>
            <a:pPr algn="r"/>
            <a:r>
              <a:rPr lang="pt-BR" dirty="0" smtClean="0">
                <a:hlinkClick r:id="rId3"/>
              </a:rPr>
              <a:t>superior.proen@ifpa.edu.br</a:t>
            </a:r>
            <a:endParaRPr lang="pt-BR" dirty="0" smtClean="0"/>
          </a:p>
        </p:txBody>
      </p:sp>
    </p:spTree>
    <p:extLst>
      <p:ext uri="{BB962C8B-B14F-4D97-AF65-F5344CB8AC3E}">
        <p14:creationId xmlns:p14="http://schemas.microsoft.com/office/powerpoint/2010/main" val="3553731869"/>
      </p:ext>
    </p:extLst>
  </p:cSld>
  <p:clrMapOvr>
    <a:masterClrMapping/>
  </p:clrMapOvr>
  <p:transition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 smtClean="0"/>
              <a:t>Tripé de Sustentação da Regularidade e Qualidade da Educação Superior</a:t>
            </a:r>
            <a:endParaRPr lang="pt-BR" dirty="0"/>
          </a:p>
        </p:txBody>
      </p:sp>
      <p:graphicFrame>
        <p:nvGraphicFramePr>
          <p:cNvPr id="4" name="Espaço Reservado para Conteúdo 3"/>
          <p:cNvGraphicFramePr>
            <a:graphicFrameLocks noGrp="1"/>
          </p:cNvGraphicFramePr>
          <p:nvPr>
            <p:ph sz="quarter" idx="1"/>
            <p:extLst>
              <p:ext uri="{D42A27DB-BD31-4B8C-83A1-F6EECF244321}">
                <p14:modId xmlns:p14="http://schemas.microsoft.com/office/powerpoint/2010/main" val="4150638183"/>
              </p:ext>
            </p:extLst>
          </p:nvPr>
        </p:nvGraphicFramePr>
        <p:xfrm>
          <a:off x="628650" y="1825625"/>
          <a:ext cx="7886700" cy="43513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79672023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dirty="0"/>
              <a:t>Processo de Regulação e Supervisão de Cursos Superiores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>
          <a:xfrm>
            <a:off x="982133" y="3282205"/>
            <a:ext cx="7704667" cy="3332816"/>
          </a:xfrm>
        </p:spPr>
        <p:txBody>
          <a:bodyPr/>
          <a:lstStyle/>
          <a:p>
            <a:endParaRPr lang="pt-BR"/>
          </a:p>
        </p:txBody>
      </p:sp>
      <p:graphicFrame>
        <p:nvGraphicFramePr>
          <p:cNvPr id="4" name="Espaço Reservado para Conteúdo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33807174"/>
              </p:ext>
            </p:extLst>
          </p:nvPr>
        </p:nvGraphicFramePr>
        <p:xfrm>
          <a:off x="457200" y="1628800"/>
          <a:ext cx="822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Seta em curva para a esquerda 10"/>
          <p:cNvSpPr/>
          <p:nvPr/>
        </p:nvSpPr>
        <p:spPr>
          <a:xfrm>
            <a:off x="4355976" y="4437112"/>
            <a:ext cx="1152128" cy="1584176"/>
          </a:xfrm>
          <a:prstGeom prst="curvedLeftArrow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5548599" y="5075892"/>
            <a:ext cx="267719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dirty="0" smtClean="0"/>
              <a:t>Reavaliação em cada ciclo</a:t>
            </a:r>
          </a:p>
        </p:txBody>
      </p:sp>
      <p:sp>
        <p:nvSpPr>
          <p:cNvPr id="7" name="Retângulo 6"/>
          <p:cNvSpPr/>
          <p:nvPr/>
        </p:nvSpPr>
        <p:spPr>
          <a:xfrm>
            <a:off x="179512" y="4869160"/>
            <a:ext cx="720080" cy="648072"/>
          </a:xfrm>
          <a:prstGeom prst="rect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PC</a:t>
            </a:r>
            <a:endParaRPr lang="pt-BR" sz="2800" b="1" dirty="0"/>
          </a:p>
        </p:txBody>
      </p:sp>
      <p:cxnSp>
        <p:nvCxnSpPr>
          <p:cNvPr id="8" name="Forma 16"/>
          <p:cNvCxnSpPr>
            <a:endCxn id="7" idx="2"/>
          </p:cNvCxnSpPr>
          <p:nvPr/>
        </p:nvCxnSpPr>
        <p:spPr>
          <a:xfrm rot="10800000">
            <a:off x="539552" y="5517232"/>
            <a:ext cx="504056" cy="360040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9" name="Forma 16"/>
          <p:cNvCxnSpPr>
            <a:stCxn id="7" idx="0"/>
          </p:cNvCxnSpPr>
          <p:nvPr/>
        </p:nvCxnSpPr>
        <p:spPr>
          <a:xfrm rot="5400000" flipH="1" flipV="1">
            <a:off x="611560" y="4437112"/>
            <a:ext cx="360040" cy="504056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sp>
        <p:nvSpPr>
          <p:cNvPr id="12" name="Retângulo 11"/>
          <p:cNvSpPr/>
          <p:nvPr/>
        </p:nvSpPr>
        <p:spPr>
          <a:xfrm>
            <a:off x="8257309" y="2348880"/>
            <a:ext cx="720080" cy="648072"/>
          </a:xfrm>
          <a:prstGeom prst="rect">
            <a:avLst/>
          </a:prstGeom>
          <a:solidFill>
            <a:srgbClr val="32A041"/>
          </a:solidFill>
          <a:ln>
            <a:solidFill>
              <a:srgbClr val="008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2800" b="1" dirty="0" smtClean="0"/>
              <a:t>PC</a:t>
            </a:r>
            <a:endParaRPr lang="pt-BR" sz="2800" b="1" dirty="0"/>
          </a:p>
        </p:txBody>
      </p:sp>
      <p:cxnSp>
        <p:nvCxnSpPr>
          <p:cNvPr id="13" name="Forma 16"/>
          <p:cNvCxnSpPr>
            <a:stCxn id="12" idx="0"/>
          </p:cNvCxnSpPr>
          <p:nvPr/>
        </p:nvCxnSpPr>
        <p:spPr>
          <a:xfrm rot="16200000" flipV="1">
            <a:off x="8218402" y="1949932"/>
            <a:ext cx="280939" cy="516957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  <p:cxnSp>
        <p:nvCxnSpPr>
          <p:cNvPr id="19" name="Forma 16"/>
          <p:cNvCxnSpPr>
            <a:endCxn id="12" idx="2"/>
          </p:cNvCxnSpPr>
          <p:nvPr/>
        </p:nvCxnSpPr>
        <p:spPr>
          <a:xfrm flipV="1">
            <a:off x="8100393" y="2996952"/>
            <a:ext cx="516956" cy="280939"/>
          </a:xfrm>
          <a:prstGeom prst="bentConnector2">
            <a:avLst/>
          </a:prstGeom>
          <a:ln>
            <a:tailEnd type="arrow"/>
          </a:ln>
        </p:spPr>
        <p:style>
          <a:lnRef idx="1">
            <a:schemeClr val="accent3"/>
          </a:lnRef>
          <a:fillRef idx="0">
            <a:schemeClr val="accent3"/>
          </a:fillRef>
          <a:effectRef idx="0">
            <a:schemeClr val="accent3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1425418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Referencial Normativo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b="1" dirty="0" smtClean="0"/>
              <a:t>LDB (Lei 9.394/1996);</a:t>
            </a:r>
          </a:p>
          <a:p>
            <a:r>
              <a:rPr lang="pt-BR" b="1" dirty="0" smtClean="0"/>
              <a:t>SINAES (Lei 10.861/2004);</a:t>
            </a:r>
          </a:p>
          <a:p>
            <a:r>
              <a:rPr lang="pt-BR" b="1" dirty="0" smtClean="0"/>
              <a:t>PNE (Lei 13.005/2014);</a:t>
            </a:r>
          </a:p>
          <a:p>
            <a:r>
              <a:rPr lang="pt-BR" b="1" dirty="0" smtClean="0"/>
              <a:t>Decreto 9.235/2017 (</a:t>
            </a:r>
            <a:r>
              <a:rPr lang="pt-BR" b="1" dirty="0"/>
              <a:t>Dispõe sobre o exercício das funções </a:t>
            </a:r>
            <a:r>
              <a:rPr lang="pt-BR" b="1" dirty="0" smtClean="0"/>
              <a:t>de regulação</a:t>
            </a:r>
            <a:r>
              <a:rPr lang="pt-BR" b="1" dirty="0"/>
              <a:t>, supervisão e avaliação das </a:t>
            </a:r>
            <a:r>
              <a:rPr lang="pt-BR" b="1" dirty="0" smtClean="0"/>
              <a:t>IES </a:t>
            </a:r>
            <a:r>
              <a:rPr lang="pt-BR" b="1" dirty="0"/>
              <a:t>e dos </a:t>
            </a:r>
            <a:r>
              <a:rPr lang="pt-BR" b="1" dirty="0" smtClean="0"/>
              <a:t>cursos superiores);</a:t>
            </a:r>
          </a:p>
          <a:p>
            <a:pPr lvl="1"/>
            <a:r>
              <a:rPr lang="pt-BR" b="1" dirty="0" smtClean="0"/>
              <a:t>Portaria Normativa MEC nº </a:t>
            </a:r>
            <a:r>
              <a:rPr lang="pt-BR" b="1" dirty="0" smtClean="0"/>
              <a:t>840/2018 </a:t>
            </a:r>
            <a:r>
              <a:rPr lang="pt-BR" b="1" dirty="0" smtClean="0"/>
              <a:t>(Dispõe sobre os procedimentos de competência do INEP referentes à avaliação de IES, cursos e estudantes);</a:t>
            </a:r>
          </a:p>
          <a:p>
            <a:pPr lvl="1"/>
            <a:r>
              <a:rPr lang="pt-BR" b="1" dirty="0" smtClean="0"/>
              <a:t>Portaria Normativa MEC nº 20/2017 (Dispõe sobre os procedimentos e padrões decisórios);</a:t>
            </a:r>
          </a:p>
          <a:p>
            <a:pPr lvl="1"/>
            <a:r>
              <a:rPr lang="pt-BR" b="1" dirty="0" smtClean="0"/>
              <a:t>Portaria Normativa MEC nº 21/2017 (Dispõe sobre o sistema </a:t>
            </a:r>
            <a:r>
              <a:rPr lang="pt-BR" b="1" dirty="0" err="1" smtClean="0"/>
              <a:t>e-MEC</a:t>
            </a:r>
            <a:r>
              <a:rPr lang="pt-BR" b="1" dirty="0" smtClean="0"/>
              <a:t>);</a:t>
            </a:r>
          </a:p>
          <a:p>
            <a:pPr lvl="1"/>
            <a:r>
              <a:rPr lang="pt-BR" b="1" dirty="0" smtClean="0"/>
              <a:t>Portaria Normativa MEC nº 23/2017 (Dispõe sobre o fluxo de processos);</a:t>
            </a:r>
          </a:p>
          <a:p>
            <a:pPr lvl="1"/>
            <a:r>
              <a:rPr lang="pt-BR" b="1" dirty="0" smtClean="0"/>
              <a:t>Portaria </a:t>
            </a:r>
            <a:r>
              <a:rPr lang="pt-BR" b="1" dirty="0" smtClean="0"/>
              <a:t>Normativa MEC nº 315/2017 (Dispõe sobre os procedimentos de supervisão e monitoramento das IES e cursos superiores).</a:t>
            </a:r>
          </a:p>
        </p:txBody>
      </p:sp>
    </p:spTree>
    <p:extLst>
      <p:ext uri="{BB962C8B-B14F-4D97-AF65-F5344CB8AC3E}">
        <p14:creationId xmlns:p14="http://schemas.microsoft.com/office/powerpoint/2010/main" val="508281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Regulação: Reconhecimento e Renovação de Reconhecimento de Cursos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10000"/>
          </a:bodyPr>
          <a:lstStyle/>
          <a:p>
            <a:pPr algn="just"/>
            <a:r>
              <a:rPr lang="pt-BR" dirty="0"/>
              <a:t>P</a:t>
            </a:r>
            <a:r>
              <a:rPr lang="pt-BR" dirty="0" smtClean="0"/>
              <a:t>eríodo </a:t>
            </a:r>
            <a:r>
              <a:rPr lang="pt-BR" dirty="0"/>
              <a:t>para </a:t>
            </a:r>
            <a:r>
              <a:rPr lang="pt-BR" dirty="0" smtClean="0"/>
              <a:t>protocolar </a:t>
            </a:r>
            <a:r>
              <a:rPr lang="pt-BR" dirty="0"/>
              <a:t>pedido de reconhecimento de </a:t>
            </a:r>
            <a:r>
              <a:rPr lang="pt-BR" dirty="0" smtClean="0"/>
              <a:t>curso: 50% a 75% do </a:t>
            </a:r>
            <a:r>
              <a:rPr lang="pt-BR" dirty="0"/>
              <a:t>prazo previsto para integralização de sua carga </a:t>
            </a:r>
            <a:r>
              <a:rPr lang="pt-BR" dirty="0" smtClean="0"/>
              <a:t>horária, </a:t>
            </a:r>
            <a:r>
              <a:rPr lang="pt-BR" dirty="0"/>
              <a:t>observado o calendário definido pelo </a:t>
            </a:r>
            <a:r>
              <a:rPr lang="pt-BR" dirty="0" smtClean="0"/>
              <a:t>MEC;</a:t>
            </a:r>
            <a:endParaRPr lang="pt-BR" dirty="0"/>
          </a:p>
          <a:p>
            <a:pPr algn="just"/>
            <a:r>
              <a:rPr lang="pt-BR" dirty="0" smtClean="0"/>
              <a:t>A </a:t>
            </a:r>
            <a:r>
              <a:rPr lang="pt-BR" dirty="0"/>
              <a:t>SERES </a:t>
            </a:r>
            <a:r>
              <a:rPr lang="pt-BR" dirty="0" smtClean="0"/>
              <a:t>publica, </a:t>
            </a:r>
            <a:r>
              <a:rPr lang="pt-BR" dirty="0"/>
              <a:t>a cada ciclo avaliativo, os parâmetros e procedimentos para a renovação de reconhecimento, tomando como referência os resultados do ciclo </a:t>
            </a:r>
            <a:r>
              <a:rPr lang="pt-BR" dirty="0" smtClean="0"/>
              <a:t>avaliativo;</a:t>
            </a:r>
          </a:p>
          <a:p>
            <a:pPr algn="just"/>
            <a:r>
              <a:rPr lang="pt-BR" dirty="0" smtClean="0"/>
              <a:t>Cursos </a:t>
            </a:r>
            <a:r>
              <a:rPr lang="pt-BR" dirty="0"/>
              <a:t>que não participaram do ENADE ou não tiveram indicadores no ciclo, bem como aqueles que obtiveram resultados insatisfatórios, </a:t>
            </a:r>
            <a:r>
              <a:rPr lang="pt-BR" dirty="0" smtClean="0"/>
              <a:t>são submetidos </a:t>
            </a:r>
            <a:r>
              <a:rPr lang="pt-BR" dirty="0"/>
              <a:t>à avaliação in loco para terem seus reconhecimentos </a:t>
            </a:r>
            <a:r>
              <a:rPr lang="pt-BR" dirty="0" smtClean="0"/>
              <a:t>renovados; </a:t>
            </a:r>
          </a:p>
          <a:p>
            <a:pPr algn="just"/>
            <a:r>
              <a:rPr lang="pt-BR" dirty="0" smtClean="0"/>
              <a:t>SERES abre </a:t>
            </a:r>
            <a:r>
              <a:rPr lang="pt-BR" dirty="0"/>
              <a:t>de ofício os processos de renovação de reconhecimento dos cursos pertencentes ao ciclo avaliativo, ficando as IES responsáveis pelo seu preenchimento para conclusão dos respectivos </a:t>
            </a:r>
            <a:r>
              <a:rPr lang="pt-BR" dirty="0" smtClean="0"/>
              <a:t>protocolos.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56915775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/>
              <a:t>Regulação: Reconhecimento e Renovação de Reconhecimento de Cursos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pt-BR" dirty="0" smtClean="0"/>
              <a:t>A </a:t>
            </a:r>
            <a:r>
              <a:rPr lang="pt-BR" dirty="0"/>
              <a:t>ausência de protocolo do pedido de reconhecimento ou renovação de reconhecimento de curso no prazo devido caracterizará irregularidade administrativa e a instituição ficará impedida de solicitar aumento de vagas e de admitir novos estudantes no curso, sujeita, ainda, a processo administrativo de supervisão</a:t>
            </a:r>
            <a:r>
              <a:rPr lang="pt-BR" dirty="0" smtClean="0"/>
              <a:t>;</a:t>
            </a:r>
          </a:p>
          <a:p>
            <a:r>
              <a:rPr lang="pt-BR" dirty="0"/>
              <a:t>Possibilidade de prorrogação da validade dos atos de reconhecimento ou renovação de reconhecimento em vigor, mediante processo simplificado, com dispensa de avaliação in loco, observados os seguintes requisitos (PN 23/2017):</a:t>
            </a:r>
          </a:p>
          <a:p>
            <a:pPr lvl="1"/>
            <a:r>
              <a:rPr lang="pt-BR" dirty="0"/>
              <a:t>atos autorizativos válidos;</a:t>
            </a:r>
          </a:p>
          <a:p>
            <a:pPr lvl="1"/>
            <a:r>
              <a:rPr lang="pt-BR" dirty="0"/>
              <a:t>indicadores de qualidade satisfatórios;</a:t>
            </a:r>
          </a:p>
          <a:p>
            <a:pPr lvl="1"/>
            <a:r>
              <a:rPr lang="pt-BR" dirty="0"/>
              <a:t>não penalização em decorrência de processo administrativo de supervisão nos últimos 2 (dois) anos; e</a:t>
            </a:r>
          </a:p>
          <a:p>
            <a:pPr lvl="1"/>
            <a:r>
              <a:rPr lang="pt-BR" dirty="0"/>
              <a:t>inexistência de medida de supervisão em vigor</a:t>
            </a:r>
            <a:r>
              <a:rPr lang="pt-BR" dirty="0" smtClean="0"/>
              <a:t>.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903827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O i</a:t>
            </a:r>
            <a:r>
              <a:rPr lang="pt-BR" dirty="0" smtClean="0"/>
              <a:t>nstrumento </a:t>
            </a:r>
            <a:r>
              <a:rPr lang="pt-BR" dirty="0" smtClean="0"/>
              <a:t>de Avaliação INEP </a:t>
            </a:r>
            <a:r>
              <a:rPr lang="pt-BR" dirty="0" smtClean="0"/>
              <a:t>(2016)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 anchor="t">
            <a:normAutofit/>
          </a:bodyPr>
          <a:lstStyle/>
          <a:p>
            <a:pPr>
              <a:buNone/>
            </a:pPr>
            <a:r>
              <a:rPr lang="pt-BR" sz="2800" dirty="0" smtClean="0"/>
              <a:t>- 3 dimensões:</a:t>
            </a:r>
          </a:p>
          <a:p>
            <a:r>
              <a:rPr lang="pt-BR" sz="2800" dirty="0" smtClean="0"/>
              <a:t>Didático Pedagógica</a:t>
            </a:r>
          </a:p>
          <a:p>
            <a:r>
              <a:rPr lang="pt-BR" sz="2800" dirty="0" smtClean="0"/>
              <a:t>Corpo Docente e Tutorial</a:t>
            </a:r>
          </a:p>
          <a:p>
            <a:r>
              <a:rPr lang="pt-BR" sz="2800" dirty="0" err="1" smtClean="0"/>
              <a:t>Infraestrutura</a:t>
            </a:r>
            <a:endParaRPr lang="pt-BR" sz="2800" dirty="0" smtClean="0"/>
          </a:p>
          <a:p>
            <a:pPr>
              <a:buNone/>
            </a:pPr>
            <a:r>
              <a:rPr lang="pt-BR" sz="2800" dirty="0" smtClean="0"/>
              <a:t>- Requisitos legais e Normativos</a:t>
            </a:r>
            <a:endParaRPr lang="pt-BR" sz="2800" dirty="0"/>
          </a:p>
          <a:p>
            <a:endParaRPr lang="pt-BR" sz="2800" dirty="0" smtClean="0"/>
          </a:p>
          <a:p>
            <a:endParaRPr lang="pt-BR" sz="2800" dirty="0" smtClean="0"/>
          </a:p>
          <a:p>
            <a:endParaRPr lang="pt-BR" sz="2800" dirty="0" smtClean="0"/>
          </a:p>
        </p:txBody>
      </p:sp>
    </p:spTree>
    <p:extLst>
      <p:ext uri="{BB962C8B-B14F-4D97-AF65-F5344CB8AC3E}">
        <p14:creationId xmlns:p14="http://schemas.microsoft.com/office/powerpoint/2010/main" val="11782344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Instrumento de Avaliação INEP 2016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pt-BR"/>
          </a:p>
        </p:txBody>
      </p:sp>
      <p:pic>
        <p:nvPicPr>
          <p:cNvPr id="6146" name="Picture 2" descr="C:\Users\edivaldo.moura\Desktop\Capturar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2244597"/>
            <a:ext cx="9144000" cy="318941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8234401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IFPA">
  <a:themeElements>
    <a:clrScheme name="Balcão Envidraçado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Balcão Envidraçado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Balcão Envidraçado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Override1.xml><?xml version="1.0" encoding="utf-8"?>
<a:themeOverride xmlns:a="http://schemas.openxmlformats.org/drawingml/2006/main">
  <a:clrScheme name="Balcão Envidraçado">
    <a:dk1>
      <a:sysClr val="windowText" lastClr="000000"/>
    </a:dk1>
    <a:lt1>
      <a:sysClr val="window" lastClr="FFFFFF"/>
    </a:lt1>
    <a:dk2>
      <a:srgbClr val="575F6D"/>
    </a:dk2>
    <a:lt2>
      <a:srgbClr val="FFF39D"/>
    </a:lt2>
    <a:accent1>
      <a:srgbClr val="FE8637"/>
    </a:accent1>
    <a:accent2>
      <a:srgbClr val="7598D9"/>
    </a:accent2>
    <a:accent3>
      <a:srgbClr val="B32C16"/>
    </a:accent3>
    <a:accent4>
      <a:srgbClr val="F5CD2D"/>
    </a:accent4>
    <a:accent5>
      <a:srgbClr val="AEBAD5"/>
    </a:accent5>
    <a:accent6>
      <a:srgbClr val="777C84"/>
    </a:accent6>
    <a:hlink>
      <a:srgbClr val="D2611C"/>
    </a:hlink>
    <a:folHlink>
      <a:srgbClr val="3B435B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TM03457496[[fn=Parallax]]</Template>
  <TotalTime>497</TotalTime>
  <Words>1374</Words>
  <Application>Microsoft Office PowerPoint</Application>
  <PresentationFormat>Apresentação na tela (4:3)</PresentationFormat>
  <Paragraphs>157</Paragraphs>
  <Slides>25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2</vt:i4>
      </vt:variant>
      <vt:variant>
        <vt:lpstr>Títulos de slides</vt:lpstr>
      </vt:variant>
      <vt:variant>
        <vt:i4>25</vt:i4>
      </vt:variant>
    </vt:vector>
  </HeadingPairs>
  <TitlesOfParts>
    <vt:vector size="27" baseType="lpstr">
      <vt:lpstr>Tema do Office</vt:lpstr>
      <vt:lpstr>IFPA</vt:lpstr>
      <vt:lpstr>Apresentação do PowerPoint</vt:lpstr>
      <vt:lpstr>Apresentação do PowerPoint</vt:lpstr>
      <vt:lpstr>Tripé de Sustentação da Regularidade e Qualidade da Educação Superior</vt:lpstr>
      <vt:lpstr>Processo de Regulação e Supervisão de Cursos Superiores</vt:lpstr>
      <vt:lpstr>Referencial Normativo</vt:lpstr>
      <vt:lpstr>Regulação: Reconhecimento e Renovação de Reconhecimento de Cursos</vt:lpstr>
      <vt:lpstr>Regulação: Reconhecimento e Renovação de Reconhecimento de Cursos</vt:lpstr>
      <vt:lpstr>O instrumento de Avaliação INEP (2016)</vt:lpstr>
      <vt:lpstr>Instrumento de Avaliação INEP 2016</vt:lpstr>
      <vt:lpstr>Novos Instrumentos de Avaliação</vt:lpstr>
      <vt:lpstr>Apresentação do PowerPoint</vt:lpstr>
      <vt:lpstr>Novos Instrumentos de Avaliação</vt:lpstr>
      <vt:lpstr>Novos Instrumentos de Avaliação</vt:lpstr>
      <vt:lpstr>Novos Instrumentos de Avaliação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Reconhecimento dos novos cursos de graduação (criados a partir de 2017)</vt:lpstr>
      <vt:lpstr>CALENDÁRIO DE VISITAS CPA/PROEN</vt:lpstr>
      <vt:lpstr>OBRIGADO!</vt:lpstr>
    </vt:vector>
  </TitlesOfParts>
  <Company>Hewlett-Packard Company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Impactos das Novas Legislações para o Ensino de Graduação</dc:title>
  <dc:creator>edivaldo.moura</dc:creator>
  <cp:lastModifiedBy>Valdo</cp:lastModifiedBy>
  <cp:revision>74</cp:revision>
  <dcterms:created xsi:type="dcterms:W3CDTF">2018-02-27T20:06:27Z</dcterms:created>
  <dcterms:modified xsi:type="dcterms:W3CDTF">2019-03-21T06:45:37Z</dcterms:modified>
</cp:coreProperties>
</file>