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7" r:id="rId4"/>
    <p:sldId id="262" r:id="rId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7.%20ENSINO%20SUPERIOR%202015-2016\Controle%20de%20entrada%20e%20sa&#237;da%20de%20PPC%20-%20Reformula&#231;&#227;o%20Curricular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7.%20ENSINO%20SUPERIOR%202015-2016\Controle%20de%20entrada%20e%20sa&#237;da%20de%20PPC%20-%20Reformula&#231;&#227;o%20Curricula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G:\7.%20ENSINO%20SUPERIOR%202015-2016\Controle%20de%20entrada%20e%20sa&#237;da%20de%20PPC%20-%20Reformula&#231;&#227;o%20Curricular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5.070956274797369E-2"/>
          <c:w val="0.75584164479440086"/>
          <c:h val="0.93999565031243348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sz="3200" b="1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showVal val="1"/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showVal val="1"/>
            </c:dLbl>
            <c:dLbl>
              <c:idx val="2"/>
              <c:layout/>
              <c:spPr/>
              <c:txPr>
                <a:bodyPr/>
                <a:lstStyle/>
                <a:p>
                  <a:pPr>
                    <a:defRPr sz="2400" b="1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  <c:showVal val="1"/>
            </c:dLbl>
            <c:delete val="1"/>
          </c:dLbls>
          <c:cat>
            <c:strRef>
              <c:f>Plan2!$D$25:$D$27</c:f>
              <c:strCache>
                <c:ptCount val="3"/>
                <c:pt idx="0">
                  <c:v>Aprovado</c:v>
                </c:pt>
                <c:pt idx="1">
                  <c:v>Em análise</c:v>
                </c:pt>
                <c:pt idx="2">
                  <c:v>Não entregue</c:v>
                </c:pt>
              </c:strCache>
            </c:strRef>
          </c:cat>
          <c:val>
            <c:numRef>
              <c:f>Plan2!$E$25:$E$27</c:f>
              <c:numCache>
                <c:formatCode>General</c:formatCode>
                <c:ptCount val="3"/>
                <c:pt idx="0">
                  <c:v>15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5682567804024503"/>
          <c:y val="0.4923115261954904"/>
          <c:w val="0.2417854330708662"/>
          <c:h val="0.25680287098108795"/>
        </c:manualLayout>
      </c:layout>
      <c:txPr>
        <a:bodyPr/>
        <a:lstStyle/>
        <a:p>
          <a:pPr>
            <a:defRPr sz="2400" b="1"/>
          </a:pPr>
          <a:endParaRPr lang="pt-BR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1.2152230971128591E-3"/>
          <c:y val="0"/>
          <c:w val="0.63368066491688635"/>
          <c:h val="0.97685185185185264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spPr/>
              <c:txPr>
                <a:bodyPr/>
                <a:lstStyle/>
                <a:p>
                  <a:pPr>
                    <a:defRPr sz="3200" b="1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</c:dLbl>
            <c:dLbl>
              <c:idx val="1"/>
              <c:spPr/>
              <c:txPr>
                <a:bodyPr/>
                <a:lstStyle/>
                <a:p>
                  <a:pPr>
                    <a:defRPr sz="3200" b="1">
                      <a:solidFill>
                        <a:schemeClr val="tx1"/>
                      </a:solidFill>
                    </a:defRPr>
                  </a:pPr>
                  <a:endParaRPr lang="pt-BR"/>
                </a:p>
              </c:txPr>
            </c:dLbl>
            <c:txPr>
              <a:bodyPr/>
              <a:lstStyle/>
              <a:p>
                <a:pPr>
                  <a:defRPr sz="3200"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showVal val="1"/>
            <c:showLeaderLines val="1"/>
          </c:dLbls>
          <c:cat>
            <c:strRef>
              <c:f>Plan2!$E$6:$E$7</c:f>
              <c:strCache>
                <c:ptCount val="2"/>
                <c:pt idx="0">
                  <c:v>PPC não entregue</c:v>
                </c:pt>
                <c:pt idx="1">
                  <c:v>PPC Entregue</c:v>
                </c:pt>
              </c:strCache>
            </c:strRef>
          </c:cat>
          <c:val>
            <c:numRef>
              <c:f>Plan2!$F$6:$F$7</c:f>
              <c:numCache>
                <c:formatCode>General</c:formatCode>
                <c:ptCount val="2"/>
                <c:pt idx="0">
                  <c:v>53</c:v>
                </c:pt>
                <c:pt idx="1">
                  <c:v>14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3383748906386705"/>
          <c:y val="0.40681167834166854"/>
          <c:w val="0.33699584426946644"/>
          <c:h val="0.1863766433166632"/>
        </c:manualLayout>
      </c:layout>
      <c:txPr>
        <a:bodyPr/>
        <a:lstStyle/>
        <a:p>
          <a:pPr>
            <a:defRPr sz="2800" b="1"/>
          </a:pPr>
          <a:endParaRPr lang="pt-BR"/>
        </a:p>
      </c:txPr>
    </c:legend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view3D>
      <c:rotX val="30"/>
      <c:perspective val="30"/>
    </c:view3D>
    <c:plotArea>
      <c:layout/>
      <c:pie3DChart>
        <c:varyColors val="1"/>
        <c:ser>
          <c:idx val="0"/>
          <c:order val="0"/>
          <c:explosion val="25"/>
          <c:dLbls>
            <c:txPr>
              <a:bodyPr/>
              <a:lstStyle/>
              <a:p>
                <a:pPr>
                  <a:defRPr sz="3200" b="1"/>
                </a:pPr>
                <a:endParaRPr lang="pt-BR"/>
              </a:p>
            </c:txPr>
            <c:showVal val="1"/>
            <c:showLeaderLines val="1"/>
          </c:dLbls>
          <c:cat>
            <c:strRef>
              <c:f>Plan2!$N$9:$N$11</c:f>
              <c:strCache>
                <c:ptCount val="3"/>
                <c:pt idx="0">
                  <c:v>Atualização</c:v>
                </c:pt>
                <c:pt idx="1">
                  <c:v>Criação</c:v>
                </c:pt>
                <c:pt idx="2">
                  <c:v>Extinção</c:v>
                </c:pt>
              </c:strCache>
            </c:strRef>
          </c:cat>
          <c:val>
            <c:numRef>
              <c:f>Plan2!$O$9:$O$11</c:f>
              <c:numCache>
                <c:formatCode>General</c:formatCode>
                <c:ptCount val="3"/>
                <c:pt idx="0">
                  <c:v>13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>
            <a:defRPr sz="2400" b="1"/>
          </a:pPr>
          <a:endParaRPr lang="pt-BR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46BB3-E0B6-4ADD-9101-98AADB4C4FF1}" type="datetimeFigureOut">
              <a:rPr lang="pt-BR" smtClean="0"/>
              <a:pPr/>
              <a:t>15/09/2016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75B862-94E8-43C4-A322-0B81960895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/>
          <a:lstStyle/>
          <a:p>
            <a:r>
              <a:rPr lang="pt-BR" b="1" dirty="0" smtClean="0"/>
              <a:t>Calendários Acadêmicos 2017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/>
          <p:nvPr/>
        </p:nvGraphicFramePr>
        <p:xfrm>
          <a:off x="0" y="1071546"/>
          <a:ext cx="9144000" cy="5786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b="1" dirty="0" smtClean="0"/>
              <a:t>Entrega </a:t>
            </a:r>
            <a:r>
              <a:rPr lang="pt-BR" sz="3200" b="1" dirty="0"/>
              <a:t>dos </a:t>
            </a:r>
            <a:r>
              <a:rPr lang="pt-BR" sz="3200" b="1" dirty="0" err="1"/>
              <a:t>PPC’s</a:t>
            </a:r>
            <a:r>
              <a:rPr lang="pt-BR" sz="3200" b="1" dirty="0"/>
              <a:t> do Ensino Superior</a:t>
            </a:r>
            <a:r>
              <a:rPr lang="pt-BR" sz="3200" dirty="0"/>
              <a:t/>
            </a:r>
            <a:br>
              <a:rPr lang="pt-BR" sz="3200" dirty="0"/>
            </a:br>
            <a:r>
              <a:rPr lang="pt-BR" sz="3200" b="1" dirty="0"/>
              <a:t>(dos 71 </a:t>
            </a:r>
            <a:r>
              <a:rPr lang="pt-BR" sz="3200" b="1" dirty="0" err="1"/>
              <a:t>PPC’s</a:t>
            </a:r>
            <a:r>
              <a:rPr lang="pt-BR" sz="3200" b="1" dirty="0"/>
              <a:t> previstos </a:t>
            </a:r>
            <a:r>
              <a:rPr lang="pt-BR" sz="3200" b="1" dirty="0" smtClean="0"/>
              <a:t>- atualização </a:t>
            </a:r>
            <a:r>
              <a:rPr lang="pt-BR" sz="3200" b="1" dirty="0"/>
              <a:t>e extinção)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Gráfico 3"/>
          <p:cNvGraphicFramePr/>
          <p:nvPr/>
        </p:nvGraphicFramePr>
        <p:xfrm>
          <a:off x="0" y="1428736"/>
          <a:ext cx="9144000" cy="542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Dos 18 </a:t>
            </a:r>
            <a:r>
              <a:rPr lang="pt-BR" b="1" dirty="0" err="1"/>
              <a:t>PPC’s</a:t>
            </a:r>
            <a:r>
              <a:rPr lang="pt-BR" b="1" dirty="0"/>
              <a:t> entregues...</a:t>
            </a:r>
            <a:endParaRPr lang="pt-BR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0" y="1285860"/>
          <a:ext cx="9144000" cy="557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C000"/>
                </a:solidFill>
              </a:rPr>
              <a:t>Principais Problemas</a:t>
            </a:r>
            <a:endParaRPr lang="pt-BR" b="1" dirty="0">
              <a:solidFill>
                <a:srgbClr val="FFC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>
                <a:solidFill>
                  <a:srgbClr val="FFFF66"/>
                </a:solidFill>
              </a:rPr>
              <a:t>A oferta do curso para 2017.1 não será possível sem a reformulação curricular (PPC)</a:t>
            </a:r>
          </a:p>
          <a:p>
            <a:pPr algn="just"/>
            <a:r>
              <a:rPr lang="pt-BR" dirty="0" smtClean="0">
                <a:solidFill>
                  <a:srgbClr val="FFFF66"/>
                </a:solidFill>
              </a:rPr>
              <a:t>Cursos sem atividade e sem previsão de oferta, sem pedido de extinção e ativos perante o MEC</a:t>
            </a:r>
          </a:p>
          <a:p>
            <a:pPr algn="just"/>
            <a:r>
              <a:rPr lang="pt-BR" dirty="0" smtClean="0">
                <a:solidFill>
                  <a:srgbClr val="FFFF66"/>
                </a:solidFill>
              </a:rPr>
              <a:t>Ausência de documentação no processo (portarias, atas, atos </a:t>
            </a:r>
            <a:r>
              <a:rPr lang="pt-BR" dirty="0" err="1" smtClean="0">
                <a:solidFill>
                  <a:srgbClr val="FFFF66"/>
                </a:solidFill>
              </a:rPr>
              <a:t>autorizativos</a:t>
            </a:r>
            <a:r>
              <a:rPr lang="pt-BR" dirty="0" smtClean="0">
                <a:solidFill>
                  <a:srgbClr val="FFFF66"/>
                </a:solidFill>
              </a:rPr>
              <a:t>, comprovação da estrutura necessária para a realização do curso)</a:t>
            </a:r>
          </a:p>
          <a:p>
            <a:pPr algn="just"/>
            <a:r>
              <a:rPr lang="pt-BR" dirty="0" smtClean="0">
                <a:solidFill>
                  <a:srgbClr val="FFFF66"/>
                </a:solidFill>
              </a:rPr>
              <a:t>Não homologação do PPC pelo diretor</a:t>
            </a:r>
          </a:p>
          <a:p>
            <a:pPr algn="just"/>
            <a:r>
              <a:rPr lang="pt-BR" dirty="0" smtClean="0">
                <a:solidFill>
                  <a:srgbClr val="FFFF66"/>
                </a:solidFill>
              </a:rPr>
              <a:t>Parecer pedagógico inconsistente ou incoerente</a:t>
            </a:r>
            <a:endParaRPr lang="pt-BR" dirty="0">
              <a:solidFill>
                <a:srgbClr val="FFFF6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59</TotalTime>
  <Words>87</Words>
  <Application>Microsoft Office PowerPoint</Application>
  <PresentationFormat>Apresentação na tela (4:3)</PresentationFormat>
  <Paragraphs>12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Calendários Acadêmicos 2017</vt:lpstr>
      <vt:lpstr>Entrega dos PPC’s do Ensino Superior (dos 71 PPC’s previstos - atualização e extinção)</vt:lpstr>
      <vt:lpstr>Dos 18 PPC’s entregues...</vt:lpstr>
      <vt:lpstr>Principais Problemas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Edival Moura</dc:creator>
  <cp:lastModifiedBy>Edival Moura</cp:lastModifiedBy>
  <cp:revision>9</cp:revision>
  <dcterms:created xsi:type="dcterms:W3CDTF">2016-09-15T19:05:03Z</dcterms:created>
  <dcterms:modified xsi:type="dcterms:W3CDTF">2016-09-15T20:25:16Z</dcterms:modified>
</cp:coreProperties>
</file>