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0"/>
  </p:notesMasterIdLst>
  <p:handoutMasterIdLst>
    <p:handoutMasterId r:id="rId11"/>
  </p:handoutMasterIdLst>
  <p:sldIdLst>
    <p:sldId id="256" r:id="rId2"/>
    <p:sldId id="278" r:id="rId3"/>
    <p:sldId id="259" r:id="rId4"/>
    <p:sldId id="279" r:id="rId5"/>
    <p:sldId id="289" r:id="rId6"/>
    <p:sldId id="292" r:id="rId7"/>
    <p:sldId id="290" r:id="rId8"/>
    <p:sldId id="291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3" autoAdjust="0"/>
    <p:restoredTop sz="94660"/>
  </p:normalViewPr>
  <p:slideViewPr>
    <p:cSldViewPr snapToGrid="0">
      <p:cViewPr>
        <p:scale>
          <a:sx n="50" d="100"/>
          <a:sy n="50" d="100"/>
        </p:scale>
        <p:origin x="-629" y="-16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pt-BR" smtClean="0"/>
              <a:t>POLÍTICA DE INGRESSO NOS CURSOS OFERTADOS NO IFPA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BF0DA-C96F-4B2A-A83B-2670E7883471}" type="datetimeFigureOut">
              <a:rPr lang="pt-BR" smtClean="0"/>
              <a:t>14/09/2016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20B63-1BD7-480B-98A7-B50617C8DD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899449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pt-BR" smtClean="0"/>
              <a:t>POLÍTICA DE INGRESSO NOS CURSOS OFERTADOS NO IFPA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5C1F04-15EC-4085-B614-322A94ADCFCC}" type="datetimeFigureOut">
              <a:rPr lang="pt-BR" smtClean="0"/>
              <a:pPr/>
              <a:t>14/09/2016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73FFC3-0ECD-414D-A474-34F0C0755F9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900205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6554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6554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65549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6554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65549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6554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BE222-6F42-4B60-8433-A2BE9585E078}" type="datetime1">
              <a:rPr lang="pt-BR" smtClean="0"/>
              <a:t>14/09/2016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4920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0428A-940A-433A-AE05-46D91ECD64B7}" type="datetime1">
              <a:rPr lang="pt-BR" smtClean="0"/>
              <a:t>14/09/2016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975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F1BE-F5C6-4924-AEDF-3B79931B1E38}" type="datetime1">
              <a:rPr lang="pt-BR" smtClean="0"/>
              <a:t>14/09/2016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5868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52223-6C50-46B8-84DF-953EBA6AEEE5}" type="datetime1">
              <a:rPr lang="pt-BR" smtClean="0"/>
              <a:t>14/09/2016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9612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02478-2A8C-44C4-9D11-4525F58EA788}" type="datetime1">
              <a:rPr lang="pt-BR" smtClean="0"/>
              <a:t>14/09/2016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6817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E3DC-1BF0-434B-ACF9-D8C1D1B8B4E5}" type="datetime1">
              <a:rPr lang="pt-BR" smtClean="0"/>
              <a:t>14/09/2016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3988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99FF5-D138-4B51-B494-2CD17442F805}" type="datetime1">
              <a:rPr lang="pt-BR" smtClean="0"/>
              <a:t>14/09/2016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8827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4D742-529F-42EC-94DF-FCFBE88E26DE}" type="datetime1">
              <a:rPr lang="pt-BR" smtClean="0"/>
              <a:t>14/09/2016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7418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6F529-232A-4F63-8149-6A7582412C01}" type="datetime1">
              <a:rPr lang="pt-BR" smtClean="0"/>
              <a:t>14/09/2016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6895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B4217-F4D5-4B16-8BC0-314B32A4B749}" type="datetime1">
              <a:rPr lang="pt-BR" smtClean="0"/>
              <a:t>14/09/2016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360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38E0D-99FD-460E-B980-2DCF0C2ACC6D}" type="datetime1">
              <a:rPr lang="pt-BR" smtClean="0"/>
              <a:t>14/09/2016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469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7F47-6B1D-4787-BF7A-54A0868FC741}" type="datetime1">
              <a:rPr lang="pt-BR" smtClean="0"/>
              <a:t>14/09/2016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1799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845C8-2F3C-4221-A467-BEFB3A72465A}" type="datetime1">
              <a:rPr lang="pt-BR" smtClean="0"/>
              <a:t>14/09/2016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7479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F1E0F-CEBD-4326-A7FA-024F566C7085}" type="datetime1">
              <a:rPr lang="pt-BR" smtClean="0"/>
              <a:t>14/09/2016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8178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051E1-63AA-4E7E-B6DB-D725A9792F87}" type="datetime1">
              <a:rPr lang="pt-BR" smtClean="0"/>
              <a:t>14/09/2016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3785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93065-3078-4AB4-95D1-FC4C350232E7}" type="datetime1">
              <a:rPr lang="pt-BR" smtClean="0"/>
              <a:t>14/09/2016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2540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1E42C-14A9-46E8-8D81-5C4A35EEB7B7}" type="datetime1">
              <a:rPr lang="pt-BR" smtClean="0"/>
              <a:t>14/09/2016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28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98500" y="2120900"/>
            <a:ext cx="9182099" cy="1929936"/>
          </a:xfrm>
        </p:spPr>
        <p:txBody>
          <a:bodyPr/>
          <a:lstStyle/>
          <a:p>
            <a:pPr algn="ctr"/>
            <a:r>
              <a:rPr lang="pt-BR" dirty="0" smtClean="0"/>
              <a:t>ENCONTRO DOS DIRETORES DE ENSINO DO IFPA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3263901" y="4978400"/>
            <a:ext cx="4013200" cy="11828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457200">
              <a:spcBef>
                <a:spcPct val="0"/>
              </a:spcBef>
              <a:buNone/>
              <a:defRPr sz="54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pt-BR" sz="2800" dirty="0"/>
              <a:t>CAMPUS SANTARÉM</a:t>
            </a:r>
          </a:p>
          <a:p>
            <a:r>
              <a:rPr lang="pt-BR" sz="2800" dirty="0"/>
              <a:t>SETEMBRO/2017</a:t>
            </a:r>
          </a:p>
        </p:txBody>
      </p:sp>
    </p:spTree>
    <p:extLst>
      <p:ext uri="{BB962C8B-B14F-4D97-AF65-F5344CB8AC3E}">
        <p14:creationId xmlns:p14="http://schemas.microsoft.com/office/powerpoint/2010/main" val="1083400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98500" y="2120900"/>
            <a:ext cx="9182099" cy="1929936"/>
          </a:xfrm>
        </p:spPr>
        <p:txBody>
          <a:bodyPr/>
          <a:lstStyle/>
          <a:p>
            <a:pPr algn="ctr"/>
            <a:r>
              <a:rPr lang="pt-BR" dirty="0" smtClean="0"/>
              <a:t>POLÍTICA DE INGRESSO NOS CURSOS OFERTADOS NO IFPA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587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9334" y="215900"/>
            <a:ext cx="9088966" cy="393700"/>
          </a:xfrm>
        </p:spPr>
        <p:txBody>
          <a:bodyPr>
            <a:noAutofit/>
          </a:bodyPr>
          <a:lstStyle/>
          <a:p>
            <a:r>
              <a:rPr lang="pt-BR" sz="2400" b="1" dirty="0" smtClean="0"/>
              <a:t>POLÍTICA DE INGRESSO NOS CURSOS OFERTADOS NO IFPA</a:t>
            </a: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 smtClean="0"/>
              <a:t> </a:t>
            </a:r>
            <a:r>
              <a:rPr lang="pt-BR" sz="2400" dirty="0" smtClean="0"/>
              <a:t/>
            </a:r>
            <a:br>
              <a:rPr lang="pt-BR" sz="2400" dirty="0" smtClean="0"/>
            </a:br>
            <a:endParaRPr lang="pt-BR" sz="2400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469900" y="698500"/>
            <a:ext cx="94361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accent1"/>
                </a:solidFill>
              </a:rPr>
              <a:t>REGULAMENTO DIDÁTICO PEDAGÓGICO DO ENSINO NO IFPA, 2015</a:t>
            </a:r>
          </a:p>
          <a:p>
            <a:pPr algn="ctr"/>
            <a:endParaRPr lang="pt-BR" sz="2000" b="1" dirty="0" smtClean="0">
              <a:solidFill>
                <a:schemeClr val="accent1"/>
              </a:solidFill>
            </a:endParaRPr>
          </a:p>
          <a:p>
            <a:pPr algn="ctr"/>
            <a:r>
              <a:rPr lang="pt-BR" sz="2000" b="1" dirty="0" smtClean="0">
                <a:solidFill>
                  <a:schemeClr val="accent1"/>
                </a:solidFill>
              </a:rPr>
              <a:t>TÍTULO VI</a:t>
            </a:r>
            <a:endParaRPr lang="pt-BR" sz="2000" b="1" dirty="0">
              <a:solidFill>
                <a:schemeClr val="accent1"/>
              </a:solidFill>
            </a:endParaRPr>
          </a:p>
          <a:p>
            <a:pPr algn="ctr"/>
            <a:endParaRPr lang="pt-BR" sz="2000" b="1" dirty="0" smtClean="0">
              <a:solidFill>
                <a:schemeClr val="accent1"/>
              </a:solidFill>
            </a:endParaRPr>
          </a:p>
          <a:p>
            <a:pPr algn="ctr"/>
            <a:r>
              <a:rPr lang="pt-BR" sz="2000" b="1" dirty="0" smtClean="0">
                <a:solidFill>
                  <a:schemeClr val="accent1"/>
                </a:solidFill>
              </a:rPr>
              <a:t>CAPÍTULO II</a:t>
            </a:r>
          </a:p>
          <a:p>
            <a:pPr algn="ctr"/>
            <a:r>
              <a:rPr lang="pt-BR" sz="2000" b="1" dirty="0" smtClean="0">
                <a:solidFill>
                  <a:schemeClr val="accent1"/>
                </a:solidFill>
              </a:rPr>
              <a:t>DO INGRESSO</a:t>
            </a:r>
          </a:p>
          <a:p>
            <a:pPr>
              <a:spcBef>
                <a:spcPts val="600"/>
              </a:spcBef>
            </a:pPr>
            <a:endParaRPr lang="pt-BR" sz="2000" b="1" dirty="0" smtClean="0">
              <a:solidFill>
                <a:schemeClr val="accent1"/>
              </a:solidFill>
            </a:endParaRPr>
          </a:p>
          <a:p>
            <a:pPr>
              <a:spcAft>
                <a:spcPts val="600"/>
              </a:spcAft>
            </a:pPr>
            <a:r>
              <a:rPr lang="pt-BR" sz="2000" b="1" dirty="0" smtClean="0">
                <a:solidFill>
                  <a:schemeClr val="accent1"/>
                </a:solidFill>
              </a:rPr>
              <a:t>Art. 141. A forma de ingresso nos cursos ofertados nas modalidades de ensino presencial e a distância far-se-á de acordo com o Plano de Ingresso Institucional Anual, mediante: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000" b="1" dirty="0" smtClean="0">
                <a:solidFill>
                  <a:schemeClr val="accent1"/>
                </a:solidFill>
              </a:rPr>
              <a:t>I – Realização de processo seletivo classificatório, por meio de edital, para candidatos egressos do ensino fundamental, médio e superior;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000" b="1" dirty="0" smtClean="0">
                <a:solidFill>
                  <a:schemeClr val="accent1"/>
                </a:solidFill>
              </a:rPr>
              <a:t>II – Realização de processo seletivo no âmbito do Sistema de Seleção Unificada (SISU) e Sistema de Seleção Unificada da Educação Profissional e Tecnológica (SISUTEC);</a:t>
            </a:r>
          </a:p>
        </p:txBody>
      </p:sp>
    </p:spTree>
    <p:extLst>
      <p:ext uri="{BB962C8B-B14F-4D97-AF65-F5344CB8AC3E}">
        <p14:creationId xmlns:p14="http://schemas.microsoft.com/office/powerpoint/2010/main" val="292162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9334" y="215900"/>
            <a:ext cx="9088966" cy="393700"/>
          </a:xfrm>
        </p:spPr>
        <p:txBody>
          <a:bodyPr>
            <a:noAutofit/>
          </a:bodyPr>
          <a:lstStyle/>
          <a:p>
            <a:r>
              <a:rPr lang="pt-BR" sz="2400" b="1" dirty="0" smtClean="0"/>
              <a:t>POLÍTICA DE INGRESSO NOS CURSOS OFERTADOS NO IFPA</a:t>
            </a: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 smtClean="0"/>
              <a:t> </a:t>
            </a:r>
            <a:r>
              <a:rPr lang="pt-BR" sz="2400" dirty="0" smtClean="0"/>
              <a:t/>
            </a:r>
            <a:br>
              <a:rPr lang="pt-BR" sz="2400" dirty="0" smtClean="0"/>
            </a:br>
            <a:endParaRPr lang="pt-BR" sz="2400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469900" y="2059940"/>
            <a:ext cx="9194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>
                <a:solidFill>
                  <a:schemeClr val="accent1"/>
                </a:solidFill>
              </a:rPr>
              <a:t>SISU FOI IMPLANTADO PELO MINISTÉIRO DA EDUCAÇÃO COMO PRODUTO DA POLÍTICA DE AFIRMAÇÃO DO EXAME NACIONAL DO ENSINO MÉDIO - ENEM</a:t>
            </a:r>
          </a:p>
          <a:p>
            <a:pPr algn="just"/>
            <a:endParaRPr lang="pt-BR" b="1" dirty="0">
              <a:solidFill>
                <a:schemeClr val="accent1"/>
              </a:solidFill>
            </a:endParaRPr>
          </a:p>
          <a:p>
            <a:pPr algn="just"/>
            <a:r>
              <a:rPr lang="pt-BR" b="1" dirty="0" smtClean="0">
                <a:solidFill>
                  <a:schemeClr val="accent1"/>
                </a:solidFill>
              </a:rPr>
              <a:t>O IFPA UTILIZA O SISU DESDE 2010 PARA SELECIONAR SEUS ALUNOS INGRESSANTES NOS CURSOS SUPERIORES DE GRADUAÇÃO REGULARES.</a:t>
            </a:r>
          </a:p>
          <a:p>
            <a:pPr algn="just"/>
            <a:endParaRPr lang="pt-BR" b="1" dirty="0">
              <a:solidFill>
                <a:schemeClr val="accent1"/>
              </a:solidFill>
            </a:endParaRPr>
          </a:p>
          <a:p>
            <a:pPr algn="just"/>
            <a:r>
              <a:rPr lang="pt-BR" b="1" dirty="0" smtClean="0">
                <a:solidFill>
                  <a:schemeClr val="accent1"/>
                </a:solidFill>
              </a:rPr>
              <a:t>ATUALMENTE TEM-SE OFERTADO NO SISU 100% DAS VAGAS DESTINADAS DESSES  CURSOS.</a:t>
            </a:r>
          </a:p>
          <a:p>
            <a:pPr algn="just"/>
            <a:endParaRPr lang="pt-BR" b="1" dirty="0">
              <a:solidFill>
                <a:schemeClr val="accent1"/>
              </a:solidFill>
            </a:endParaRPr>
          </a:p>
          <a:p>
            <a:pPr algn="just"/>
            <a:r>
              <a:rPr lang="pt-BR" b="1" dirty="0" smtClean="0">
                <a:solidFill>
                  <a:schemeClr val="accent1"/>
                </a:solidFill>
              </a:rPr>
              <a:t>NÃO HÁ UMA OBRIGATORIEDADE DA OFERTA DESSE PERCENTUAL.</a:t>
            </a:r>
          </a:p>
          <a:p>
            <a:pPr algn="just"/>
            <a:endParaRPr lang="pt-BR" b="1" dirty="0">
              <a:solidFill>
                <a:schemeClr val="accent1"/>
              </a:solidFill>
            </a:endParaRPr>
          </a:p>
          <a:p>
            <a:pPr algn="just"/>
            <a:r>
              <a:rPr lang="pt-BR" b="1" dirty="0" smtClean="0">
                <a:solidFill>
                  <a:schemeClr val="accent1"/>
                </a:solidFill>
              </a:rPr>
              <a:t>ALGUMAS INSTITUIÇÕES OFERTA PARTE DE SUAS VAGAS SISU E OUTRA PARTE POR MEIO DE EDITAL  DE PROCESSO SELETIVO PRÓPRIO</a:t>
            </a:r>
          </a:p>
          <a:p>
            <a:pPr algn="just"/>
            <a:endParaRPr lang="pt-BR" b="1" dirty="0" smtClean="0">
              <a:solidFill>
                <a:schemeClr val="accent1"/>
              </a:solidFill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522817" y="1115060"/>
            <a:ext cx="9088966" cy="3937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2400" b="1" dirty="0" smtClean="0"/>
              <a:t>SISTEMA DE SELEÇÃO UNIFICADA - SISU</a:t>
            </a:r>
            <a:br>
              <a:rPr lang="pt-BR" sz="2400" b="1" dirty="0" smtClean="0"/>
            </a:br>
            <a:r>
              <a:rPr lang="pt-BR" sz="2400" b="1" dirty="0" smtClean="0"/>
              <a:t> </a:t>
            </a:r>
            <a:r>
              <a:rPr lang="pt-BR" sz="2400" dirty="0" smtClean="0"/>
              <a:t/>
            </a:r>
            <a:br>
              <a:rPr lang="pt-BR" sz="2400" dirty="0" smtClean="0"/>
            </a:b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131585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9334" y="215900"/>
            <a:ext cx="9088966" cy="393700"/>
          </a:xfrm>
        </p:spPr>
        <p:txBody>
          <a:bodyPr>
            <a:noAutofit/>
          </a:bodyPr>
          <a:lstStyle/>
          <a:p>
            <a:r>
              <a:rPr lang="pt-BR" sz="2400" b="1" dirty="0" smtClean="0"/>
              <a:t>POLÍTICA DE INGRESSO NOS CURSOS OFERTADOS NO IFPA</a:t>
            </a: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 smtClean="0"/>
              <a:t> </a:t>
            </a:r>
            <a:r>
              <a:rPr lang="pt-BR" sz="2400" dirty="0" smtClean="0"/>
              <a:t/>
            </a:r>
            <a:br>
              <a:rPr lang="pt-BR" sz="2400" dirty="0" smtClean="0"/>
            </a:br>
            <a:endParaRPr lang="pt-BR" sz="2400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469900" y="2059940"/>
            <a:ext cx="9194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>
                <a:solidFill>
                  <a:schemeClr val="accent1"/>
                </a:solidFill>
              </a:rPr>
              <a:t>O SISSTEMA SISU RESERVA AOS EGRESSOS DE ESCOLA PÚBLICAS AS VAGAS PREVISTAS PELA LEI Nª 12.711/2012.</a:t>
            </a:r>
          </a:p>
          <a:p>
            <a:pPr algn="just"/>
            <a:r>
              <a:rPr lang="pt-BR" b="1" dirty="0" smtClean="0">
                <a:solidFill>
                  <a:schemeClr val="accent1"/>
                </a:solidFill>
              </a:rPr>
              <a:t> </a:t>
            </a:r>
          </a:p>
          <a:p>
            <a:pPr algn="just"/>
            <a:r>
              <a:rPr lang="pt-BR" b="1" dirty="0" smtClean="0">
                <a:solidFill>
                  <a:schemeClr val="accent1"/>
                </a:solidFill>
              </a:rPr>
              <a:t>O SISU ADMINITE TAMBÉM QUE AS INSTITUIÇÕES DE ENSINO SUPERIOR – IES, OFERTEM  VAGAS DESTINADAS A AÇÕES AFIRMATIVAS PRÓPRIAS.</a:t>
            </a:r>
          </a:p>
          <a:p>
            <a:pPr algn="just"/>
            <a:endParaRPr lang="pt-BR" b="1" dirty="0" smtClean="0">
              <a:solidFill>
                <a:schemeClr val="accent1"/>
              </a:solidFill>
            </a:endParaRPr>
          </a:p>
          <a:p>
            <a:pPr algn="just"/>
            <a:r>
              <a:rPr lang="pt-BR" b="1" dirty="0" smtClean="0">
                <a:solidFill>
                  <a:schemeClr val="accent1"/>
                </a:solidFill>
              </a:rPr>
              <a:t>PODE-SE ESTABELECER PESO, NOTA DE CORTE E BONOS, PARA CADA UM DOS CURSOS OFERTADOS.</a:t>
            </a:r>
            <a:endParaRPr lang="pt-BR" b="1" dirty="0">
              <a:solidFill>
                <a:schemeClr val="accent1"/>
              </a:solidFill>
            </a:endParaRPr>
          </a:p>
          <a:p>
            <a:pPr algn="just"/>
            <a:endParaRPr lang="pt-BR" b="1" dirty="0" smtClean="0">
              <a:solidFill>
                <a:schemeClr val="accent1"/>
              </a:solidFill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522817" y="1115060"/>
            <a:ext cx="9088966" cy="3937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2400" b="1" dirty="0" smtClean="0"/>
              <a:t>SISTEMA DE SELEÇÃO UNIFICADA - SISU</a:t>
            </a:r>
            <a:br>
              <a:rPr lang="pt-BR" sz="2400" b="1" dirty="0" smtClean="0"/>
            </a:br>
            <a:r>
              <a:rPr lang="pt-BR" sz="2400" b="1" dirty="0" smtClean="0"/>
              <a:t> </a:t>
            </a:r>
            <a:r>
              <a:rPr lang="pt-BR" sz="2400" dirty="0" smtClean="0"/>
              <a:t/>
            </a:r>
            <a:br>
              <a:rPr lang="pt-BR" sz="2400" dirty="0" smtClean="0"/>
            </a:b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316092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9334" y="215900"/>
            <a:ext cx="9088966" cy="393700"/>
          </a:xfrm>
        </p:spPr>
        <p:txBody>
          <a:bodyPr>
            <a:noAutofit/>
          </a:bodyPr>
          <a:lstStyle/>
          <a:p>
            <a:r>
              <a:rPr lang="pt-BR" sz="2400" b="1" dirty="0" smtClean="0"/>
              <a:t>POLÍTICA DE INGRESSO NOS CURSOS OFERTADOS NO IFPA</a:t>
            </a: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 smtClean="0"/>
              <a:t> </a:t>
            </a:r>
            <a:r>
              <a:rPr lang="pt-BR" sz="2400" dirty="0" smtClean="0"/>
              <a:t/>
            </a:r>
            <a:br>
              <a:rPr lang="pt-BR" sz="2400" dirty="0" smtClean="0"/>
            </a:br>
            <a:endParaRPr lang="pt-BR" sz="2400" b="1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522817" y="1115060"/>
            <a:ext cx="9088966" cy="3937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2400" b="1" dirty="0" smtClean="0"/>
              <a:t>SISTEMA DE SELEÇÃO UNIFICADA – SISU/IFPA</a:t>
            </a:r>
            <a:br>
              <a:rPr lang="pt-BR" sz="2400" b="1" dirty="0" smtClean="0"/>
            </a:br>
            <a:r>
              <a:rPr lang="pt-BR" sz="2400" b="1" dirty="0" smtClean="0"/>
              <a:t> </a:t>
            </a:r>
            <a:r>
              <a:rPr lang="pt-BR" sz="2400" dirty="0" smtClean="0"/>
              <a:t/>
            </a:r>
            <a:br>
              <a:rPr lang="pt-BR" sz="2400" dirty="0" smtClean="0"/>
            </a:br>
            <a:endParaRPr lang="pt-BR" sz="2400" b="1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448637"/>
              </p:ext>
            </p:extLst>
          </p:nvPr>
        </p:nvGraphicFramePr>
        <p:xfrm>
          <a:off x="629920" y="1725506"/>
          <a:ext cx="10053320" cy="4534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0664"/>
                <a:gridCol w="2010664"/>
                <a:gridCol w="2010664"/>
                <a:gridCol w="2010664"/>
                <a:gridCol w="2010664"/>
              </a:tblGrid>
              <a:tr h="453437">
                <a:tc>
                  <a:txBody>
                    <a:bodyPr/>
                    <a:lstStyle/>
                    <a:p>
                      <a:r>
                        <a:rPr lang="pt-BR" dirty="0" smtClean="0"/>
                        <a:t>CAMPUS</a:t>
                      </a:r>
                      <a:endParaRPr lang="pt-B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NÚMERO</a:t>
                      </a:r>
                      <a:r>
                        <a:rPr lang="pt-BR" baseline="0" dirty="0" smtClean="0"/>
                        <a:t> DE INSCRITOS NO SISU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453437">
                <a:tc>
                  <a:txBody>
                    <a:bodyPr/>
                    <a:lstStyle/>
                    <a:p>
                      <a:r>
                        <a:rPr lang="pt-BR" dirty="0" smtClean="0"/>
                        <a:t>ANO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2013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2014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2015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2016</a:t>
                      </a:r>
                      <a:endParaRPr lang="pt-BR" dirty="0"/>
                    </a:p>
                  </a:txBody>
                  <a:tcPr/>
                </a:tc>
              </a:tr>
              <a:tr h="453437">
                <a:tc>
                  <a:txBody>
                    <a:bodyPr/>
                    <a:lstStyle/>
                    <a:p>
                      <a:r>
                        <a:rPr lang="pt-BR" dirty="0" smtClean="0"/>
                        <a:t>ABAETUTUBA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1.480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1.343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2.564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1.398</a:t>
                      </a:r>
                      <a:endParaRPr lang="pt-BR" dirty="0"/>
                    </a:p>
                  </a:txBody>
                  <a:tcPr/>
                </a:tc>
              </a:tr>
              <a:tr h="453437">
                <a:tc>
                  <a:txBody>
                    <a:bodyPr/>
                    <a:lstStyle/>
                    <a:p>
                      <a:r>
                        <a:rPr lang="pt-BR" dirty="0" smtClean="0"/>
                        <a:t>BELÉM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42.401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25.465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27.028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48.457</a:t>
                      </a:r>
                      <a:endParaRPr lang="pt-BR" dirty="0"/>
                    </a:p>
                  </a:txBody>
                  <a:tcPr/>
                </a:tc>
              </a:tr>
              <a:tr h="453437">
                <a:tc>
                  <a:txBody>
                    <a:bodyPr/>
                    <a:lstStyle/>
                    <a:p>
                      <a:r>
                        <a:rPr lang="pt-BR" dirty="0" smtClean="0"/>
                        <a:t>BRAGANÇA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6.280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5.340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4.999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8.922</a:t>
                      </a:r>
                      <a:endParaRPr lang="pt-BR" dirty="0"/>
                    </a:p>
                  </a:txBody>
                  <a:tcPr/>
                </a:tc>
              </a:tr>
              <a:tr h="453437">
                <a:tc>
                  <a:txBody>
                    <a:bodyPr/>
                    <a:lstStyle/>
                    <a:p>
                      <a:r>
                        <a:rPr lang="pt-BR" dirty="0" smtClean="0"/>
                        <a:t>CASTANHAL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4852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4.774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5.038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1.246</a:t>
                      </a:r>
                      <a:endParaRPr lang="pt-BR" dirty="0"/>
                    </a:p>
                  </a:txBody>
                  <a:tcPr/>
                </a:tc>
              </a:tr>
              <a:tr h="453437">
                <a:tc>
                  <a:txBody>
                    <a:bodyPr/>
                    <a:lstStyle/>
                    <a:p>
                      <a:r>
                        <a:rPr lang="pt-BR" dirty="0" smtClean="0"/>
                        <a:t>CONCEIÇÃO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6.010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2.186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2.516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3.226</a:t>
                      </a:r>
                      <a:endParaRPr lang="pt-BR" dirty="0"/>
                    </a:p>
                  </a:txBody>
                  <a:tcPr/>
                </a:tc>
              </a:tr>
              <a:tr h="453437">
                <a:tc>
                  <a:txBody>
                    <a:bodyPr/>
                    <a:lstStyle/>
                    <a:p>
                      <a:r>
                        <a:rPr lang="pt-BR" dirty="0" smtClean="0"/>
                        <a:t>ITAITUBA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2.662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1.850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1.987</a:t>
                      </a:r>
                      <a:endParaRPr lang="pt-BR" dirty="0"/>
                    </a:p>
                  </a:txBody>
                  <a:tcPr/>
                </a:tc>
              </a:tr>
              <a:tr h="453437">
                <a:tc>
                  <a:txBody>
                    <a:bodyPr/>
                    <a:lstStyle/>
                    <a:p>
                      <a:r>
                        <a:rPr lang="pt-BR" dirty="0" smtClean="0"/>
                        <a:t>TUCURUÍ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4.381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2.989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4.262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6.526</a:t>
                      </a:r>
                      <a:endParaRPr lang="pt-BR" dirty="0"/>
                    </a:p>
                  </a:txBody>
                  <a:tcPr/>
                </a:tc>
              </a:tr>
              <a:tr h="453437">
                <a:tc>
                  <a:txBody>
                    <a:bodyPr/>
                    <a:lstStyle/>
                    <a:p>
                      <a:r>
                        <a:rPr lang="pt-BR" dirty="0" smtClean="0"/>
                        <a:t>TOTAL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65.404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44.759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48.257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71.798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139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9334" y="215900"/>
            <a:ext cx="9088966" cy="393700"/>
          </a:xfrm>
        </p:spPr>
        <p:txBody>
          <a:bodyPr>
            <a:noAutofit/>
          </a:bodyPr>
          <a:lstStyle/>
          <a:p>
            <a:r>
              <a:rPr lang="pt-BR" sz="2400" b="1" dirty="0" smtClean="0"/>
              <a:t>POLÍTICA DE INGRESSO NOS CURSOS OFERTADOS NO IFPA</a:t>
            </a: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 smtClean="0"/>
              <a:t> </a:t>
            </a:r>
            <a:r>
              <a:rPr lang="pt-BR" sz="2400" dirty="0" smtClean="0"/>
              <a:t/>
            </a:r>
            <a:br>
              <a:rPr lang="pt-BR" sz="2400" dirty="0" smtClean="0"/>
            </a:br>
            <a:endParaRPr lang="pt-BR" sz="2400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469900" y="2059940"/>
            <a:ext cx="91948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>
                <a:solidFill>
                  <a:schemeClr val="accent1"/>
                </a:solidFill>
              </a:rPr>
              <a:t>O SISSTEMA SISU TEM POR METODOLOGIA A REALIZAÇÃO DE UMA CHAMADA DOS APROVADOS PARA MATRÍCULA, E UMA LISTA DE ESPERA PARA PREENCHIMENTO DE EVENTUAIS VAGAS REMANESCENTES DA CHAMADA REGULAR.</a:t>
            </a:r>
          </a:p>
          <a:p>
            <a:pPr algn="just"/>
            <a:r>
              <a:rPr lang="pt-BR" b="1" dirty="0" smtClean="0">
                <a:solidFill>
                  <a:schemeClr val="accent1"/>
                </a:solidFill>
              </a:rPr>
              <a:t> </a:t>
            </a:r>
          </a:p>
          <a:p>
            <a:pPr algn="just"/>
            <a:r>
              <a:rPr lang="pt-BR" b="1" dirty="0" smtClean="0">
                <a:solidFill>
                  <a:schemeClr val="accent1"/>
                </a:solidFill>
              </a:rPr>
              <a:t>O SISU ADMINITE QUE UM CANDIDATO INSCREVA-SE PARA DOIS CUROS, 1ª E 2ª OPÇÃO, OU PARA  MAIS DE UMA IES.</a:t>
            </a:r>
          </a:p>
          <a:p>
            <a:pPr algn="just"/>
            <a:endParaRPr lang="pt-BR" b="1" dirty="0">
              <a:solidFill>
                <a:schemeClr val="accent1"/>
              </a:solidFill>
            </a:endParaRPr>
          </a:p>
          <a:p>
            <a:pPr algn="just"/>
            <a:r>
              <a:rPr lang="pt-BR" b="1" dirty="0" smtClean="0">
                <a:solidFill>
                  <a:schemeClr val="accent1"/>
                </a:solidFill>
              </a:rPr>
              <a:t>NEM SEMPRE SE MATRICULA TODOS OS ALUNOS SELECIONADOS NA CHAMADA REGULAR, GERALMENTE SOBRAM VAGAS.</a:t>
            </a:r>
          </a:p>
          <a:p>
            <a:pPr algn="just"/>
            <a:endParaRPr lang="pt-BR" b="1" dirty="0" smtClean="0">
              <a:solidFill>
                <a:schemeClr val="accent1"/>
              </a:solidFill>
            </a:endParaRPr>
          </a:p>
          <a:p>
            <a:pPr algn="just"/>
            <a:r>
              <a:rPr lang="pt-BR" b="1" dirty="0" smtClean="0">
                <a:solidFill>
                  <a:schemeClr val="accent1"/>
                </a:solidFill>
              </a:rPr>
              <a:t>AS VAGAS REMANESCENTES SÃO PREENCHIDAS PELA LISTA DE ESPERA QUE É CHAMADA POR VARIAS VEZES.</a:t>
            </a:r>
            <a:endParaRPr lang="pt-BR" b="1" dirty="0">
              <a:solidFill>
                <a:schemeClr val="accent1"/>
              </a:solidFill>
            </a:endParaRPr>
          </a:p>
          <a:p>
            <a:pPr algn="just"/>
            <a:endParaRPr lang="pt-BR" b="1" dirty="0" smtClean="0">
              <a:solidFill>
                <a:schemeClr val="accent1"/>
              </a:solidFill>
            </a:endParaRPr>
          </a:p>
          <a:p>
            <a:pPr algn="just"/>
            <a:r>
              <a:rPr lang="pt-BR" b="1" dirty="0" smtClean="0">
                <a:solidFill>
                  <a:schemeClr val="accent1"/>
                </a:solidFill>
              </a:rPr>
              <a:t>CANDIDATOS APROVADOS TROCAM DE IES OU DE CURSO, MESMO JÁ TENDO REALIZADO MATRÍCULA NO IFPA.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522817" y="1115060"/>
            <a:ext cx="9088966" cy="3937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2400" b="1" dirty="0" smtClean="0"/>
              <a:t>DESAFIOS DO SISTEMA DE SELEÇÃO UNIFICADA - SISU</a:t>
            </a:r>
            <a:br>
              <a:rPr lang="pt-BR" sz="2400" b="1" dirty="0" smtClean="0"/>
            </a:br>
            <a:r>
              <a:rPr lang="pt-BR" sz="2400" b="1" dirty="0" smtClean="0"/>
              <a:t> </a:t>
            </a:r>
            <a:r>
              <a:rPr lang="pt-BR" sz="2400" dirty="0" smtClean="0"/>
              <a:t/>
            </a:r>
            <a:br>
              <a:rPr lang="pt-BR" sz="2400" dirty="0" smtClean="0"/>
            </a:b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234696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9334" y="215900"/>
            <a:ext cx="9088966" cy="393700"/>
          </a:xfrm>
        </p:spPr>
        <p:txBody>
          <a:bodyPr>
            <a:noAutofit/>
          </a:bodyPr>
          <a:lstStyle/>
          <a:p>
            <a:r>
              <a:rPr lang="pt-BR" sz="2400" b="1" dirty="0" smtClean="0"/>
              <a:t>POLÍTICA DE INGRESSO NOS CURSOS OFERTADOS NO IFPA</a:t>
            </a: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 smtClean="0"/>
              <a:t> </a:t>
            </a:r>
            <a:r>
              <a:rPr lang="pt-BR" sz="2400" dirty="0" smtClean="0"/>
              <a:t/>
            </a:r>
            <a:br>
              <a:rPr lang="pt-BR" sz="2400" dirty="0" smtClean="0"/>
            </a:br>
            <a:endParaRPr lang="pt-BR" sz="2400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469900" y="2059940"/>
            <a:ext cx="91948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>
                <a:solidFill>
                  <a:schemeClr val="accent1"/>
                </a:solidFill>
              </a:rPr>
              <a:t>O IFPA DEVE CONTINUAR OFERTANDO SUAS VAGAS PARA INGRESSO EM CURSOS SUPERIORES DE GRADUAÇÃO PELO SISU ?</a:t>
            </a:r>
          </a:p>
          <a:p>
            <a:pPr algn="just"/>
            <a:endParaRPr lang="pt-BR" b="1" dirty="0">
              <a:solidFill>
                <a:schemeClr val="accent1"/>
              </a:solidFill>
            </a:endParaRPr>
          </a:p>
          <a:p>
            <a:pPr algn="just"/>
            <a:r>
              <a:rPr lang="pt-BR" b="1" dirty="0" smtClean="0">
                <a:solidFill>
                  <a:schemeClr val="accent1"/>
                </a:solidFill>
              </a:rPr>
              <a:t>SE SIM, QUAL O PERCENTUAL DE VAGAS DEVE SER OFERTADO ?</a:t>
            </a:r>
          </a:p>
          <a:p>
            <a:pPr algn="just"/>
            <a:endParaRPr lang="pt-BR" b="1" dirty="0">
              <a:solidFill>
                <a:schemeClr val="accent1"/>
              </a:solidFill>
            </a:endParaRPr>
          </a:p>
          <a:p>
            <a:pPr algn="just"/>
            <a:r>
              <a:rPr lang="pt-BR" b="1" dirty="0" smtClean="0">
                <a:solidFill>
                  <a:schemeClr val="accent1"/>
                </a:solidFill>
              </a:rPr>
              <a:t>O PERCENTUAL VALE PARA TODOS OS CURSOS E CAMPI ?</a:t>
            </a:r>
          </a:p>
          <a:p>
            <a:pPr algn="just"/>
            <a:endParaRPr lang="pt-BR" b="1" dirty="0">
              <a:solidFill>
                <a:schemeClr val="accent1"/>
              </a:solidFill>
            </a:endParaRPr>
          </a:p>
          <a:p>
            <a:pPr algn="just"/>
            <a:r>
              <a:rPr lang="pt-BR" b="1" dirty="0" smtClean="0">
                <a:solidFill>
                  <a:schemeClr val="accent1"/>
                </a:solidFill>
              </a:rPr>
              <a:t>E O RESTANTE DAS VAGAS SERÃO OFERTADAS POR MEIO DE EDITAL DE PROCESSO SELETIVO PRÓPRIO ?</a:t>
            </a:r>
          </a:p>
          <a:p>
            <a:pPr algn="just"/>
            <a:endParaRPr lang="pt-BR" b="1" dirty="0">
              <a:solidFill>
                <a:schemeClr val="accent1"/>
              </a:solidFill>
            </a:endParaRPr>
          </a:p>
          <a:p>
            <a:pPr algn="just"/>
            <a:r>
              <a:rPr lang="pt-BR" b="1" dirty="0" smtClean="0">
                <a:solidFill>
                  <a:schemeClr val="accent1"/>
                </a:solidFill>
              </a:rPr>
              <a:t>OS CAMPI DISPÕEM DE PREVISÃO ORÇAMENTÁRIA PARA REALIZAR PROCESSO SELETIVON?</a:t>
            </a:r>
          </a:p>
          <a:p>
            <a:pPr algn="just"/>
            <a:endParaRPr lang="pt-BR" b="1" dirty="0" smtClean="0">
              <a:solidFill>
                <a:schemeClr val="accent1"/>
              </a:solidFill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522817" y="1115060"/>
            <a:ext cx="9088966" cy="3937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2400" b="1" dirty="0" smtClean="0"/>
              <a:t>PROPOSTA DE OFERTA DE VAGAS NO SISU</a:t>
            </a:r>
            <a:br>
              <a:rPr lang="pt-BR" sz="2400" b="1" dirty="0" smtClean="0"/>
            </a:br>
            <a:r>
              <a:rPr lang="pt-BR" sz="2400" b="1" dirty="0" smtClean="0"/>
              <a:t> </a:t>
            </a:r>
            <a:r>
              <a:rPr lang="pt-BR" sz="2400" dirty="0" smtClean="0"/>
              <a:t/>
            </a:r>
            <a:br>
              <a:rPr lang="pt-BR" sz="2400" dirty="0" smtClean="0"/>
            </a:b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194684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2215</TotalTime>
  <Words>557</Words>
  <Application>Microsoft Office PowerPoint</Application>
  <PresentationFormat>Personalizar</PresentationFormat>
  <Paragraphs>104</Paragraphs>
  <Slides>8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Facetado</vt:lpstr>
      <vt:lpstr>ENCONTRO DOS DIRETORES DE ENSINO DO IFPA</vt:lpstr>
      <vt:lpstr>POLÍTICA DE INGRESSO NOS CURSOS OFERTADOS NO IFPA</vt:lpstr>
      <vt:lpstr>POLÍTICA DE INGRESSO NOS CURSOS OFERTADOS NO IFPA   </vt:lpstr>
      <vt:lpstr>POLÍTICA DE INGRESSO NOS CURSOS OFERTADOS NO IFPA   </vt:lpstr>
      <vt:lpstr>POLÍTICA DE INGRESSO NOS CURSOS OFERTADOS NO IFPA   </vt:lpstr>
      <vt:lpstr>POLÍTICA DE INGRESSO NOS CURSOS OFERTADOS NO IFPA   </vt:lpstr>
      <vt:lpstr>POLÍTICA DE INGRESSO NOS CURSOS OFERTADOS NO IFPA   </vt:lpstr>
      <vt:lpstr>POLÍTICA DE INGRESSO NOS CURSOS OFERTADOS NO IFPA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Reunião Diretores de Ensino</dc:title>
  <dc:creator>Elinilze Teodoro</dc:creator>
  <cp:lastModifiedBy>Joelma e Cristina</cp:lastModifiedBy>
  <cp:revision>78</cp:revision>
  <dcterms:created xsi:type="dcterms:W3CDTF">2015-06-02T03:56:11Z</dcterms:created>
  <dcterms:modified xsi:type="dcterms:W3CDTF">2016-09-15T04:49:16Z</dcterms:modified>
</cp:coreProperties>
</file>