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8"/>
  </p:notesMasterIdLst>
  <p:sldIdLst>
    <p:sldId id="256" r:id="rId2"/>
    <p:sldId id="282" r:id="rId3"/>
    <p:sldId id="283" r:id="rId4"/>
    <p:sldId id="284" r:id="rId5"/>
    <p:sldId id="276" r:id="rId6"/>
    <p:sldId id="279" r:id="rId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311" autoAdjust="0"/>
    <p:restoredTop sz="94660" autoAdjust="0"/>
  </p:normalViewPr>
  <p:slideViewPr>
    <p:cSldViewPr snapToGrid="0">
      <p:cViewPr>
        <p:scale>
          <a:sx n="70" d="100"/>
          <a:sy n="70" d="100"/>
        </p:scale>
        <p:origin x="-1194" y="-93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F20E30-5EA3-4880-884A-767BA165304E}" type="datetimeFigureOut">
              <a:rPr lang="pt-BR" smtClean="0"/>
              <a:pPr/>
              <a:t>12/09/2016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6981C6-3122-407F-97F2-E80B6746E4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204089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8" y="2404534"/>
            <a:ext cx="7766937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8" y="4050837"/>
            <a:ext cx="7766937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12/09/2016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94920201"/>
      </p:ext>
    </p:extLst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6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6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12/09/2016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549750201"/>
      </p:ext>
    </p:extLst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6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12/09/2016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0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5868415"/>
      </p:ext>
    </p:extLst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6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6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12/09/2016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489612001"/>
      </p:ext>
    </p:extLst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1" y="4013200"/>
            <a:ext cx="8596670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6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12/09/2016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0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926817582"/>
      </p:ext>
    </p:extLst>
  </p:cSld>
  <p:clrMapOvr>
    <a:masterClrMapping/>
  </p:clrMapOvr>
  <p:transition spd="med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1" y="4013200"/>
            <a:ext cx="8596670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6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12/09/2016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673988153"/>
      </p:ext>
    </p:extLst>
  </p:cSld>
  <p:clrMapOvr>
    <a:masterClrMapping/>
  </p:clrMapOvr>
  <p:transition spd="med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12/09/2016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948827054"/>
      </p:ext>
    </p:extLst>
  </p:cSld>
  <p:clrMapOvr>
    <a:masterClrMapping/>
  </p:clrMapOvr>
  <p:transition spd="med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4" y="609603"/>
            <a:ext cx="1304743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12/09/2016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947418902"/>
      </p:ext>
    </p:extLst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12/09/2016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626895097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6" y="2700871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6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12/09/2016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80360558"/>
      </p:ext>
    </p:extLst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6" y="2160589"/>
            <a:ext cx="4184034" cy="38807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69" y="2160590"/>
            <a:ext cx="4184034" cy="388077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12/09/2016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374692488"/>
      </p:ext>
    </p:extLst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7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7" y="2737249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5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9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12/09/2016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191799835"/>
      </p:ext>
    </p:extLst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6" y="609600"/>
            <a:ext cx="8596668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12/09/2016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547479743"/>
      </p:ext>
    </p:extLst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12/09/2016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438178695"/>
      </p:ext>
    </p:extLst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3" y="514928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12/09/2016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393785954"/>
      </p:ext>
    </p:extLst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6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12/09/2016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742540807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6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6" y="2160590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4" y="6041366"/>
            <a:ext cx="9119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83DB0-A1CE-46B3-8BF9-CE29831C75AB}" type="datetimeFigureOut">
              <a:rPr lang="pt-BR" smtClean="0"/>
              <a:pPr/>
              <a:t>12/09/2016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6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5" y="6041366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8728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ransition spd="med">
    <p:fade thruBlk="1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91070" y="4244462"/>
            <a:ext cx="9212238" cy="1453492"/>
          </a:xfrm>
        </p:spPr>
        <p:txBody>
          <a:bodyPr/>
          <a:lstStyle/>
          <a:p>
            <a:r>
              <a:rPr lang="pt-BR" sz="4000" b="1" dirty="0" smtClean="0">
                <a:solidFill>
                  <a:srgbClr val="C00000"/>
                </a:solidFill>
              </a:rPr>
              <a:t>Reunião de Diretores de Ensino</a:t>
            </a:r>
            <a:br>
              <a:rPr lang="pt-BR" sz="4000" b="1" dirty="0" smtClean="0">
                <a:solidFill>
                  <a:srgbClr val="C00000"/>
                </a:solidFill>
              </a:rPr>
            </a:br>
            <a:r>
              <a:rPr lang="pt-BR" sz="4000" b="1" dirty="0" smtClean="0">
                <a:solidFill>
                  <a:srgbClr val="C00000"/>
                </a:solidFill>
              </a:rPr>
              <a:t>Santarém-PA</a:t>
            </a:r>
            <a:endParaRPr lang="pt-BR" sz="4000" b="1" dirty="0">
              <a:solidFill>
                <a:srgbClr val="C0000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5961524"/>
            <a:ext cx="12192000" cy="461665"/>
          </a:xfr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pt-BR" sz="2400" b="1" dirty="0" smtClean="0">
                <a:solidFill>
                  <a:schemeClr val="tx1"/>
                </a:solidFill>
              </a:rPr>
              <a:t>Departamento de Educação a Distância/PROEN</a:t>
            </a:r>
            <a:endParaRPr lang="pt-BR" sz="2400" b="1" dirty="0">
              <a:solidFill>
                <a:schemeClr val="tx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00" y="775457"/>
            <a:ext cx="8138177" cy="307239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AGOSTO 2016</a:t>
            </a:r>
            <a:endParaRPr lang="pt-BR" b="1" dirty="0"/>
          </a:p>
        </p:txBody>
      </p:sp>
    </p:spTree>
    <p:extLst>
      <p:ext uri="{BB962C8B-B14F-4D97-AF65-F5344CB8AC3E}">
        <p14:creationId xmlns="" xmlns:p14="http://schemas.microsoft.com/office/powerpoint/2010/main" val="108340007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2"/>
            <a:ext cx="1219200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400" b="1" dirty="0" smtClean="0"/>
              <a:t>CREDENCIAMENTO PARA OFERTA DE CURSO SUPERIORES </a:t>
            </a:r>
            <a:r>
              <a:rPr lang="pt-BR" sz="2400" b="1" dirty="0" err="1" smtClean="0"/>
              <a:t>EaD</a:t>
            </a:r>
            <a:endParaRPr lang="pt-BR" sz="24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0" y="682388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t-BR" sz="2400" dirty="0" smtClean="0"/>
              <a:t> Simulação: ainda não atendemos o mínimo exigido</a:t>
            </a:r>
          </a:p>
          <a:p>
            <a:pPr lvl="1">
              <a:buFont typeface="Arial" pitchFamily="34" charset="0"/>
              <a:buChar char="•"/>
            </a:pPr>
            <a:r>
              <a:rPr lang="pt-BR" sz="2400" dirty="0" smtClean="0"/>
              <a:t> Sede </a:t>
            </a:r>
            <a:r>
              <a:rPr lang="pt-BR" sz="2000" dirty="0" smtClean="0"/>
              <a:t>(espaço físico)</a:t>
            </a:r>
            <a:endParaRPr lang="pt-BR" sz="2400" dirty="0" smtClean="0"/>
          </a:p>
          <a:p>
            <a:pPr lvl="1">
              <a:buFont typeface="Arial" pitchFamily="34" charset="0"/>
              <a:buChar char="•"/>
            </a:pPr>
            <a:r>
              <a:rPr lang="pt-BR" sz="2400" dirty="0" smtClean="0"/>
              <a:t> Servidores </a:t>
            </a:r>
            <a:r>
              <a:rPr lang="pt-BR" sz="2000" dirty="0" smtClean="0"/>
              <a:t>(9 servidores + estagiários)</a:t>
            </a:r>
            <a:endParaRPr lang="pt-BR" sz="2400" dirty="0" smtClean="0"/>
          </a:p>
          <a:p>
            <a:pPr lvl="1">
              <a:buFont typeface="Arial" pitchFamily="34" charset="0"/>
              <a:buChar char="•"/>
            </a:pPr>
            <a:r>
              <a:rPr lang="pt-BR" sz="2400" dirty="0" smtClean="0"/>
              <a:t> Capacitação</a:t>
            </a:r>
          </a:p>
          <a:p>
            <a:pPr lvl="1">
              <a:buFont typeface="Arial" pitchFamily="34" charset="0"/>
              <a:buChar char="•"/>
            </a:pPr>
            <a:r>
              <a:rPr lang="pt-BR" sz="2400" dirty="0" smtClean="0"/>
              <a:t> Oferta de até 20% a distância em cursos presenciais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0" y="2688612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t-BR" sz="2400" dirty="0" smtClean="0"/>
              <a:t> Impossibilidade de oferta de cursos superiores de graduação e de pós-graduação a distância</a:t>
            </a:r>
            <a:endParaRPr lang="pt-BR" sz="2400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2"/>
            <a:ext cx="1219200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400" b="1" dirty="0" smtClean="0"/>
              <a:t>Cursos presenciais com </a:t>
            </a:r>
            <a:r>
              <a:rPr lang="pt-BR" sz="2400" dirty="0" smtClean="0"/>
              <a:t>até </a:t>
            </a:r>
            <a:r>
              <a:rPr lang="pt-BR" sz="2400" b="1" dirty="0" smtClean="0"/>
              <a:t>20% a distância</a:t>
            </a:r>
            <a:endParaRPr lang="pt-BR" sz="24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0" y="1009932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t-BR" sz="2400" dirty="0" smtClean="0"/>
              <a:t> Cursos de nível superior</a:t>
            </a:r>
          </a:p>
          <a:p>
            <a:pPr lvl="1">
              <a:buFont typeface="Arial" pitchFamily="34" charset="0"/>
              <a:buChar char="•"/>
            </a:pPr>
            <a:r>
              <a:rPr lang="pt-BR" sz="2400" dirty="0" smtClean="0"/>
              <a:t> Reconhecimento do MEC</a:t>
            </a:r>
          </a:p>
          <a:p>
            <a:pPr lvl="1">
              <a:buFont typeface="Arial" pitchFamily="34" charset="0"/>
              <a:buChar char="•"/>
            </a:pPr>
            <a:r>
              <a:rPr lang="pt-BR" sz="2400" dirty="0" smtClean="0"/>
              <a:t> até 20% da carga horária total do curso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0" y="5290872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t-BR" sz="2400" dirty="0" smtClean="0"/>
              <a:t> Orientação para uso de </a:t>
            </a:r>
            <a:r>
              <a:rPr lang="pt-BR" sz="2400" dirty="0" err="1" smtClean="0"/>
              <a:t>TICs</a:t>
            </a:r>
            <a:r>
              <a:rPr lang="pt-BR" sz="2400" dirty="0" smtClean="0"/>
              <a:t> como recurso pedagógico</a:t>
            </a:r>
          </a:p>
          <a:p>
            <a:pPr lvl="1">
              <a:buFont typeface="Arial" pitchFamily="34" charset="0"/>
              <a:buChar char="•"/>
            </a:pPr>
            <a:r>
              <a:rPr lang="pt-BR" sz="2400" dirty="0" smtClean="0"/>
              <a:t> até 20% da carga horária da disciplina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0" y="54818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t-BR" sz="2400" dirty="0" smtClean="0"/>
              <a:t> Instrução Normativa: inclusão de disciplinas ofertadas a distância</a:t>
            </a:r>
            <a:endParaRPr lang="pt-BR" sz="24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0" y="2267802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t-BR" sz="2400" dirty="0" smtClean="0"/>
              <a:t> Cursos técnicos de nível médio (integrado e subsequente)</a:t>
            </a:r>
          </a:p>
          <a:p>
            <a:pPr lvl="1">
              <a:buFont typeface="Arial" pitchFamily="34" charset="0"/>
              <a:buChar char="•"/>
            </a:pPr>
            <a:r>
              <a:rPr lang="pt-BR" sz="2400" dirty="0" smtClean="0"/>
              <a:t> até 20% da carga horária diária do curso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0" y="3211768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Arial" pitchFamily="34" charset="0"/>
              <a:buChar char="•"/>
            </a:pPr>
            <a:r>
              <a:rPr lang="pt-BR" sz="2400" dirty="0" smtClean="0"/>
              <a:t> Disciplinas integralmente a distância</a:t>
            </a:r>
          </a:p>
          <a:p>
            <a:pPr lvl="1">
              <a:buFont typeface="Arial" pitchFamily="34" charset="0"/>
              <a:buChar char="•"/>
            </a:pPr>
            <a:r>
              <a:rPr lang="pt-BR" sz="2400" dirty="0" smtClean="0"/>
              <a:t> Ambiente virtual de aprendizagem (AVA) institucional: </a:t>
            </a:r>
            <a:r>
              <a:rPr lang="pt-BR" sz="2400" dirty="0" err="1" smtClean="0"/>
              <a:t>Moodle</a:t>
            </a:r>
            <a:endParaRPr lang="pt-BR" sz="2400" dirty="0" smtClean="0"/>
          </a:p>
          <a:p>
            <a:pPr lvl="1">
              <a:buFont typeface="Arial" pitchFamily="34" charset="0"/>
              <a:buChar char="•"/>
            </a:pPr>
            <a:r>
              <a:rPr lang="pt-BR" sz="2400" dirty="0" smtClean="0"/>
              <a:t> Capacitação/experiência de professores</a:t>
            </a:r>
          </a:p>
          <a:p>
            <a:pPr lvl="1">
              <a:buFont typeface="Arial" pitchFamily="34" charset="0"/>
              <a:buChar char="•"/>
            </a:pPr>
            <a:r>
              <a:rPr lang="pt-BR" sz="2400" dirty="0" smtClean="0"/>
              <a:t> Suporte pedagógico</a:t>
            </a:r>
          </a:p>
          <a:p>
            <a:pPr lvl="1">
              <a:buFont typeface="Arial" pitchFamily="34" charset="0"/>
              <a:buChar char="•"/>
            </a:pPr>
            <a:r>
              <a:rPr lang="pt-BR" sz="2400" dirty="0" smtClean="0"/>
              <a:t> Infraestrutura tecnológica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2"/>
            <a:ext cx="1219200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400" b="1" dirty="0" smtClean="0"/>
              <a:t>OFERTA DE CURSO TÉCNICOS DE NÍVEL MÉDIO A DISTÂNCIA</a:t>
            </a:r>
            <a:endParaRPr lang="pt-BR" sz="24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0" y="682392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t-BR" sz="2400" dirty="0" smtClean="0"/>
              <a:t> Credenciamento institucional: CONSUP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0" y="1271517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t-BR" sz="2400" dirty="0" smtClean="0"/>
              <a:t> PPC: Resolução nº 20/2016-CONSUP</a:t>
            </a:r>
          </a:p>
          <a:p>
            <a:pPr lvl="1">
              <a:buFont typeface="Arial" pitchFamily="34" charset="0"/>
              <a:buChar char="•"/>
            </a:pPr>
            <a:r>
              <a:rPr lang="pt-BR" sz="2400" dirty="0" smtClean="0"/>
              <a:t> Modelo </a:t>
            </a:r>
            <a:r>
              <a:rPr lang="pt-BR" sz="2400" dirty="0" err="1" smtClean="0"/>
              <a:t>EaD</a:t>
            </a:r>
            <a:r>
              <a:rPr lang="pt-BR" sz="2400" dirty="0" smtClean="0"/>
              <a:t> do curso</a:t>
            </a:r>
          </a:p>
          <a:p>
            <a:pPr lvl="1">
              <a:buFont typeface="Arial" pitchFamily="34" charset="0"/>
              <a:buChar char="•"/>
            </a:pPr>
            <a:r>
              <a:rPr lang="pt-BR" sz="2400" dirty="0" smtClean="0"/>
              <a:t> Professores (CH docente) – </a:t>
            </a:r>
            <a:r>
              <a:rPr lang="pt-BR" sz="2000" dirty="0" smtClean="0"/>
              <a:t>GT/SETEC (institucionalização da </a:t>
            </a:r>
            <a:r>
              <a:rPr lang="pt-BR" sz="2000" dirty="0" err="1" smtClean="0"/>
              <a:t>EaD</a:t>
            </a:r>
            <a:r>
              <a:rPr lang="pt-BR" sz="2000" dirty="0" smtClean="0"/>
              <a:t> e CH docente)</a:t>
            </a:r>
            <a:endParaRPr lang="pt-BR" sz="2400" dirty="0" smtClean="0"/>
          </a:p>
        </p:txBody>
      </p:sp>
      <p:sp>
        <p:nvSpPr>
          <p:cNvPr id="8" name="CaixaDeTexto 7"/>
          <p:cNvSpPr txBox="1"/>
          <p:nvPr/>
        </p:nvSpPr>
        <p:spPr>
          <a:xfrm>
            <a:off x="0" y="2583979"/>
            <a:ext cx="12192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t-BR" sz="2400" dirty="0" smtClean="0"/>
              <a:t> Instituição de polo de apoio presencial (Resolução CONSUP – em elaboração)</a:t>
            </a:r>
          </a:p>
          <a:p>
            <a:pPr lvl="1">
              <a:buFont typeface="Arial" pitchFamily="34" charset="0"/>
              <a:buChar char="•"/>
            </a:pPr>
            <a:r>
              <a:rPr lang="pt-BR" sz="2400" dirty="0" smtClean="0"/>
              <a:t> Sala(s) para apoio administrativo/pedagógico </a:t>
            </a:r>
            <a:r>
              <a:rPr lang="pt-BR" sz="2000" dirty="0" smtClean="0"/>
              <a:t>(coordenação, secretaria, reuniões etc.)</a:t>
            </a:r>
            <a:r>
              <a:rPr lang="pt-BR" sz="2400" dirty="0" smtClean="0"/>
              <a:t>;</a:t>
            </a:r>
          </a:p>
          <a:p>
            <a:pPr lvl="1">
              <a:buFont typeface="Arial" pitchFamily="34" charset="0"/>
              <a:buChar char="•"/>
            </a:pPr>
            <a:r>
              <a:rPr lang="pt-BR" sz="2400" dirty="0" smtClean="0"/>
              <a:t> Sala(s) para apoio acadêmico </a:t>
            </a:r>
            <a:r>
              <a:rPr lang="pt-BR" sz="2000" dirty="0" smtClean="0"/>
              <a:t>(tutoria, videoconferências, aulas presenciais etc.)</a:t>
            </a:r>
            <a:r>
              <a:rPr lang="pt-BR" sz="2400" dirty="0" smtClean="0"/>
              <a:t>;</a:t>
            </a:r>
          </a:p>
          <a:p>
            <a:pPr lvl="1">
              <a:buFont typeface="Arial" pitchFamily="34" charset="0"/>
              <a:buChar char="•"/>
            </a:pPr>
            <a:r>
              <a:rPr lang="pt-BR" sz="2400" dirty="0" smtClean="0"/>
              <a:t> Laboratório de informática </a:t>
            </a:r>
            <a:r>
              <a:rPr lang="pt-BR" sz="2000" dirty="0" smtClean="0"/>
              <a:t>(30 computadores)</a:t>
            </a:r>
            <a:r>
              <a:rPr lang="pt-BR" sz="2400" dirty="0" smtClean="0"/>
              <a:t>;</a:t>
            </a:r>
          </a:p>
          <a:p>
            <a:pPr lvl="1">
              <a:buFont typeface="Arial" pitchFamily="34" charset="0"/>
              <a:buChar char="•"/>
            </a:pPr>
            <a:r>
              <a:rPr lang="pt-BR" sz="2400" dirty="0" smtClean="0"/>
              <a:t> Laboratórios específicos para atividades dos cursos ofertados no polo;</a:t>
            </a:r>
          </a:p>
          <a:p>
            <a:pPr lvl="1">
              <a:buFont typeface="Arial" pitchFamily="34" charset="0"/>
              <a:buChar char="•"/>
            </a:pPr>
            <a:r>
              <a:rPr lang="pt-BR" sz="2400" dirty="0" smtClean="0"/>
              <a:t> Biblioteca com espaço para estudos;</a:t>
            </a:r>
          </a:p>
          <a:p>
            <a:pPr lvl="1">
              <a:buFont typeface="Arial" pitchFamily="34" charset="0"/>
              <a:buChar char="•"/>
            </a:pPr>
            <a:r>
              <a:rPr lang="pt-BR" sz="2400" dirty="0" smtClean="0"/>
              <a:t> Banheiros com acessibilidade;</a:t>
            </a:r>
          </a:p>
          <a:p>
            <a:pPr lvl="1">
              <a:buFont typeface="Arial" pitchFamily="34" charset="0"/>
              <a:buChar char="•"/>
            </a:pPr>
            <a:r>
              <a:rPr lang="pt-BR" sz="2400" dirty="0" smtClean="0"/>
              <a:t> Mobiliário para salas e laboratórios.</a:t>
            </a:r>
          </a:p>
          <a:p>
            <a:pPr lvl="1">
              <a:buFont typeface="Arial" pitchFamily="34" charset="0"/>
              <a:buChar char="•"/>
            </a:pPr>
            <a:r>
              <a:rPr lang="pt-BR" sz="2400" dirty="0" smtClean="0"/>
              <a:t> Acesso à Internet em banda larga </a:t>
            </a:r>
            <a:r>
              <a:rPr lang="pt-BR" sz="2000" dirty="0" smtClean="0"/>
              <a:t>(conforme disponibilidade local)</a:t>
            </a:r>
            <a:r>
              <a:rPr lang="pt-BR" sz="2400" dirty="0" smtClean="0"/>
              <a:t>;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7"/>
          <p:cNvSpPr>
            <a:spLocks noGrp="1"/>
          </p:cNvSpPr>
          <p:nvPr>
            <p:ph sz="half" idx="1"/>
          </p:nvPr>
        </p:nvSpPr>
        <p:spPr>
          <a:xfrm>
            <a:off x="0" y="712835"/>
            <a:ext cx="12192000" cy="3447098"/>
          </a:xfrm>
          <a:noFill/>
        </p:spPr>
        <p:txBody>
          <a:bodyPr wrap="square" rtlCol="0">
            <a:spAutoFit/>
          </a:bodyPr>
          <a:lstStyle/>
          <a:p>
            <a:pPr defTabSz="914400" fontAlgn="base">
              <a:buClrTx/>
              <a:buFont typeface="Wingdings" pitchFamily="2" charset="2"/>
              <a:buChar char="Ø"/>
            </a:pPr>
            <a:r>
              <a:rPr lang="pt-BR" sz="2400" dirty="0" smtClean="0">
                <a:solidFill>
                  <a:schemeClr val="tx1"/>
                </a:solidFill>
              </a:rPr>
              <a:t>Abaetetuba (2013)</a:t>
            </a:r>
          </a:p>
          <a:p>
            <a:pPr defTabSz="914400" fontAlgn="base">
              <a:buClrTx/>
              <a:buFont typeface="Wingdings" pitchFamily="2" charset="2"/>
              <a:buChar char="Ø"/>
            </a:pPr>
            <a:r>
              <a:rPr lang="pt-BR" sz="2400" dirty="0" smtClean="0">
                <a:solidFill>
                  <a:schemeClr val="tx1"/>
                </a:solidFill>
              </a:rPr>
              <a:t>Breves (2013)</a:t>
            </a:r>
          </a:p>
          <a:p>
            <a:pPr defTabSz="914400" fontAlgn="base">
              <a:buClrTx/>
              <a:buFont typeface="Wingdings" pitchFamily="2" charset="2"/>
              <a:buChar char="Ø"/>
            </a:pPr>
            <a:r>
              <a:rPr lang="pt-BR" sz="2400" dirty="0" smtClean="0">
                <a:solidFill>
                  <a:schemeClr val="tx1"/>
                </a:solidFill>
              </a:rPr>
              <a:t>Castanhal (2013)</a:t>
            </a:r>
          </a:p>
          <a:p>
            <a:pPr defTabSz="914400" fontAlgn="base">
              <a:buClrTx/>
              <a:buFont typeface="Wingdings" pitchFamily="2" charset="2"/>
              <a:buChar char="Ø"/>
            </a:pPr>
            <a:r>
              <a:rPr lang="pt-BR" sz="2400" dirty="0" smtClean="0">
                <a:solidFill>
                  <a:schemeClr val="tx1"/>
                </a:solidFill>
              </a:rPr>
              <a:t>Conceição do Araguaia (2013)</a:t>
            </a:r>
          </a:p>
          <a:p>
            <a:pPr defTabSz="914400" fontAlgn="base">
              <a:buClrTx/>
              <a:buFont typeface="Wingdings" pitchFamily="2" charset="2"/>
              <a:buChar char="Ø"/>
            </a:pPr>
            <a:r>
              <a:rPr lang="pt-BR" sz="2400" dirty="0" err="1" smtClean="0">
                <a:solidFill>
                  <a:schemeClr val="tx1"/>
                </a:solidFill>
              </a:rPr>
              <a:t>Tucuruí</a:t>
            </a:r>
            <a:r>
              <a:rPr lang="pt-BR" sz="2400" dirty="0" smtClean="0">
                <a:solidFill>
                  <a:schemeClr val="tx1"/>
                </a:solidFill>
              </a:rPr>
              <a:t> (2013)</a:t>
            </a:r>
          </a:p>
          <a:p>
            <a:pPr defTabSz="914400" fontAlgn="base">
              <a:buClrTx/>
              <a:buFont typeface="Wingdings" pitchFamily="2" charset="2"/>
              <a:buChar char="Ø"/>
            </a:pPr>
            <a:r>
              <a:rPr lang="pt-BR" sz="2400" dirty="0" smtClean="0">
                <a:solidFill>
                  <a:schemeClr val="tx1"/>
                </a:solidFill>
              </a:rPr>
              <a:t>Bragança (2014)</a:t>
            </a:r>
          </a:p>
          <a:p>
            <a:pPr defTabSz="914400" fontAlgn="base">
              <a:buClrTx/>
              <a:buFont typeface="Wingdings" pitchFamily="2" charset="2"/>
              <a:buChar char="Ø"/>
            </a:pPr>
            <a:r>
              <a:rPr lang="pt-BR" sz="2400" dirty="0" smtClean="0">
                <a:solidFill>
                  <a:schemeClr val="tx1"/>
                </a:solidFill>
              </a:rPr>
              <a:t>Rural Marabá (2014)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0" y="2"/>
            <a:ext cx="1219200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400" b="1" dirty="0" smtClean="0"/>
              <a:t>CAMPI QUE RECEBERAM LABORATÓRIOS PARA POLO </a:t>
            </a:r>
            <a:r>
              <a:rPr lang="pt-BR" sz="2400" b="1" dirty="0" err="1" smtClean="0"/>
              <a:t>EaD</a:t>
            </a:r>
            <a:endParaRPr lang="pt-BR" sz="2400" b="1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0" y="643330"/>
            <a:ext cx="12192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spcAft>
                <a:spcPts val="1200"/>
              </a:spcAft>
              <a:buSzPct val="80000"/>
              <a:buFont typeface="Wingdings" pitchFamily="2" charset="2"/>
              <a:buChar char="Ø"/>
            </a:pPr>
            <a:r>
              <a:rPr lang="pt-BR" sz="2400" dirty="0" smtClean="0"/>
              <a:t>Oferta de até 20% a distância em cursos presenciais (Instrução normativa/PROEN)</a:t>
            </a:r>
          </a:p>
          <a:p>
            <a:pPr marL="342900" indent="-342900" fontAlgn="base">
              <a:spcAft>
                <a:spcPts val="1200"/>
              </a:spcAft>
              <a:buSzPct val="80000"/>
              <a:buFont typeface="Wingdings" pitchFamily="2" charset="2"/>
              <a:buChar char="Ø"/>
            </a:pPr>
            <a:r>
              <a:rPr lang="pt-BR" sz="2400" dirty="0" smtClean="0"/>
              <a:t>Utilização de </a:t>
            </a:r>
            <a:r>
              <a:rPr lang="pt-BR" sz="2400" dirty="0" err="1" smtClean="0"/>
              <a:t>TICs</a:t>
            </a:r>
            <a:r>
              <a:rPr lang="pt-BR" sz="2400" dirty="0" smtClean="0"/>
              <a:t> como recurso pedagógico (Orientações/PROEN)</a:t>
            </a:r>
          </a:p>
          <a:p>
            <a:pPr marL="342900" indent="-342900" fontAlgn="base">
              <a:spcAft>
                <a:spcPts val="1200"/>
              </a:spcAft>
              <a:buSzPct val="80000"/>
              <a:buFont typeface="Wingdings" pitchFamily="2" charset="2"/>
              <a:buChar char="Ø"/>
            </a:pPr>
            <a:r>
              <a:rPr lang="pt-BR" sz="2400" dirty="0" smtClean="0"/>
              <a:t>Elaboração de documento de criação/acompanhamento/avaliação de polos (CONSUP)</a:t>
            </a:r>
          </a:p>
          <a:p>
            <a:pPr marL="342900" indent="-342900" fontAlgn="base">
              <a:spcAft>
                <a:spcPts val="1200"/>
              </a:spcAft>
              <a:buSzPct val="80000"/>
              <a:buFont typeface="Wingdings" pitchFamily="2" charset="2"/>
              <a:buChar char="Ø"/>
            </a:pPr>
            <a:r>
              <a:rPr lang="pt-BR" sz="2400" dirty="0" smtClean="0"/>
              <a:t>Revisão da Resolução </a:t>
            </a:r>
            <a:r>
              <a:rPr lang="pt-BR" sz="2400" dirty="0"/>
              <a:t>46/2013 (</a:t>
            </a:r>
            <a:r>
              <a:rPr lang="pt-BR" sz="2400" dirty="0" smtClean="0"/>
              <a:t>CONSUP)</a:t>
            </a:r>
          </a:p>
          <a:p>
            <a:pPr marL="800100" lvl="1" indent="-342900" fontAlgn="base">
              <a:spcAft>
                <a:spcPts val="1200"/>
              </a:spcAft>
              <a:buSzPct val="80000"/>
              <a:buFont typeface="Arial" pitchFamily="34" charset="0"/>
              <a:buChar char="•"/>
            </a:pPr>
            <a:r>
              <a:rPr lang="pt-BR" sz="2400" dirty="0" smtClean="0"/>
              <a:t>Elaboração da regulamentação </a:t>
            </a:r>
            <a:r>
              <a:rPr lang="pt-BR" sz="2400" dirty="0"/>
              <a:t>do CTEAD como Centro de Referência</a:t>
            </a:r>
            <a:r>
              <a:rPr lang="pt-BR" sz="2400" dirty="0" smtClean="0"/>
              <a:t>;</a:t>
            </a:r>
          </a:p>
          <a:p>
            <a:pPr marL="342900" indent="-342900" fontAlgn="base">
              <a:spcAft>
                <a:spcPts val="1200"/>
              </a:spcAft>
              <a:buSzPct val="80000"/>
              <a:buFont typeface="Wingdings" pitchFamily="2" charset="2"/>
              <a:buChar char="Ø"/>
            </a:pPr>
            <a:r>
              <a:rPr lang="pt-BR" sz="2400" dirty="0" smtClean="0"/>
              <a:t>Credenciamento do IFPA para oferta </a:t>
            </a:r>
            <a:r>
              <a:rPr lang="pt-BR" sz="2400" dirty="0" err="1" smtClean="0"/>
              <a:t>EaD</a:t>
            </a:r>
            <a:r>
              <a:rPr lang="pt-BR" sz="2400" dirty="0" smtClean="0"/>
              <a:t>;</a:t>
            </a:r>
          </a:p>
          <a:p>
            <a:pPr marL="342900" indent="-342900" fontAlgn="base">
              <a:spcAft>
                <a:spcPts val="1200"/>
              </a:spcAft>
              <a:buSzPct val="80000"/>
              <a:buFont typeface="Wingdings" pitchFamily="2" charset="2"/>
              <a:buChar char="Ø"/>
            </a:pPr>
            <a:r>
              <a:rPr lang="pt-BR" sz="2400" dirty="0" smtClean="0"/>
              <a:t>Formação do corpo social do CTEAD</a:t>
            </a:r>
          </a:p>
          <a:p>
            <a:pPr marL="342900" indent="-342900" fontAlgn="base">
              <a:spcAft>
                <a:spcPts val="1200"/>
              </a:spcAft>
              <a:buSzPct val="80000"/>
              <a:buFont typeface="Wingdings" pitchFamily="2" charset="2"/>
              <a:buChar char="Ø"/>
            </a:pPr>
            <a:r>
              <a:rPr lang="pt-BR" sz="2400" dirty="0" smtClean="0"/>
              <a:t>Sede provisória do CTEAD (Ananindeua)</a:t>
            </a:r>
          </a:p>
          <a:p>
            <a:pPr marL="342900" indent="-342900" fontAlgn="base">
              <a:spcAft>
                <a:spcPts val="1200"/>
              </a:spcAft>
              <a:buSzPct val="80000"/>
              <a:buFont typeface="Wingdings" pitchFamily="2" charset="2"/>
              <a:buChar char="Ø"/>
            </a:pPr>
            <a:r>
              <a:rPr lang="pt-BR" sz="2400" dirty="0" smtClean="0"/>
              <a:t>Sede definitiva do CTEAD (Reitoria)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0" y="2"/>
            <a:ext cx="1219200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400" b="1" dirty="0" smtClean="0"/>
              <a:t>INSTITUCIONALIZAÇÃO DA </a:t>
            </a:r>
            <a:r>
              <a:rPr lang="pt-BR" sz="2400" b="1" dirty="0" err="1" smtClean="0"/>
              <a:t>EaD</a:t>
            </a:r>
            <a:r>
              <a:rPr lang="pt-BR" sz="2400" b="1" dirty="0" smtClean="0"/>
              <a:t> NO IFPA</a:t>
            </a:r>
            <a:endParaRPr lang="pt-BR" sz="2400" b="1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1583</TotalTime>
  <Words>425</Words>
  <Application>Microsoft Office PowerPoint</Application>
  <PresentationFormat>Personalizar</PresentationFormat>
  <Paragraphs>56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Facetado</vt:lpstr>
      <vt:lpstr>Reunião de Diretores de Ensino Santarém-PA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Reunião Diretores de Ensino</dc:title>
  <dc:creator>Elinilze Teodoro</dc:creator>
  <cp:lastModifiedBy>Elinilze Guedes Teodoro</cp:lastModifiedBy>
  <cp:revision>180</cp:revision>
  <dcterms:created xsi:type="dcterms:W3CDTF">2015-06-02T03:56:11Z</dcterms:created>
  <dcterms:modified xsi:type="dcterms:W3CDTF">2016-09-12T14:22:56Z</dcterms:modified>
</cp:coreProperties>
</file>